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9"/>
  </p:notesMasterIdLst>
  <p:handoutMasterIdLst>
    <p:handoutMasterId r:id="rId180"/>
  </p:handoutMasterIdLst>
  <p:sldIdLst>
    <p:sldId id="433" r:id="rId2"/>
    <p:sldId id="581" r:id="rId3"/>
    <p:sldId id="434" r:id="rId4"/>
    <p:sldId id="435" r:id="rId5"/>
    <p:sldId id="436" r:id="rId6"/>
    <p:sldId id="437" r:id="rId7"/>
    <p:sldId id="438" r:id="rId8"/>
    <p:sldId id="440" r:id="rId9"/>
    <p:sldId id="441" r:id="rId10"/>
    <p:sldId id="442" r:id="rId11"/>
    <p:sldId id="443" r:id="rId12"/>
    <p:sldId id="444" r:id="rId13"/>
    <p:sldId id="445" r:id="rId14"/>
    <p:sldId id="446" r:id="rId15"/>
    <p:sldId id="447" r:id="rId16"/>
    <p:sldId id="448" r:id="rId17"/>
    <p:sldId id="449" r:id="rId18"/>
    <p:sldId id="450" r:id="rId19"/>
    <p:sldId id="451" r:id="rId20"/>
    <p:sldId id="452" r:id="rId21"/>
    <p:sldId id="453" r:id="rId22"/>
    <p:sldId id="454" r:id="rId23"/>
    <p:sldId id="455" r:id="rId24"/>
    <p:sldId id="456" r:id="rId25"/>
    <p:sldId id="457" r:id="rId26"/>
    <p:sldId id="458" r:id="rId27"/>
    <p:sldId id="460" r:id="rId28"/>
    <p:sldId id="461" r:id="rId29"/>
    <p:sldId id="462" r:id="rId30"/>
    <p:sldId id="463" r:id="rId31"/>
    <p:sldId id="464" r:id="rId32"/>
    <p:sldId id="465" r:id="rId33"/>
    <p:sldId id="466" r:id="rId34"/>
    <p:sldId id="467" r:id="rId35"/>
    <p:sldId id="468" r:id="rId36"/>
    <p:sldId id="469" r:id="rId37"/>
    <p:sldId id="470" r:id="rId38"/>
    <p:sldId id="471" r:id="rId39"/>
    <p:sldId id="472" r:id="rId40"/>
    <p:sldId id="473" r:id="rId41"/>
    <p:sldId id="474" r:id="rId42"/>
    <p:sldId id="475" r:id="rId43"/>
    <p:sldId id="476" r:id="rId44"/>
    <p:sldId id="477" r:id="rId45"/>
    <p:sldId id="478" r:id="rId46"/>
    <p:sldId id="479" r:id="rId47"/>
    <p:sldId id="558" r:id="rId48"/>
    <p:sldId id="559" r:id="rId49"/>
    <p:sldId id="560" r:id="rId50"/>
    <p:sldId id="561" r:id="rId51"/>
    <p:sldId id="562" r:id="rId52"/>
    <p:sldId id="563" r:id="rId53"/>
    <p:sldId id="564" r:id="rId54"/>
    <p:sldId id="565" r:id="rId55"/>
    <p:sldId id="566" r:id="rId56"/>
    <p:sldId id="567" r:id="rId57"/>
    <p:sldId id="568" r:id="rId58"/>
    <p:sldId id="569" r:id="rId59"/>
    <p:sldId id="570" r:id="rId60"/>
    <p:sldId id="571" r:id="rId61"/>
    <p:sldId id="572" r:id="rId62"/>
    <p:sldId id="573" r:id="rId63"/>
    <p:sldId id="574" r:id="rId64"/>
    <p:sldId id="575" r:id="rId65"/>
    <p:sldId id="577" r:id="rId66"/>
    <p:sldId id="578" r:id="rId67"/>
    <p:sldId id="261" r:id="rId68"/>
    <p:sldId id="320" r:id="rId69"/>
    <p:sldId id="402" r:id="rId70"/>
    <p:sldId id="324" r:id="rId71"/>
    <p:sldId id="325" r:id="rId72"/>
    <p:sldId id="407" r:id="rId73"/>
    <p:sldId id="331" r:id="rId74"/>
    <p:sldId id="428" r:id="rId75"/>
    <p:sldId id="408" r:id="rId76"/>
    <p:sldId id="333" r:id="rId77"/>
    <p:sldId id="414" r:id="rId78"/>
    <p:sldId id="409" r:id="rId79"/>
    <p:sldId id="334" r:id="rId80"/>
    <p:sldId id="429" r:id="rId81"/>
    <p:sldId id="389" r:id="rId82"/>
    <p:sldId id="404" r:id="rId83"/>
    <p:sldId id="343" r:id="rId84"/>
    <p:sldId id="344" r:id="rId85"/>
    <p:sldId id="382" r:id="rId86"/>
    <p:sldId id="430" r:id="rId87"/>
    <p:sldId id="411" r:id="rId88"/>
    <p:sldId id="347" r:id="rId89"/>
    <p:sldId id="415" r:id="rId90"/>
    <p:sldId id="323" r:id="rId91"/>
    <p:sldId id="427" r:id="rId92"/>
    <p:sldId id="345" r:id="rId93"/>
    <p:sldId id="346" r:id="rId94"/>
    <p:sldId id="387" r:id="rId95"/>
    <p:sldId id="416" r:id="rId96"/>
    <p:sldId id="388" r:id="rId97"/>
    <p:sldId id="385" r:id="rId98"/>
    <p:sldId id="394" r:id="rId99"/>
    <p:sldId id="417" r:id="rId100"/>
    <p:sldId id="418" r:id="rId101"/>
    <p:sldId id="419" r:id="rId102"/>
    <p:sldId id="420" r:id="rId103"/>
    <p:sldId id="421" r:id="rId104"/>
    <p:sldId id="422" r:id="rId105"/>
    <p:sldId id="423" r:id="rId106"/>
    <p:sldId id="424" r:id="rId107"/>
    <p:sldId id="426" r:id="rId108"/>
    <p:sldId id="484" r:id="rId109"/>
    <p:sldId id="485" r:id="rId110"/>
    <p:sldId id="486" r:id="rId111"/>
    <p:sldId id="487" r:id="rId112"/>
    <p:sldId id="488" r:id="rId113"/>
    <p:sldId id="489" r:id="rId114"/>
    <p:sldId id="490" r:id="rId115"/>
    <p:sldId id="491" r:id="rId116"/>
    <p:sldId id="492" r:id="rId117"/>
    <p:sldId id="493" r:id="rId118"/>
    <p:sldId id="494" r:id="rId119"/>
    <p:sldId id="556" r:id="rId120"/>
    <p:sldId id="495" r:id="rId121"/>
    <p:sldId id="496" r:id="rId122"/>
    <p:sldId id="497" r:id="rId123"/>
    <p:sldId id="498" r:id="rId124"/>
    <p:sldId id="499" r:id="rId125"/>
    <p:sldId id="500" r:id="rId126"/>
    <p:sldId id="501" r:id="rId127"/>
    <p:sldId id="502" r:id="rId128"/>
    <p:sldId id="503" r:id="rId129"/>
    <p:sldId id="504" r:id="rId130"/>
    <p:sldId id="505" r:id="rId131"/>
    <p:sldId id="506" r:id="rId132"/>
    <p:sldId id="507" r:id="rId133"/>
    <p:sldId id="508" r:id="rId134"/>
    <p:sldId id="555" r:id="rId135"/>
    <p:sldId id="509" r:id="rId136"/>
    <p:sldId id="510" r:id="rId137"/>
    <p:sldId id="511" r:id="rId138"/>
    <p:sldId id="512" r:id="rId139"/>
    <p:sldId id="513" r:id="rId140"/>
    <p:sldId id="514" r:id="rId141"/>
    <p:sldId id="515" r:id="rId142"/>
    <p:sldId id="516" r:id="rId143"/>
    <p:sldId id="518" r:id="rId144"/>
    <p:sldId id="517" r:id="rId145"/>
    <p:sldId id="519" r:id="rId146"/>
    <p:sldId id="520" r:id="rId147"/>
    <p:sldId id="521" r:id="rId148"/>
    <p:sldId id="522" r:id="rId149"/>
    <p:sldId id="523" r:id="rId150"/>
    <p:sldId id="524" r:id="rId151"/>
    <p:sldId id="525" r:id="rId152"/>
    <p:sldId id="526" r:id="rId153"/>
    <p:sldId id="527" r:id="rId154"/>
    <p:sldId id="528" r:id="rId155"/>
    <p:sldId id="529" r:id="rId156"/>
    <p:sldId id="530" r:id="rId157"/>
    <p:sldId id="531" r:id="rId158"/>
    <p:sldId id="532" r:id="rId159"/>
    <p:sldId id="533" r:id="rId160"/>
    <p:sldId id="534" r:id="rId161"/>
    <p:sldId id="535" r:id="rId162"/>
    <p:sldId id="536" r:id="rId163"/>
    <p:sldId id="537" r:id="rId164"/>
    <p:sldId id="541" r:id="rId165"/>
    <p:sldId id="582" r:id="rId166"/>
    <p:sldId id="557" r:id="rId167"/>
    <p:sldId id="543" r:id="rId168"/>
    <p:sldId id="544" r:id="rId169"/>
    <p:sldId id="545" r:id="rId170"/>
    <p:sldId id="546" r:id="rId171"/>
    <p:sldId id="547" r:id="rId172"/>
    <p:sldId id="548" r:id="rId173"/>
    <p:sldId id="549" r:id="rId174"/>
    <p:sldId id="550" r:id="rId175"/>
    <p:sldId id="551" r:id="rId176"/>
    <p:sldId id="552" r:id="rId177"/>
    <p:sldId id="553" r:id="rId178"/>
  </p:sldIdLst>
  <p:sldSz cx="15544800" cy="10058400"/>
  <p:notesSz cx="7019925" cy="9305925"/>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Ticket Admin" id="{F0CBDB92-79C1-463C-BACA-D8A6968265E2}">
          <p14:sldIdLst>
            <p14:sldId id="433"/>
            <p14:sldId id="581"/>
          </p14:sldIdLst>
        </p14:section>
        <p14:section name="Device Adminstration" id="{E073ECE1-AC90-45E0-8C9F-D6DADB3A2E12}">
          <p14:sldIdLst>
            <p14:sldId id="434"/>
            <p14:sldId id="435"/>
            <p14:sldId id="436"/>
            <p14:sldId id="437"/>
            <p14:sldId id="438"/>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Lst>
        </p14:section>
        <p14:section name="Tickets" id="{2E59E737-C583-4FD9-94EA-5D3B8020B8E5}">
          <p14:sldIdLst>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7"/>
            <p14:sldId id="578"/>
            <p14:sldId id="261"/>
            <p14:sldId id="320"/>
            <p14:sldId id="402"/>
            <p14:sldId id="324"/>
            <p14:sldId id="325"/>
            <p14:sldId id="407"/>
            <p14:sldId id="331"/>
            <p14:sldId id="428"/>
            <p14:sldId id="408"/>
            <p14:sldId id="333"/>
            <p14:sldId id="414"/>
            <p14:sldId id="409"/>
            <p14:sldId id="334"/>
            <p14:sldId id="429"/>
            <p14:sldId id="389"/>
            <p14:sldId id="404"/>
            <p14:sldId id="343"/>
            <p14:sldId id="344"/>
            <p14:sldId id="382"/>
            <p14:sldId id="430"/>
            <p14:sldId id="411"/>
            <p14:sldId id="347"/>
            <p14:sldId id="415"/>
            <p14:sldId id="323"/>
            <p14:sldId id="427"/>
            <p14:sldId id="345"/>
            <p14:sldId id="346"/>
            <p14:sldId id="387"/>
            <p14:sldId id="416"/>
            <p14:sldId id="388"/>
            <p14:sldId id="385"/>
            <p14:sldId id="394"/>
            <p14:sldId id="417"/>
            <p14:sldId id="418"/>
            <p14:sldId id="419"/>
            <p14:sldId id="420"/>
            <p14:sldId id="421"/>
            <p14:sldId id="422"/>
            <p14:sldId id="423"/>
            <p14:sldId id="424"/>
            <p14:sldId id="426"/>
          </p14:sldIdLst>
        </p14:section>
        <p14:section name="Dynamic Applications" id="{6A7EDD8D-1614-4B5C-B026-5EA6EB68F5D0}">
          <p14:sldIdLst>
            <p14:sldId id="484"/>
            <p14:sldId id="485"/>
            <p14:sldId id="486"/>
            <p14:sldId id="487"/>
            <p14:sldId id="488"/>
            <p14:sldId id="489"/>
            <p14:sldId id="490"/>
            <p14:sldId id="491"/>
            <p14:sldId id="492"/>
            <p14:sldId id="493"/>
            <p14:sldId id="494"/>
            <p14:sldId id="556"/>
            <p14:sldId id="495"/>
            <p14:sldId id="496"/>
            <p14:sldId id="497"/>
            <p14:sldId id="498"/>
            <p14:sldId id="499"/>
            <p14:sldId id="500"/>
            <p14:sldId id="501"/>
            <p14:sldId id="502"/>
            <p14:sldId id="503"/>
            <p14:sldId id="504"/>
            <p14:sldId id="505"/>
            <p14:sldId id="506"/>
            <p14:sldId id="507"/>
            <p14:sldId id="508"/>
            <p14:sldId id="555"/>
            <p14:sldId id="509"/>
            <p14:sldId id="510"/>
            <p14:sldId id="511"/>
            <p14:sldId id="512"/>
            <p14:sldId id="513"/>
            <p14:sldId id="514"/>
            <p14:sldId id="515"/>
            <p14:sldId id="516"/>
            <p14:sldId id="518"/>
            <p14:sldId id="517"/>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Power Packs" id="{F5175698-A29E-4090-82D4-C248AAB0C599}">
          <p14:sldIdLst>
            <p14:sldId id="541"/>
            <p14:sldId id="582"/>
            <p14:sldId id="557"/>
            <p14:sldId id="543"/>
            <p14:sldId id="544"/>
            <p14:sldId id="545"/>
            <p14:sldId id="546"/>
            <p14:sldId id="547"/>
            <p14:sldId id="548"/>
            <p14:sldId id="549"/>
            <p14:sldId id="550"/>
            <p14:sldId id="551"/>
            <p14:sldId id="552"/>
            <p14:sldId id="5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168">
          <p15:clr>
            <a:srgbClr val="A4A3A4"/>
          </p15:clr>
        </p15:guide>
        <p15:guide id="4" pos="489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hambers" initials="EC" lastIdx="68" clrIdx="0">
    <p:extLst/>
  </p:cmAuthor>
  <p:cmAuthor id="2" name="Ron Burch" initials="RB" lastIdx="9" clrIdx="1">
    <p:extLst>
      <p:ext uri="{19B8F6BF-5375-455C-9EA6-DF929625EA0E}">
        <p15:presenceInfo xmlns:p15="http://schemas.microsoft.com/office/powerpoint/2012/main" userId="S-1-5-21-2064764093-2581290128-2287374774-2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7" autoAdjust="0"/>
    <p:restoredTop sz="95565" autoAdjust="0"/>
  </p:normalViewPr>
  <p:slideViewPr>
    <p:cSldViewPr snapToGrid="0">
      <p:cViewPr varScale="1">
        <p:scale>
          <a:sx n="48" d="100"/>
          <a:sy n="48" d="100"/>
        </p:scale>
        <p:origin x="744" y="60"/>
      </p:cViewPr>
      <p:guideLst>
        <p:guide orient="horz" pos="2160"/>
        <p:guide pos="2880"/>
        <p:guide orient="horz" pos="3168"/>
        <p:guide pos="489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118"/>
    </p:cViewPr>
  </p:sorterViewPr>
  <p:notesViewPr>
    <p:cSldViewPr snapToGrid="0">
      <p:cViewPr varScale="1">
        <p:scale>
          <a:sx n="68" d="100"/>
          <a:sy n="68" d="100"/>
        </p:scale>
        <p:origin x="84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eg"/><Relationship Id="rId1" Type="http://schemas.openxmlformats.org/officeDocument/2006/relationships/image" Target="../media/image1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6DAD4-1C8D-42D7-8E90-6DC9188C531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AF7EA2F-CE17-4ABD-979F-8B38DC38D042}">
      <dgm:prSet phldrT="[Text]"/>
      <dgm:spPr/>
      <dgm:t>
        <a:bodyPr/>
        <a:lstStyle/>
        <a:p>
          <a:r>
            <a:rPr lang="en-US" dirty="0" smtClean="0">
              <a:latin typeface="Futura Lt BT" panose="020B0402020204020303" pitchFamily="34" charset="0"/>
            </a:rPr>
            <a:t>Queue: Asset Management</a:t>
          </a:r>
          <a:endParaRPr lang="en-US" dirty="0">
            <a:latin typeface="Futura Lt BT" panose="020B0402020204020303" pitchFamily="34" charset="0"/>
          </a:endParaRPr>
        </a:p>
      </dgm:t>
    </dgm:pt>
    <dgm:pt modelId="{842B5B92-B9B8-4900-9160-E7A514971B0C}" type="parTrans" cxnId="{719062CC-CB26-4EB8-86BB-04CFDC339690}">
      <dgm:prSet/>
      <dgm:spPr/>
      <dgm:t>
        <a:bodyPr/>
        <a:lstStyle/>
        <a:p>
          <a:endParaRPr lang="en-US"/>
        </a:p>
      </dgm:t>
    </dgm:pt>
    <dgm:pt modelId="{DFF75EBC-7D31-4AB6-9D42-1F13D5E4C848}" type="sibTrans" cxnId="{719062CC-CB26-4EB8-86BB-04CFDC339690}">
      <dgm:prSet/>
      <dgm:spPr/>
      <dgm:t>
        <a:bodyPr/>
        <a:lstStyle/>
        <a:p>
          <a:endParaRPr lang="en-US"/>
        </a:p>
      </dgm:t>
    </dgm:pt>
    <dgm:pt modelId="{028661D8-D889-423C-B7B0-3DF6BEF8F325}">
      <dgm:prSet phldrT="[Text]"/>
      <dgm:spPr/>
      <dgm:t>
        <a:bodyPr/>
        <a:lstStyle/>
        <a:p>
          <a:r>
            <a:rPr lang="en-US" dirty="0" smtClean="0">
              <a:latin typeface="Futura Lt BT" panose="020B0402020204020303" pitchFamily="34" charset="0"/>
            </a:rPr>
            <a:t>Ticket: 1</a:t>
          </a:r>
          <a:endParaRPr lang="en-US" dirty="0">
            <a:latin typeface="Futura Lt BT" panose="020B0402020204020303" pitchFamily="34" charset="0"/>
          </a:endParaRPr>
        </a:p>
      </dgm:t>
    </dgm:pt>
    <dgm:pt modelId="{8334EB49-6FEA-4AB8-87B0-F9AFAFEAC0C2}" type="parTrans" cxnId="{B7ADA526-3601-454A-820E-DBE1F69872A0}">
      <dgm:prSet/>
      <dgm:spPr/>
      <dgm:t>
        <a:bodyPr/>
        <a:lstStyle/>
        <a:p>
          <a:endParaRPr lang="en-US"/>
        </a:p>
      </dgm:t>
    </dgm:pt>
    <dgm:pt modelId="{7472F12D-1832-483F-A43B-23A8ABB1BAD9}" type="sibTrans" cxnId="{B7ADA526-3601-454A-820E-DBE1F69872A0}">
      <dgm:prSet/>
      <dgm:spPr/>
      <dgm:t>
        <a:bodyPr/>
        <a:lstStyle/>
        <a:p>
          <a:endParaRPr lang="en-US"/>
        </a:p>
      </dgm:t>
    </dgm:pt>
    <dgm:pt modelId="{BF5714B0-6360-404B-B949-D14CCC0CD237}">
      <dgm:prSet phldrT="[Text]"/>
      <dgm:spPr/>
      <dgm:t>
        <a:bodyPr/>
        <a:lstStyle/>
        <a:p>
          <a:r>
            <a:rPr lang="en-US" dirty="0" smtClean="0">
              <a:latin typeface="Futura Lt BT" panose="020B0402020204020303" pitchFamily="34" charset="0"/>
            </a:rPr>
            <a:t>Ticket: 2</a:t>
          </a:r>
          <a:endParaRPr lang="en-US" dirty="0">
            <a:latin typeface="Futura Lt BT" panose="020B0402020204020303" pitchFamily="34" charset="0"/>
          </a:endParaRPr>
        </a:p>
      </dgm:t>
    </dgm:pt>
    <dgm:pt modelId="{C90B75CC-B37D-4E27-B080-41B3039334CD}" type="parTrans" cxnId="{C9297F13-67A8-4D4D-882D-F6F53256369B}">
      <dgm:prSet/>
      <dgm:spPr/>
      <dgm:t>
        <a:bodyPr/>
        <a:lstStyle/>
        <a:p>
          <a:endParaRPr lang="en-US"/>
        </a:p>
      </dgm:t>
    </dgm:pt>
    <dgm:pt modelId="{F6EE11A7-8344-49A2-8B1C-056171AE7C58}" type="sibTrans" cxnId="{C9297F13-67A8-4D4D-882D-F6F53256369B}">
      <dgm:prSet/>
      <dgm:spPr/>
      <dgm:t>
        <a:bodyPr/>
        <a:lstStyle/>
        <a:p>
          <a:endParaRPr lang="en-US"/>
        </a:p>
      </dgm:t>
    </dgm:pt>
    <dgm:pt modelId="{A577421C-2D56-4EF4-BE97-95841EA4892D}">
      <dgm:prSet phldrT="[Text]"/>
      <dgm:spPr/>
      <dgm:t>
        <a:bodyPr/>
        <a:lstStyle/>
        <a:p>
          <a:r>
            <a:rPr lang="en-US" dirty="0" smtClean="0">
              <a:latin typeface="Futura Lt BT" panose="020B0402020204020303" pitchFamily="34" charset="0"/>
            </a:rPr>
            <a:t>Queue: Help Desk</a:t>
          </a:r>
          <a:endParaRPr lang="en-US" dirty="0">
            <a:latin typeface="Futura Lt BT" panose="020B0402020204020303" pitchFamily="34" charset="0"/>
          </a:endParaRPr>
        </a:p>
      </dgm:t>
    </dgm:pt>
    <dgm:pt modelId="{F36F6E8C-8FA5-4283-8DE2-9F42E1C3A9D7}" type="parTrans" cxnId="{CBB93126-54BD-4E1B-AB90-564A409FD255}">
      <dgm:prSet/>
      <dgm:spPr/>
      <dgm:t>
        <a:bodyPr/>
        <a:lstStyle/>
        <a:p>
          <a:endParaRPr lang="en-US"/>
        </a:p>
      </dgm:t>
    </dgm:pt>
    <dgm:pt modelId="{76817A11-ACCA-4357-84BA-D4F69E9C026C}" type="sibTrans" cxnId="{CBB93126-54BD-4E1B-AB90-564A409FD255}">
      <dgm:prSet/>
      <dgm:spPr/>
      <dgm:t>
        <a:bodyPr/>
        <a:lstStyle/>
        <a:p>
          <a:endParaRPr lang="en-US"/>
        </a:p>
      </dgm:t>
    </dgm:pt>
    <dgm:pt modelId="{99F39A5D-3AAE-4F30-8655-51C675521DB0}">
      <dgm:prSet phldrT="[Text]"/>
      <dgm:spPr/>
      <dgm:t>
        <a:bodyPr/>
        <a:lstStyle/>
        <a:p>
          <a:r>
            <a:rPr lang="en-US" dirty="0" smtClean="0">
              <a:latin typeface="Futura Lt BT" panose="020B0402020204020303" pitchFamily="34" charset="0"/>
            </a:rPr>
            <a:t>Ticket: 3</a:t>
          </a:r>
          <a:endParaRPr lang="en-US" dirty="0">
            <a:latin typeface="Futura Lt BT" panose="020B0402020204020303" pitchFamily="34" charset="0"/>
          </a:endParaRPr>
        </a:p>
      </dgm:t>
    </dgm:pt>
    <dgm:pt modelId="{8F620FEB-270A-45F6-8D8E-D5ED333E3B57}" type="parTrans" cxnId="{042887D9-B878-4765-9069-9CF14BE21982}">
      <dgm:prSet/>
      <dgm:spPr/>
      <dgm:t>
        <a:bodyPr/>
        <a:lstStyle/>
        <a:p>
          <a:endParaRPr lang="en-US"/>
        </a:p>
      </dgm:t>
    </dgm:pt>
    <dgm:pt modelId="{80296957-8F99-4BD2-B9C6-5E931CC61662}" type="sibTrans" cxnId="{042887D9-B878-4765-9069-9CF14BE21982}">
      <dgm:prSet/>
      <dgm:spPr/>
      <dgm:t>
        <a:bodyPr/>
        <a:lstStyle/>
        <a:p>
          <a:endParaRPr lang="en-US"/>
        </a:p>
      </dgm:t>
    </dgm:pt>
    <dgm:pt modelId="{36805206-2D0F-4382-AAE2-51B8EBE9A161}">
      <dgm:prSet phldrT="[Text]"/>
      <dgm:spPr/>
      <dgm:t>
        <a:bodyPr/>
        <a:lstStyle/>
        <a:p>
          <a:r>
            <a:rPr lang="en-US" dirty="0" smtClean="0">
              <a:latin typeface="Futura Lt BT" panose="020B0402020204020303" pitchFamily="34" charset="0"/>
            </a:rPr>
            <a:t>Ticket: 4</a:t>
          </a:r>
          <a:endParaRPr lang="en-US" dirty="0">
            <a:latin typeface="Futura Lt BT" panose="020B0402020204020303" pitchFamily="34" charset="0"/>
          </a:endParaRPr>
        </a:p>
      </dgm:t>
    </dgm:pt>
    <dgm:pt modelId="{E20B00EC-B807-4DD7-AE7F-6B29BCC84E1E}" type="parTrans" cxnId="{454B762D-9815-4AA9-B6C2-53A9B28C47A9}">
      <dgm:prSet/>
      <dgm:spPr/>
      <dgm:t>
        <a:bodyPr/>
        <a:lstStyle/>
        <a:p>
          <a:endParaRPr lang="en-US"/>
        </a:p>
      </dgm:t>
    </dgm:pt>
    <dgm:pt modelId="{B3EE873A-DE1F-4945-A74F-A833BB065FC7}" type="sibTrans" cxnId="{454B762D-9815-4AA9-B6C2-53A9B28C47A9}">
      <dgm:prSet/>
      <dgm:spPr/>
      <dgm:t>
        <a:bodyPr/>
        <a:lstStyle/>
        <a:p>
          <a:endParaRPr lang="en-US"/>
        </a:p>
      </dgm:t>
    </dgm:pt>
    <dgm:pt modelId="{7956AF81-43C0-48E8-88BE-E5C65AEADF7B}">
      <dgm:prSet phldrT="[Text]"/>
      <dgm:spPr/>
      <dgm:t>
        <a:bodyPr/>
        <a:lstStyle/>
        <a:p>
          <a:r>
            <a:rPr lang="en-US" dirty="0" smtClean="0">
              <a:latin typeface="Futura Lt BT" panose="020B0402020204020303" pitchFamily="34" charset="0"/>
            </a:rPr>
            <a:t>Queue: Facilities</a:t>
          </a:r>
          <a:endParaRPr lang="en-US" dirty="0">
            <a:latin typeface="Futura Lt BT" panose="020B0402020204020303" pitchFamily="34" charset="0"/>
          </a:endParaRPr>
        </a:p>
      </dgm:t>
    </dgm:pt>
    <dgm:pt modelId="{66B20055-A49D-4792-B9BA-21D17ADEE729}" type="parTrans" cxnId="{796160CD-7F69-4EC2-A3C7-8B6A7D4C565B}">
      <dgm:prSet/>
      <dgm:spPr/>
      <dgm:t>
        <a:bodyPr/>
        <a:lstStyle/>
        <a:p>
          <a:endParaRPr lang="en-US"/>
        </a:p>
      </dgm:t>
    </dgm:pt>
    <dgm:pt modelId="{B2353210-5441-4464-BA1A-BDA4C0A0863F}" type="sibTrans" cxnId="{796160CD-7F69-4EC2-A3C7-8B6A7D4C565B}">
      <dgm:prSet/>
      <dgm:spPr/>
      <dgm:t>
        <a:bodyPr/>
        <a:lstStyle/>
        <a:p>
          <a:endParaRPr lang="en-US"/>
        </a:p>
      </dgm:t>
    </dgm:pt>
    <dgm:pt modelId="{B25E9975-737C-41B8-A1A9-8E25755ADA4F}">
      <dgm:prSet phldrT="[Text]"/>
      <dgm:spPr/>
      <dgm:t>
        <a:bodyPr/>
        <a:lstStyle/>
        <a:p>
          <a:r>
            <a:rPr lang="en-US" dirty="0" smtClean="0">
              <a:latin typeface="Futura Lt BT" panose="020B0402020204020303" pitchFamily="34" charset="0"/>
            </a:rPr>
            <a:t>Ticket: 5</a:t>
          </a:r>
          <a:endParaRPr lang="en-US" dirty="0">
            <a:latin typeface="Futura Lt BT" panose="020B0402020204020303" pitchFamily="34" charset="0"/>
          </a:endParaRPr>
        </a:p>
      </dgm:t>
    </dgm:pt>
    <dgm:pt modelId="{45DC57EA-311F-4F11-8402-A5D071825DD2}" type="parTrans" cxnId="{60C7D640-FFDC-42EA-BF24-154CDA79DC80}">
      <dgm:prSet/>
      <dgm:spPr/>
      <dgm:t>
        <a:bodyPr/>
        <a:lstStyle/>
        <a:p>
          <a:endParaRPr lang="en-US"/>
        </a:p>
      </dgm:t>
    </dgm:pt>
    <dgm:pt modelId="{2AB55EBB-F445-496A-87CA-16BED818721C}" type="sibTrans" cxnId="{60C7D640-FFDC-42EA-BF24-154CDA79DC80}">
      <dgm:prSet/>
      <dgm:spPr/>
      <dgm:t>
        <a:bodyPr/>
        <a:lstStyle/>
        <a:p>
          <a:endParaRPr lang="en-US"/>
        </a:p>
      </dgm:t>
    </dgm:pt>
    <dgm:pt modelId="{43A99EED-9618-46DA-B93B-5151AB2107B9}">
      <dgm:prSet phldrT="[Text]"/>
      <dgm:spPr/>
      <dgm:t>
        <a:bodyPr/>
        <a:lstStyle/>
        <a:p>
          <a:r>
            <a:rPr lang="en-US" dirty="0" smtClean="0">
              <a:latin typeface="Futura Lt BT" panose="020B0402020204020303" pitchFamily="34" charset="0"/>
            </a:rPr>
            <a:t>Ticket: 6</a:t>
          </a:r>
          <a:endParaRPr lang="en-US" dirty="0">
            <a:latin typeface="Futura Lt BT" panose="020B0402020204020303" pitchFamily="34" charset="0"/>
          </a:endParaRPr>
        </a:p>
      </dgm:t>
    </dgm:pt>
    <dgm:pt modelId="{D89AF9B0-FD14-4DED-9479-8EF1D7CA658E}" type="parTrans" cxnId="{B0A67FC3-E14C-4EAC-9AFC-F230B5AFF5F9}">
      <dgm:prSet/>
      <dgm:spPr/>
      <dgm:t>
        <a:bodyPr/>
        <a:lstStyle/>
        <a:p>
          <a:endParaRPr lang="en-US"/>
        </a:p>
      </dgm:t>
    </dgm:pt>
    <dgm:pt modelId="{D3EB7856-FD12-421A-ABA1-B0D1ECF1EAA3}" type="sibTrans" cxnId="{B0A67FC3-E14C-4EAC-9AFC-F230B5AFF5F9}">
      <dgm:prSet/>
      <dgm:spPr/>
      <dgm:t>
        <a:bodyPr/>
        <a:lstStyle/>
        <a:p>
          <a:endParaRPr lang="en-US"/>
        </a:p>
      </dgm:t>
    </dgm:pt>
    <dgm:pt modelId="{ADC06EE9-E45C-4577-A229-6FA16BE8D817}" type="pres">
      <dgm:prSet presAssocID="{5DD6DAD4-1C8D-42D7-8E90-6DC9188C531A}" presName="linearFlow" presStyleCnt="0">
        <dgm:presLayoutVars>
          <dgm:dir/>
          <dgm:resizeHandles val="exact"/>
        </dgm:presLayoutVars>
      </dgm:prSet>
      <dgm:spPr/>
      <dgm:t>
        <a:bodyPr/>
        <a:lstStyle/>
        <a:p>
          <a:endParaRPr lang="en-US"/>
        </a:p>
      </dgm:t>
    </dgm:pt>
    <dgm:pt modelId="{AE8ED46F-9C37-465E-8A36-63D49416AA3B}" type="pres">
      <dgm:prSet presAssocID="{EAF7EA2F-CE17-4ABD-979F-8B38DC38D042}" presName="composite" presStyleCnt="0"/>
      <dgm:spPr/>
    </dgm:pt>
    <dgm:pt modelId="{0ED3B86D-73C9-4264-9896-DBEA7AB0E91F}" type="pres">
      <dgm:prSet presAssocID="{EAF7EA2F-CE17-4ABD-979F-8B38DC38D042}"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2D1E1C93-B387-4FB7-AB6B-AC653550290F}" type="pres">
      <dgm:prSet presAssocID="{EAF7EA2F-CE17-4ABD-979F-8B38DC38D042}" presName="txShp" presStyleLbl="node1" presStyleIdx="0" presStyleCnt="3">
        <dgm:presLayoutVars>
          <dgm:bulletEnabled val="1"/>
        </dgm:presLayoutVars>
      </dgm:prSet>
      <dgm:spPr/>
      <dgm:t>
        <a:bodyPr/>
        <a:lstStyle/>
        <a:p>
          <a:endParaRPr lang="en-US"/>
        </a:p>
      </dgm:t>
    </dgm:pt>
    <dgm:pt modelId="{7260A5DA-6C38-4BD4-8E7E-6AB8ED28C760}" type="pres">
      <dgm:prSet presAssocID="{DFF75EBC-7D31-4AB6-9D42-1F13D5E4C848}" presName="spacing" presStyleCnt="0"/>
      <dgm:spPr/>
    </dgm:pt>
    <dgm:pt modelId="{735A3F99-FDBB-4531-B018-39238A9AC0A1}" type="pres">
      <dgm:prSet presAssocID="{A577421C-2D56-4EF4-BE97-95841EA4892D}" presName="composite" presStyleCnt="0"/>
      <dgm:spPr/>
    </dgm:pt>
    <dgm:pt modelId="{A46435FF-8A40-4B5E-B610-062C1648A861}" type="pres">
      <dgm:prSet presAssocID="{A577421C-2D56-4EF4-BE97-95841EA4892D}"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BAF38228-B6E3-4ED2-91EA-F9ECC03A5CD5}" type="pres">
      <dgm:prSet presAssocID="{A577421C-2D56-4EF4-BE97-95841EA4892D}" presName="txShp" presStyleLbl="node1" presStyleIdx="1" presStyleCnt="3">
        <dgm:presLayoutVars>
          <dgm:bulletEnabled val="1"/>
        </dgm:presLayoutVars>
      </dgm:prSet>
      <dgm:spPr/>
      <dgm:t>
        <a:bodyPr/>
        <a:lstStyle/>
        <a:p>
          <a:endParaRPr lang="en-US"/>
        </a:p>
      </dgm:t>
    </dgm:pt>
    <dgm:pt modelId="{6DB597D1-3DDD-4DFA-93EE-2F9BBEBDF368}" type="pres">
      <dgm:prSet presAssocID="{76817A11-ACCA-4357-84BA-D4F69E9C026C}" presName="spacing" presStyleCnt="0"/>
      <dgm:spPr/>
    </dgm:pt>
    <dgm:pt modelId="{57D34F37-6AAA-4163-8C6C-79A87C4CC528}" type="pres">
      <dgm:prSet presAssocID="{7956AF81-43C0-48E8-88BE-E5C65AEADF7B}" presName="composite" presStyleCnt="0"/>
      <dgm:spPr/>
    </dgm:pt>
    <dgm:pt modelId="{3B9A3027-FFF3-475A-8E01-EFA59DD48691}" type="pres">
      <dgm:prSet presAssocID="{7956AF81-43C0-48E8-88BE-E5C65AEADF7B}"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F303ABA0-CE64-4C24-8F2D-267FF10C105F}" type="pres">
      <dgm:prSet presAssocID="{7956AF81-43C0-48E8-88BE-E5C65AEADF7B}" presName="txShp" presStyleLbl="node1" presStyleIdx="2" presStyleCnt="3">
        <dgm:presLayoutVars>
          <dgm:bulletEnabled val="1"/>
        </dgm:presLayoutVars>
      </dgm:prSet>
      <dgm:spPr/>
      <dgm:t>
        <a:bodyPr/>
        <a:lstStyle/>
        <a:p>
          <a:endParaRPr lang="en-US"/>
        </a:p>
      </dgm:t>
    </dgm:pt>
  </dgm:ptLst>
  <dgm:cxnLst>
    <dgm:cxn modelId="{CBB93126-54BD-4E1B-AB90-564A409FD255}" srcId="{5DD6DAD4-1C8D-42D7-8E90-6DC9188C531A}" destId="{A577421C-2D56-4EF4-BE97-95841EA4892D}" srcOrd="1" destOrd="0" parTransId="{F36F6E8C-8FA5-4283-8DE2-9F42E1C3A9D7}" sibTransId="{76817A11-ACCA-4357-84BA-D4F69E9C026C}"/>
    <dgm:cxn modelId="{6B1CE1AA-8610-4B0F-8607-19CDC114357B}" type="presOf" srcId="{028661D8-D889-423C-B7B0-3DF6BEF8F325}" destId="{2D1E1C93-B387-4FB7-AB6B-AC653550290F}" srcOrd="0" destOrd="1" presId="urn:microsoft.com/office/officeart/2005/8/layout/vList3"/>
    <dgm:cxn modelId="{4F0B2646-221C-4303-BF45-0470E7366306}" type="presOf" srcId="{43A99EED-9618-46DA-B93B-5151AB2107B9}" destId="{F303ABA0-CE64-4C24-8F2D-267FF10C105F}" srcOrd="0" destOrd="2" presId="urn:microsoft.com/office/officeart/2005/8/layout/vList3"/>
    <dgm:cxn modelId="{60C7D640-FFDC-42EA-BF24-154CDA79DC80}" srcId="{7956AF81-43C0-48E8-88BE-E5C65AEADF7B}" destId="{B25E9975-737C-41B8-A1A9-8E25755ADA4F}" srcOrd="0" destOrd="0" parTransId="{45DC57EA-311F-4F11-8402-A5D071825DD2}" sibTransId="{2AB55EBB-F445-496A-87CA-16BED818721C}"/>
    <dgm:cxn modelId="{B7ADA526-3601-454A-820E-DBE1F69872A0}" srcId="{EAF7EA2F-CE17-4ABD-979F-8B38DC38D042}" destId="{028661D8-D889-423C-B7B0-3DF6BEF8F325}" srcOrd="0" destOrd="0" parTransId="{8334EB49-6FEA-4AB8-87B0-F9AFAFEAC0C2}" sibTransId="{7472F12D-1832-483F-A43B-23A8ABB1BAD9}"/>
    <dgm:cxn modelId="{1FEC2C5C-991E-4623-A848-13C107F8C444}" type="presOf" srcId="{5DD6DAD4-1C8D-42D7-8E90-6DC9188C531A}" destId="{ADC06EE9-E45C-4577-A229-6FA16BE8D817}" srcOrd="0" destOrd="0" presId="urn:microsoft.com/office/officeart/2005/8/layout/vList3"/>
    <dgm:cxn modelId="{B0A67FC3-E14C-4EAC-9AFC-F230B5AFF5F9}" srcId="{7956AF81-43C0-48E8-88BE-E5C65AEADF7B}" destId="{43A99EED-9618-46DA-B93B-5151AB2107B9}" srcOrd="1" destOrd="0" parTransId="{D89AF9B0-FD14-4DED-9479-8EF1D7CA658E}" sibTransId="{D3EB7856-FD12-421A-ABA1-B0D1ECF1EAA3}"/>
    <dgm:cxn modelId="{BA0736A7-B119-41A8-8BF5-C1BE46B327F1}" type="presOf" srcId="{7956AF81-43C0-48E8-88BE-E5C65AEADF7B}" destId="{F303ABA0-CE64-4C24-8F2D-267FF10C105F}" srcOrd="0" destOrd="0" presId="urn:microsoft.com/office/officeart/2005/8/layout/vList3"/>
    <dgm:cxn modelId="{8767DFBA-58B3-4BE3-9797-313C4DF8B574}" type="presOf" srcId="{99F39A5D-3AAE-4F30-8655-51C675521DB0}" destId="{BAF38228-B6E3-4ED2-91EA-F9ECC03A5CD5}" srcOrd="0" destOrd="1" presId="urn:microsoft.com/office/officeart/2005/8/layout/vList3"/>
    <dgm:cxn modelId="{EDE826CB-CFCA-4F26-BC19-2F9D4E508777}" type="presOf" srcId="{BF5714B0-6360-404B-B949-D14CCC0CD237}" destId="{2D1E1C93-B387-4FB7-AB6B-AC653550290F}" srcOrd="0" destOrd="2" presId="urn:microsoft.com/office/officeart/2005/8/layout/vList3"/>
    <dgm:cxn modelId="{E2CD940F-09B3-4E1C-8C8D-7FC0734C7396}" type="presOf" srcId="{EAF7EA2F-CE17-4ABD-979F-8B38DC38D042}" destId="{2D1E1C93-B387-4FB7-AB6B-AC653550290F}" srcOrd="0" destOrd="0" presId="urn:microsoft.com/office/officeart/2005/8/layout/vList3"/>
    <dgm:cxn modelId="{719062CC-CB26-4EB8-86BB-04CFDC339690}" srcId="{5DD6DAD4-1C8D-42D7-8E90-6DC9188C531A}" destId="{EAF7EA2F-CE17-4ABD-979F-8B38DC38D042}" srcOrd="0" destOrd="0" parTransId="{842B5B92-B9B8-4900-9160-E7A514971B0C}" sibTransId="{DFF75EBC-7D31-4AB6-9D42-1F13D5E4C848}"/>
    <dgm:cxn modelId="{01786792-3381-4362-9725-02860B310B8C}" type="presOf" srcId="{36805206-2D0F-4382-AAE2-51B8EBE9A161}" destId="{BAF38228-B6E3-4ED2-91EA-F9ECC03A5CD5}" srcOrd="0" destOrd="2" presId="urn:microsoft.com/office/officeart/2005/8/layout/vList3"/>
    <dgm:cxn modelId="{454B762D-9815-4AA9-B6C2-53A9B28C47A9}" srcId="{A577421C-2D56-4EF4-BE97-95841EA4892D}" destId="{36805206-2D0F-4382-AAE2-51B8EBE9A161}" srcOrd="1" destOrd="0" parTransId="{E20B00EC-B807-4DD7-AE7F-6B29BCC84E1E}" sibTransId="{B3EE873A-DE1F-4945-A74F-A833BB065FC7}"/>
    <dgm:cxn modelId="{042887D9-B878-4765-9069-9CF14BE21982}" srcId="{A577421C-2D56-4EF4-BE97-95841EA4892D}" destId="{99F39A5D-3AAE-4F30-8655-51C675521DB0}" srcOrd="0" destOrd="0" parTransId="{8F620FEB-270A-45F6-8D8E-D5ED333E3B57}" sibTransId="{80296957-8F99-4BD2-B9C6-5E931CC61662}"/>
    <dgm:cxn modelId="{D2C4B079-5693-4DFD-AF47-CDFA82D783E0}" type="presOf" srcId="{A577421C-2D56-4EF4-BE97-95841EA4892D}" destId="{BAF38228-B6E3-4ED2-91EA-F9ECC03A5CD5}" srcOrd="0" destOrd="0" presId="urn:microsoft.com/office/officeart/2005/8/layout/vList3"/>
    <dgm:cxn modelId="{796160CD-7F69-4EC2-A3C7-8B6A7D4C565B}" srcId="{5DD6DAD4-1C8D-42D7-8E90-6DC9188C531A}" destId="{7956AF81-43C0-48E8-88BE-E5C65AEADF7B}" srcOrd="2" destOrd="0" parTransId="{66B20055-A49D-4792-B9BA-21D17ADEE729}" sibTransId="{B2353210-5441-4464-BA1A-BDA4C0A0863F}"/>
    <dgm:cxn modelId="{0EF0EB86-4342-401B-B814-5A3C936CD793}" type="presOf" srcId="{B25E9975-737C-41B8-A1A9-8E25755ADA4F}" destId="{F303ABA0-CE64-4C24-8F2D-267FF10C105F}" srcOrd="0" destOrd="1" presId="urn:microsoft.com/office/officeart/2005/8/layout/vList3"/>
    <dgm:cxn modelId="{C9297F13-67A8-4D4D-882D-F6F53256369B}" srcId="{EAF7EA2F-CE17-4ABD-979F-8B38DC38D042}" destId="{BF5714B0-6360-404B-B949-D14CCC0CD237}" srcOrd="1" destOrd="0" parTransId="{C90B75CC-B37D-4E27-B080-41B3039334CD}" sibTransId="{F6EE11A7-8344-49A2-8B1C-056171AE7C58}"/>
    <dgm:cxn modelId="{50145093-3FDA-4629-A227-86C09D0A0EE6}" type="presParOf" srcId="{ADC06EE9-E45C-4577-A229-6FA16BE8D817}" destId="{AE8ED46F-9C37-465E-8A36-63D49416AA3B}" srcOrd="0" destOrd="0" presId="urn:microsoft.com/office/officeart/2005/8/layout/vList3"/>
    <dgm:cxn modelId="{E6ECECD4-2132-47B5-ACC3-3F8729399A0F}" type="presParOf" srcId="{AE8ED46F-9C37-465E-8A36-63D49416AA3B}" destId="{0ED3B86D-73C9-4264-9896-DBEA7AB0E91F}" srcOrd="0" destOrd="0" presId="urn:microsoft.com/office/officeart/2005/8/layout/vList3"/>
    <dgm:cxn modelId="{E47F2327-E69D-412D-90B1-2D1BF4DD25C7}" type="presParOf" srcId="{AE8ED46F-9C37-465E-8A36-63D49416AA3B}" destId="{2D1E1C93-B387-4FB7-AB6B-AC653550290F}" srcOrd="1" destOrd="0" presId="urn:microsoft.com/office/officeart/2005/8/layout/vList3"/>
    <dgm:cxn modelId="{67760907-42F2-45F0-8BB9-1A068DF8E6B1}" type="presParOf" srcId="{ADC06EE9-E45C-4577-A229-6FA16BE8D817}" destId="{7260A5DA-6C38-4BD4-8E7E-6AB8ED28C760}" srcOrd="1" destOrd="0" presId="urn:microsoft.com/office/officeart/2005/8/layout/vList3"/>
    <dgm:cxn modelId="{4A866BEE-E3FC-4A9A-921A-5F4F626E4F6F}" type="presParOf" srcId="{ADC06EE9-E45C-4577-A229-6FA16BE8D817}" destId="{735A3F99-FDBB-4531-B018-39238A9AC0A1}" srcOrd="2" destOrd="0" presId="urn:microsoft.com/office/officeart/2005/8/layout/vList3"/>
    <dgm:cxn modelId="{47F00817-5994-4283-9DEE-8515E8DDCDEE}" type="presParOf" srcId="{735A3F99-FDBB-4531-B018-39238A9AC0A1}" destId="{A46435FF-8A40-4B5E-B610-062C1648A861}" srcOrd="0" destOrd="0" presId="urn:microsoft.com/office/officeart/2005/8/layout/vList3"/>
    <dgm:cxn modelId="{73460F11-0F6A-4BC8-B104-7C9621E93708}" type="presParOf" srcId="{735A3F99-FDBB-4531-B018-39238A9AC0A1}" destId="{BAF38228-B6E3-4ED2-91EA-F9ECC03A5CD5}" srcOrd="1" destOrd="0" presId="urn:microsoft.com/office/officeart/2005/8/layout/vList3"/>
    <dgm:cxn modelId="{058752C3-750B-4FBF-90D9-4A990F286052}" type="presParOf" srcId="{ADC06EE9-E45C-4577-A229-6FA16BE8D817}" destId="{6DB597D1-3DDD-4DFA-93EE-2F9BBEBDF368}" srcOrd="3" destOrd="0" presId="urn:microsoft.com/office/officeart/2005/8/layout/vList3"/>
    <dgm:cxn modelId="{444E19CD-2402-402B-9A2F-9755B1FD39EC}" type="presParOf" srcId="{ADC06EE9-E45C-4577-A229-6FA16BE8D817}" destId="{57D34F37-6AAA-4163-8C6C-79A87C4CC528}" srcOrd="4" destOrd="0" presId="urn:microsoft.com/office/officeart/2005/8/layout/vList3"/>
    <dgm:cxn modelId="{14540B9E-BA5F-413F-923B-5B03EC1D779D}" type="presParOf" srcId="{57D34F37-6AAA-4163-8C6C-79A87C4CC528}" destId="{3B9A3027-FFF3-475A-8E01-EFA59DD48691}" srcOrd="0" destOrd="0" presId="urn:microsoft.com/office/officeart/2005/8/layout/vList3"/>
    <dgm:cxn modelId="{FC66E3A5-FBD4-4B66-BA66-4B88893A8B23}" type="presParOf" srcId="{57D34F37-6AAA-4163-8C6C-79A87C4CC528}" destId="{F303ABA0-CE64-4C24-8F2D-267FF10C105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C0B173-ABD9-4A4C-A26D-70764DC06B4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2BD37815-4504-4E91-A166-352F343145CC}">
      <dgm:prSet phldrT="[Text]"/>
      <dgm:spPr/>
      <dgm:t>
        <a:bodyPr/>
        <a:lstStyle/>
        <a:p>
          <a:r>
            <a:rPr lang="en-US" dirty="0" smtClean="0"/>
            <a:t>Condition:</a:t>
          </a:r>
        </a:p>
      </dgm:t>
    </dgm:pt>
    <dgm:pt modelId="{6AF0F7C1-BF32-43E2-8858-ABE7B8498ABE}" type="parTrans" cxnId="{B924B0CE-B7D9-47BE-ADBF-B780A0B6558A}">
      <dgm:prSet/>
      <dgm:spPr/>
      <dgm:t>
        <a:bodyPr/>
        <a:lstStyle/>
        <a:p>
          <a:endParaRPr lang="en-US"/>
        </a:p>
      </dgm:t>
    </dgm:pt>
    <dgm:pt modelId="{9D570809-AA08-4225-AA86-F35FC503B8D0}" type="sibTrans" cxnId="{B924B0CE-B7D9-47BE-ADBF-B780A0B6558A}">
      <dgm:prSet/>
      <dgm:spPr/>
      <dgm:t>
        <a:bodyPr/>
        <a:lstStyle/>
        <a:p>
          <a:endParaRPr lang="en-US"/>
        </a:p>
      </dgm:t>
    </dgm:pt>
    <dgm:pt modelId="{4A97C05A-6238-48C8-B530-51A498BC2A05}">
      <dgm:prSet phldrT="[Text]"/>
      <dgm:spPr/>
      <dgm:t>
        <a:bodyPr/>
        <a:lstStyle/>
        <a:p>
          <a:r>
            <a:rPr lang="en-US" dirty="0" smtClean="0">
              <a:solidFill>
                <a:schemeClr val="tx1">
                  <a:lumMod val="50000"/>
                </a:schemeClr>
              </a:solidFill>
            </a:rPr>
            <a:t>Ticket in Help Desk queue for more than 59 minutes and not assigned</a:t>
          </a:r>
          <a:endParaRPr lang="en-US" dirty="0">
            <a:solidFill>
              <a:schemeClr val="tx1">
                <a:lumMod val="50000"/>
              </a:schemeClr>
            </a:solidFill>
          </a:endParaRPr>
        </a:p>
      </dgm:t>
    </dgm:pt>
    <dgm:pt modelId="{4F35EE69-04F2-42A5-9699-3AB2D47B89B6}" type="parTrans" cxnId="{55E1803B-A331-4609-BA36-70D57B966699}">
      <dgm:prSet/>
      <dgm:spPr/>
      <dgm:t>
        <a:bodyPr/>
        <a:lstStyle/>
        <a:p>
          <a:endParaRPr lang="en-US"/>
        </a:p>
      </dgm:t>
    </dgm:pt>
    <dgm:pt modelId="{4B31227A-8695-473C-8928-33B4E4DBBDD2}" type="sibTrans" cxnId="{55E1803B-A331-4609-BA36-70D57B966699}">
      <dgm:prSet/>
      <dgm:spPr/>
      <dgm:t>
        <a:bodyPr/>
        <a:lstStyle/>
        <a:p>
          <a:endParaRPr lang="en-US"/>
        </a:p>
      </dgm:t>
    </dgm:pt>
    <dgm:pt modelId="{58FA37FB-3928-428A-A78F-D94DB49B7101}">
      <dgm:prSet phldrT="[Text]"/>
      <dgm:spPr/>
      <dgm:t>
        <a:bodyPr/>
        <a:lstStyle/>
        <a:p>
          <a:r>
            <a:rPr lang="en-US" dirty="0" smtClean="0"/>
            <a:t>Action:</a:t>
          </a:r>
          <a:endParaRPr lang="en-US" dirty="0"/>
        </a:p>
      </dgm:t>
    </dgm:pt>
    <dgm:pt modelId="{09769A17-2B1C-48AE-A374-2D713CAC4F6D}" type="parTrans" cxnId="{1CC5DCCF-F483-462B-9ED6-36D8A3F66430}">
      <dgm:prSet/>
      <dgm:spPr/>
      <dgm:t>
        <a:bodyPr/>
        <a:lstStyle/>
        <a:p>
          <a:endParaRPr lang="en-US"/>
        </a:p>
      </dgm:t>
    </dgm:pt>
    <dgm:pt modelId="{DC43AC33-6F4F-44D4-B451-7CCA7EBF9AD6}" type="sibTrans" cxnId="{1CC5DCCF-F483-462B-9ED6-36D8A3F66430}">
      <dgm:prSet/>
      <dgm:spPr/>
      <dgm:t>
        <a:bodyPr/>
        <a:lstStyle/>
        <a:p>
          <a:endParaRPr lang="en-US"/>
        </a:p>
      </dgm:t>
    </dgm:pt>
    <dgm:pt modelId="{572746AA-3BAE-48E0-918A-1756B9E90F03}">
      <dgm:prSet phldrT="[Text]"/>
      <dgm:spPr/>
      <dgm:t>
        <a:bodyPr/>
        <a:lstStyle/>
        <a:p>
          <a:r>
            <a:rPr lang="en-US" dirty="0" smtClean="0">
              <a:solidFill>
                <a:schemeClr val="tx1">
                  <a:lumMod val="50000"/>
                </a:schemeClr>
              </a:solidFill>
            </a:rPr>
            <a:t>Send Escalation email to the Manager</a:t>
          </a:r>
          <a:endParaRPr lang="en-US" dirty="0">
            <a:solidFill>
              <a:schemeClr val="tx1">
                <a:lumMod val="50000"/>
              </a:schemeClr>
            </a:solidFill>
          </a:endParaRPr>
        </a:p>
      </dgm:t>
    </dgm:pt>
    <dgm:pt modelId="{4A60C183-5E35-46BB-8C8E-720A3922FD53}" type="parTrans" cxnId="{A4AF88F7-17CA-4CB8-8E7E-B09CF73E0E9A}">
      <dgm:prSet/>
      <dgm:spPr/>
      <dgm:t>
        <a:bodyPr/>
        <a:lstStyle/>
        <a:p>
          <a:endParaRPr lang="en-US"/>
        </a:p>
      </dgm:t>
    </dgm:pt>
    <dgm:pt modelId="{B98B84C7-5BDD-40EB-8BF9-0C722E93CD02}" type="sibTrans" cxnId="{A4AF88F7-17CA-4CB8-8E7E-B09CF73E0E9A}">
      <dgm:prSet/>
      <dgm:spPr/>
      <dgm:t>
        <a:bodyPr/>
        <a:lstStyle/>
        <a:p>
          <a:endParaRPr lang="en-US"/>
        </a:p>
      </dgm:t>
    </dgm:pt>
    <dgm:pt modelId="{6594C9C5-57B2-4F48-905E-0AB6F996EA5B}" type="pres">
      <dgm:prSet presAssocID="{0BC0B173-ABD9-4A4C-A26D-70764DC06B41}" presName="linearFlow" presStyleCnt="0">
        <dgm:presLayoutVars>
          <dgm:dir/>
          <dgm:animLvl val="lvl"/>
          <dgm:resizeHandles val="exact"/>
        </dgm:presLayoutVars>
      </dgm:prSet>
      <dgm:spPr/>
      <dgm:t>
        <a:bodyPr/>
        <a:lstStyle/>
        <a:p>
          <a:endParaRPr lang="en-US"/>
        </a:p>
      </dgm:t>
    </dgm:pt>
    <dgm:pt modelId="{F1353776-64D4-4B9A-82B8-7EEFAF31AF6F}" type="pres">
      <dgm:prSet presAssocID="{2BD37815-4504-4E91-A166-352F343145CC}" presName="composite" presStyleCnt="0"/>
      <dgm:spPr/>
    </dgm:pt>
    <dgm:pt modelId="{B822C0DF-A236-423D-A003-22CADF035C36}" type="pres">
      <dgm:prSet presAssocID="{2BD37815-4504-4E91-A166-352F343145CC}" presName="parTx" presStyleLbl="node1" presStyleIdx="0" presStyleCnt="2">
        <dgm:presLayoutVars>
          <dgm:chMax val="0"/>
          <dgm:chPref val="0"/>
          <dgm:bulletEnabled val="1"/>
        </dgm:presLayoutVars>
      </dgm:prSet>
      <dgm:spPr/>
      <dgm:t>
        <a:bodyPr/>
        <a:lstStyle/>
        <a:p>
          <a:endParaRPr lang="en-US"/>
        </a:p>
      </dgm:t>
    </dgm:pt>
    <dgm:pt modelId="{5319E945-35A9-4FCF-8332-E1BCCE9C44E3}" type="pres">
      <dgm:prSet presAssocID="{2BD37815-4504-4E91-A166-352F343145CC}" presName="parSh" presStyleLbl="node1" presStyleIdx="0" presStyleCnt="2"/>
      <dgm:spPr/>
      <dgm:t>
        <a:bodyPr/>
        <a:lstStyle/>
        <a:p>
          <a:endParaRPr lang="en-US"/>
        </a:p>
      </dgm:t>
    </dgm:pt>
    <dgm:pt modelId="{BEEA4BEC-FD90-4CBD-A081-13C6B44F785B}" type="pres">
      <dgm:prSet presAssocID="{2BD37815-4504-4E91-A166-352F343145CC}" presName="desTx" presStyleLbl="fgAcc1" presStyleIdx="0" presStyleCnt="2">
        <dgm:presLayoutVars>
          <dgm:bulletEnabled val="1"/>
        </dgm:presLayoutVars>
      </dgm:prSet>
      <dgm:spPr/>
      <dgm:t>
        <a:bodyPr/>
        <a:lstStyle/>
        <a:p>
          <a:endParaRPr lang="en-US"/>
        </a:p>
      </dgm:t>
    </dgm:pt>
    <dgm:pt modelId="{EA27C2D2-0E88-423A-9FC1-AB2A566A53F7}" type="pres">
      <dgm:prSet presAssocID="{9D570809-AA08-4225-AA86-F35FC503B8D0}" presName="sibTrans" presStyleLbl="sibTrans2D1" presStyleIdx="0" presStyleCnt="1"/>
      <dgm:spPr/>
      <dgm:t>
        <a:bodyPr/>
        <a:lstStyle/>
        <a:p>
          <a:endParaRPr lang="en-US"/>
        </a:p>
      </dgm:t>
    </dgm:pt>
    <dgm:pt modelId="{B4FD8E05-4E00-42DE-B10A-05240D095A03}" type="pres">
      <dgm:prSet presAssocID="{9D570809-AA08-4225-AA86-F35FC503B8D0}" presName="connTx" presStyleLbl="sibTrans2D1" presStyleIdx="0" presStyleCnt="1"/>
      <dgm:spPr/>
      <dgm:t>
        <a:bodyPr/>
        <a:lstStyle/>
        <a:p>
          <a:endParaRPr lang="en-US"/>
        </a:p>
      </dgm:t>
    </dgm:pt>
    <dgm:pt modelId="{046740B3-91BE-4582-AD41-2F3AB2734197}" type="pres">
      <dgm:prSet presAssocID="{58FA37FB-3928-428A-A78F-D94DB49B7101}" presName="composite" presStyleCnt="0"/>
      <dgm:spPr/>
    </dgm:pt>
    <dgm:pt modelId="{3C07115D-79A4-4E77-B44D-3F8561F4885F}" type="pres">
      <dgm:prSet presAssocID="{58FA37FB-3928-428A-A78F-D94DB49B7101}" presName="parTx" presStyleLbl="node1" presStyleIdx="0" presStyleCnt="2">
        <dgm:presLayoutVars>
          <dgm:chMax val="0"/>
          <dgm:chPref val="0"/>
          <dgm:bulletEnabled val="1"/>
        </dgm:presLayoutVars>
      </dgm:prSet>
      <dgm:spPr/>
      <dgm:t>
        <a:bodyPr/>
        <a:lstStyle/>
        <a:p>
          <a:endParaRPr lang="en-US"/>
        </a:p>
      </dgm:t>
    </dgm:pt>
    <dgm:pt modelId="{53D98BD0-E680-4559-BA00-E9498DC17B16}" type="pres">
      <dgm:prSet presAssocID="{58FA37FB-3928-428A-A78F-D94DB49B7101}" presName="parSh" presStyleLbl="node1" presStyleIdx="1" presStyleCnt="2"/>
      <dgm:spPr/>
      <dgm:t>
        <a:bodyPr/>
        <a:lstStyle/>
        <a:p>
          <a:endParaRPr lang="en-US"/>
        </a:p>
      </dgm:t>
    </dgm:pt>
    <dgm:pt modelId="{C1335613-84CD-4B4D-9BAF-447951DBDCE6}" type="pres">
      <dgm:prSet presAssocID="{58FA37FB-3928-428A-A78F-D94DB49B7101}" presName="desTx" presStyleLbl="fgAcc1" presStyleIdx="1" presStyleCnt="2">
        <dgm:presLayoutVars>
          <dgm:bulletEnabled val="1"/>
        </dgm:presLayoutVars>
      </dgm:prSet>
      <dgm:spPr/>
      <dgm:t>
        <a:bodyPr/>
        <a:lstStyle/>
        <a:p>
          <a:endParaRPr lang="en-US"/>
        </a:p>
      </dgm:t>
    </dgm:pt>
  </dgm:ptLst>
  <dgm:cxnLst>
    <dgm:cxn modelId="{FB2361BC-BFD5-4E00-A83D-0C7DE4B2F544}" type="presOf" srcId="{572746AA-3BAE-48E0-918A-1756B9E90F03}" destId="{C1335613-84CD-4B4D-9BAF-447951DBDCE6}" srcOrd="0" destOrd="0" presId="urn:microsoft.com/office/officeart/2005/8/layout/process3"/>
    <dgm:cxn modelId="{A4AF88F7-17CA-4CB8-8E7E-B09CF73E0E9A}" srcId="{58FA37FB-3928-428A-A78F-D94DB49B7101}" destId="{572746AA-3BAE-48E0-918A-1756B9E90F03}" srcOrd="0" destOrd="0" parTransId="{4A60C183-5E35-46BB-8C8E-720A3922FD53}" sibTransId="{B98B84C7-5BDD-40EB-8BF9-0C722E93CD02}"/>
    <dgm:cxn modelId="{1CC5DCCF-F483-462B-9ED6-36D8A3F66430}" srcId="{0BC0B173-ABD9-4A4C-A26D-70764DC06B41}" destId="{58FA37FB-3928-428A-A78F-D94DB49B7101}" srcOrd="1" destOrd="0" parTransId="{09769A17-2B1C-48AE-A374-2D713CAC4F6D}" sibTransId="{DC43AC33-6F4F-44D4-B451-7CCA7EBF9AD6}"/>
    <dgm:cxn modelId="{B924B0CE-B7D9-47BE-ADBF-B780A0B6558A}" srcId="{0BC0B173-ABD9-4A4C-A26D-70764DC06B41}" destId="{2BD37815-4504-4E91-A166-352F343145CC}" srcOrd="0" destOrd="0" parTransId="{6AF0F7C1-BF32-43E2-8858-ABE7B8498ABE}" sibTransId="{9D570809-AA08-4225-AA86-F35FC503B8D0}"/>
    <dgm:cxn modelId="{AAD03C22-DF23-4C5F-AF33-D02BD550B74D}" type="presOf" srcId="{58FA37FB-3928-428A-A78F-D94DB49B7101}" destId="{3C07115D-79A4-4E77-B44D-3F8561F4885F}" srcOrd="0" destOrd="0" presId="urn:microsoft.com/office/officeart/2005/8/layout/process3"/>
    <dgm:cxn modelId="{D37DA925-DC23-4711-8A01-FCF360530BE8}" type="presOf" srcId="{2BD37815-4504-4E91-A166-352F343145CC}" destId="{B822C0DF-A236-423D-A003-22CADF035C36}" srcOrd="0" destOrd="0" presId="urn:microsoft.com/office/officeart/2005/8/layout/process3"/>
    <dgm:cxn modelId="{205A334B-BBF4-4607-9643-CB1EC0D6DF9D}" type="presOf" srcId="{4A97C05A-6238-48C8-B530-51A498BC2A05}" destId="{BEEA4BEC-FD90-4CBD-A081-13C6B44F785B}" srcOrd="0" destOrd="0" presId="urn:microsoft.com/office/officeart/2005/8/layout/process3"/>
    <dgm:cxn modelId="{EC688331-763B-4D36-874A-865F04BD2166}" type="presOf" srcId="{0BC0B173-ABD9-4A4C-A26D-70764DC06B41}" destId="{6594C9C5-57B2-4F48-905E-0AB6F996EA5B}" srcOrd="0" destOrd="0" presId="urn:microsoft.com/office/officeart/2005/8/layout/process3"/>
    <dgm:cxn modelId="{55E1803B-A331-4609-BA36-70D57B966699}" srcId="{2BD37815-4504-4E91-A166-352F343145CC}" destId="{4A97C05A-6238-48C8-B530-51A498BC2A05}" srcOrd="0" destOrd="0" parTransId="{4F35EE69-04F2-42A5-9699-3AB2D47B89B6}" sibTransId="{4B31227A-8695-473C-8928-33B4E4DBBDD2}"/>
    <dgm:cxn modelId="{97C659B0-3EF4-4D90-9896-828BA487F36E}" type="presOf" srcId="{58FA37FB-3928-428A-A78F-D94DB49B7101}" destId="{53D98BD0-E680-4559-BA00-E9498DC17B16}" srcOrd="1" destOrd="0" presId="urn:microsoft.com/office/officeart/2005/8/layout/process3"/>
    <dgm:cxn modelId="{59AFD060-A1AD-4D47-A024-D9C8C415F2FF}" type="presOf" srcId="{2BD37815-4504-4E91-A166-352F343145CC}" destId="{5319E945-35A9-4FCF-8332-E1BCCE9C44E3}" srcOrd="1" destOrd="0" presId="urn:microsoft.com/office/officeart/2005/8/layout/process3"/>
    <dgm:cxn modelId="{E8D0972A-F40E-4017-BE5D-83CD3471B751}" type="presOf" srcId="{9D570809-AA08-4225-AA86-F35FC503B8D0}" destId="{B4FD8E05-4E00-42DE-B10A-05240D095A03}" srcOrd="1" destOrd="0" presId="urn:microsoft.com/office/officeart/2005/8/layout/process3"/>
    <dgm:cxn modelId="{38021520-FE7C-4DED-AAFC-92034C7BFB17}" type="presOf" srcId="{9D570809-AA08-4225-AA86-F35FC503B8D0}" destId="{EA27C2D2-0E88-423A-9FC1-AB2A566A53F7}" srcOrd="0" destOrd="0" presId="urn:microsoft.com/office/officeart/2005/8/layout/process3"/>
    <dgm:cxn modelId="{3D064B5A-2ABA-4651-8617-519F0B0CE758}" type="presParOf" srcId="{6594C9C5-57B2-4F48-905E-0AB6F996EA5B}" destId="{F1353776-64D4-4B9A-82B8-7EEFAF31AF6F}" srcOrd="0" destOrd="0" presId="urn:microsoft.com/office/officeart/2005/8/layout/process3"/>
    <dgm:cxn modelId="{7144941E-5743-4813-82EB-8726E131816C}" type="presParOf" srcId="{F1353776-64D4-4B9A-82B8-7EEFAF31AF6F}" destId="{B822C0DF-A236-423D-A003-22CADF035C36}" srcOrd="0" destOrd="0" presId="urn:microsoft.com/office/officeart/2005/8/layout/process3"/>
    <dgm:cxn modelId="{51E90CAA-A7A9-4D62-8F30-FC2570E20DAB}" type="presParOf" srcId="{F1353776-64D4-4B9A-82B8-7EEFAF31AF6F}" destId="{5319E945-35A9-4FCF-8332-E1BCCE9C44E3}" srcOrd="1" destOrd="0" presId="urn:microsoft.com/office/officeart/2005/8/layout/process3"/>
    <dgm:cxn modelId="{8C154D3E-01FE-43BF-BABF-A51D262E5700}" type="presParOf" srcId="{F1353776-64D4-4B9A-82B8-7EEFAF31AF6F}" destId="{BEEA4BEC-FD90-4CBD-A081-13C6B44F785B}" srcOrd="2" destOrd="0" presId="urn:microsoft.com/office/officeart/2005/8/layout/process3"/>
    <dgm:cxn modelId="{CD5D1034-956A-40D7-A7FC-89B7A7E52687}" type="presParOf" srcId="{6594C9C5-57B2-4F48-905E-0AB6F996EA5B}" destId="{EA27C2D2-0E88-423A-9FC1-AB2A566A53F7}" srcOrd="1" destOrd="0" presId="urn:microsoft.com/office/officeart/2005/8/layout/process3"/>
    <dgm:cxn modelId="{E38A80B3-3A98-45BB-828F-FE5BFE56080E}" type="presParOf" srcId="{EA27C2D2-0E88-423A-9FC1-AB2A566A53F7}" destId="{B4FD8E05-4E00-42DE-B10A-05240D095A03}" srcOrd="0" destOrd="0" presId="urn:microsoft.com/office/officeart/2005/8/layout/process3"/>
    <dgm:cxn modelId="{D2A92504-EFA7-41F3-B48A-9C12EBC2476F}" type="presParOf" srcId="{6594C9C5-57B2-4F48-905E-0AB6F996EA5B}" destId="{046740B3-91BE-4582-AD41-2F3AB2734197}" srcOrd="2" destOrd="0" presId="urn:microsoft.com/office/officeart/2005/8/layout/process3"/>
    <dgm:cxn modelId="{D594EA36-019B-4690-BFD7-B1FBF3809228}" type="presParOf" srcId="{046740B3-91BE-4582-AD41-2F3AB2734197}" destId="{3C07115D-79A4-4E77-B44D-3F8561F4885F}" srcOrd="0" destOrd="0" presId="urn:microsoft.com/office/officeart/2005/8/layout/process3"/>
    <dgm:cxn modelId="{114EB590-4CB1-4FA9-8555-FCE0F29E2A6B}" type="presParOf" srcId="{046740B3-91BE-4582-AD41-2F3AB2734197}" destId="{53D98BD0-E680-4559-BA00-E9498DC17B16}" srcOrd="1" destOrd="0" presId="urn:microsoft.com/office/officeart/2005/8/layout/process3"/>
    <dgm:cxn modelId="{AB092C1E-EC79-477C-8E20-8B439C28B652}" type="presParOf" srcId="{046740B3-91BE-4582-AD41-2F3AB2734197}" destId="{C1335613-84CD-4B4D-9BAF-447951DBDCE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C0B173-ABD9-4A4C-A26D-70764DC06B4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2BD37815-4504-4E91-A166-352F343145CC}">
      <dgm:prSet phldrT="[Text]"/>
      <dgm:spPr/>
      <dgm:t>
        <a:bodyPr/>
        <a:lstStyle/>
        <a:p>
          <a:r>
            <a:rPr lang="en-US" dirty="0" smtClean="0"/>
            <a:t>Condition:</a:t>
          </a:r>
        </a:p>
      </dgm:t>
    </dgm:pt>
    <dgm:pt modelId="{6AF0F7C1-BF32-43E2-8858-ABE7B8498ABE}" type="parTrans" cxnId="{B924B0CE-B7D9-47BE-ADBF-B780A0B6558A}">
      <dgm:prSet/>
      <dgm:spPr/>
      <dgm:t>
        <a:bodyPr/>
        <a:lstStyle/>
        <a:p>
          <a:endParaRPr lang="en-US"/>
        </a:p>
      </dgm:t>
    </dgm:pt>
    <dgm:pt modelId="{9D570809-AA08-4225-AA86-F35FC503B8D0}" type="sibTrans" cxnId="{B924B0CE-B7D9-47BE-ADBF-B780A0B6558A}">
      <dgm:prSet/>
      <dgm:spPr/>
      <dgm:t>
        <a:bodyPr/>
        <a:lstStyle/>
        <a:p>
          <a:endParaRPr lang="en-US"/>
        </a:p>
      </dgm:t>
    </dgm:pt>
    <dgm:pt modelId="{4A97C05A-6238-48C8-B530-51A498BC2A05}">
      <dgm:prSet phldrT="[Text]"/>
      <dgm:spPr/>
      <dgm:t>
        <a:bodyPr/>
        <a:lstStyle/>
        <a:p>
          <a:r>
            <a:rPr lang="en-US" dirty="0" smtClean="0">
              <a:solidFill>
                <a:schemeClr val="tx1">
                  <a:lumMod val="50000"/>
                </a:schemeClr>
              </a:solidFill>
            </a:rPr>
            <a:t>Ticket in Help Desk queue for more than 6 hours without an update</a:t>
          </a:r>
          <a:endParaRPr lang="en-US" dirty="0">
            <a:solidFill>
              <a:schemeClr val="tx1">
                <a:lumMod val="50000"/>
              </a:schemeClr>
            </a:solidFill>
          </a:endParaRPr>
        </a:p>
      </dgm:t>
    </dgm:pt>
    <dgm:pt modelId="{4F35EE69-04F2-42A5-9699-3AB2D47B89B6}" type="parTrans" cxnId="{55E1803B-A331-4609-BA36-70D57B966699}">
      <dgm:prSet/>
      <dgm:spPr/>
      <dgm:t>
        <a:bodyPr/>
        <a:lstStyle/>
        <a:p>
          <a:endParaRPr lang="en-US"/>
        </a:p>
      </dgm:t>
    </dgm:pt>
    <dgm:pt modelId="{4B31227A-8695-473C-8928-33B4E4DBBDD2}" type="sibTrans" cxnId="{55E1803B-A331-4609-BA36-70D57B966699}">
      <dgm:prSet/>
      <dgm:spPr/>
      <dgm:t>
        <a:bodyPr/>
        <a:lstStyle/>
        <a:p>
          <a:endParaRPr lang="en-US"/>
        </a:p>
      </dgm:t>
    </dgm:pt>
    <dgm:pt modelId="{58FA37FB-3928-428A-A78F-D94DB49B7101}">
      <dgm:prSet phldrT="[Text]"/>
      <dgm:spPr/>
      <dgm:t>
        <a:bodyPr/>
        <a:lstStyle/>
        <a:p>
          <a:r>
            <a:rPr lang="en-US" dirty="0" smtClean="0"/>
            <a:t>Action:</a:t>
          </a:r>
          <a:endParaRPr lang="en-US" dirty="0"/>
        </a:p>
      </dgm:t>
    </dgm:pt>
    <dgm:pt modelId="{09769A17-2B1C-48AE-A374-2D713CAC4F6D}" type="parTrans" cxnId="{1CC5DCCF-F483-462B-9ED6-36D8A3F66430}">
      <dgm:prSet/>
      <dgm:spPr/>
      <dgm:t>
        <a:bodyPr/>
        <a:lstStyle/>
        <a:p>
          <a:endParaRPr lang="en-US"/>
        </a:p>
      </dgm:t>
    </dgm:pt>
    <dgm:pt modelId="{DC43AC33-6F4F-44D4-B451-7CCA7EBF9AD6}" type="sibTrans" cxnId="{1CC5DCCF-F483-462B-9ED6-36D8A3F66430}">
      <dgm:prSet/>
      <dgm:spPr/>
      <dgm:t>
        <a:bodyPr/>
        <a:lstStyle/>
        <a:p>
          <a:endParaRPr lang="en-US"/>
        </a:p>
      </dgm:t>
    </dgm:pt>
    <dgm:pt modelId="{572746AA-3BAE-48E0-918A-1756B9E90F03}">
      <dgm:prSet phldrT="[Text]"/>
      <dgm:spPr/>
      <dgm:t>
        <a:bodyPr/>
        <a:lstStyle/>
        <a:p>
          <a:r>
            <a:rPr lang="en-US" dirty="0" smtClean="0">
              <a:solidFill>
                <a:schemeClr val="tx1">
                  <a:lumMod val="50000"/>
                </a:schemeClr>
              </a:solidFill>
            </a:rPr>
            <a:t>Send notification email to the Manager and move ticket to Help Desk: Escalation Queue</a:t>
          </a:r>
          <a:endParaRPr lang="en-US" dirty="0">
            <a:solidFill>
              <a:schemeClr val="tx1">
                <a:lumMod val="50000"/>
              </a:schemeClr>
            </a:solidFill>
          </a:endParaRPr>
        </a:p>
      </dgm:t>
    </dgm:pt>
    <dgm:pt modelId="{4A60C183-5E35-46BB-8C8E-720A3922FD53}" type="parTrans" cxnId="{A4AF88F7-17CA-4CB8-8E7E-B09CF73E0E9A}">
      <dgm:prSet/>
      <dgm:spPr/>
      <dgm:t>
        <a:bodyPr/>
        <a:lstStyle/>
        <a:p>
          <a:endParaRPr lang="en-US"/>
        </a:p>
      </dgm:t>
    </dgm:pt>
    <dgm:pt modelId="{B98B84C7-5BDD-40EB-8BF9-0C722E93CD02}" type="sibTrans" cxnId="{A4AF88F7-17CA-4CB8-8E7E-B09CF73E0E9A}">
      <dgm:prSet/>
      <dgm:spPr/>
      <dgm:t>
        <a:bodyPr/>
        <a:lstStyle/>
        <a:p>
          <a:endParaRPr lang="en-US"/>
        </a:p>
      </dgm:t>
    </dgm:pt>
    <dgm:pt modelId="{6594C9C5-57B2-4F48-905E-0AB6F996EA5B}" type="pres">
      <dgm:prSet presAssocID="{0BC0B173-ABD9-4A4C-A26D-70764DC06B41}" presName="linearFlow" presStyleCnt="0">
        <dgm:presLayoutVars>
          <dgm:dir/>
          <dgm:animLvl val="lvl"/>
          <dgm:resizeHandles val="exact"/>
        </dgm:presLayoutVars>
      </dgm:prSet>
      <dgm:spPr/>
      <dgm:t>
        <a:bodyPr/>
        <a:lstStyle/>
        <a:p>
          <a:endParaRPr lang="en-US"/>
        </a:p>
      </dgm:t>
    </dgm:pt>
    <dgm:pt modelId="{F1353776-64D4-4B9A-82B8-7EEFAF31AF6F}" type="pres">
      <dgm:prSet presAssocID="{2BD37815-4504-4E91-A166-352F343145CC}" presName="composite" presStyleCnt="0"/>
      <dgm:spPr/>
    </dgm:pt>
    <dgm:pt modelId="{B822C0DF-A236-423D-A003-22CADF035C36}" type="pres">
      <dgm:prSet presAssocID="{2BD37815-4504-4E91-A166-352F343145CC}" presName="parTx" presStyleLbl="node1" presStyleIdx="0" presStyleCnt="2">
        <dgm:presLayoutVars>
          <dgm:chMax val="0"/>
          <dgm:chPref val="0"/>
          <dgm:bulletEnabled val="1"/>
        </dgm:presLayoutVars>
      </dgm:prSet>
      <dgm:spPr/>
      <dgm:t>
        <a:bodyPr/>
        <a:lstStyle/>
        <a:p>
          <a:endParaRPr lang="en-US"/>
        </a:p>
      </dgm:t>
    </dgm:pt>
    <dgm:pt modelId="{5319E945-35A9-4FCF-8332-E1BCCE9C44E3}" type="pres">
      <dgm:prSet presAssocID="{2BD37815-4504-4E91-A166-352F343145CC}" presName="parSh" presStyleLbl="node1" presStyleIdx="0" presStyleCnt="2"/>
      <dgm:spPr/>
      <dgm:t>
        <a:bodyPr/>
        <a:lstStyle/>
        <a:p>
          <a:endParaRPr lang="en-US"/>
        </a:p>
      </dgm:t>
    </dgm:pt>
    <dgm:pt modelId="{BEEA4BEC-FD90-4CBD-A081-13C6B44F785B}" type="pres">
      <dgm:prSet presAssocID="{2BD37815-4504-4E91-A166-352F343145CC}" presName="desTx" presStyleLbl="fgAcc1" presStyleIdx="0" presStyleCnt="2">
        <dgm:presLayoutVars>
          <dgm:bulletEnabled val="1"/>
        </dgm:presLayoutVars>
      </dgm:prSet>
      <dgm:spPr/>
      <dgm:t>
        <a:bodyPr/>
        <a:lstStyle/>
        <a:p>
          <a:endParaRPr lang="en-US"/>
        </a:p>
      </dgm:t>
    </dgm:pt>
    <dgm:pt modelId="{EA27C2D2-0E88-423A-9FC1-AB2A566A53F7}" type="pres">
      <dgm:prSet presAssocID="{9D570809-AA08-4225-AA86-F35FC503B8D0}" presName="sibTrans" presStyleLbl="sibTrans2D1" presStyleIdx="0" presStyleCnt="1"/>
      <dgm:spPr/>
      <dgm:t>
        <a:bodyPr/>
        <a:lstStyle/>
        <a:p>
          <a:endParaRPr lang="en-US"/>
        </a:p>
      </dgm:t>
    </dgm:pt>
    <dgm:pt modelId="{B4FD8E05-4E00-42DE-B10A-05240D095A03}" type="pres">
      <dgm:prSet presAssocID="{9D570809-AA08-4225-AA86-F35FC503B8D0}" presName="connTx" presStyleLbl="sibTrans2D1" presStyleIdx="0" presStyleCnt="1"/>
      <dgm:spPr/>
      <dgm:t>
        <a:bodyPr/>
        <a:lstStyle/>
        <a:p>
          <a:endParaRPr lang="en-US"/>
        </a:p>
      </dgm:t>
    </dgm:pt>
    <dgm:pt modelId="{046740B3-91BE-4582-AD41-2F3AB2734197}" type="pres">
      <dgm:prSet presAssocID="{58FA37FB-3928-428A-A78F-D94DB49B7101}" presName="composite" presStyleCnt="0"/>
      <dgm:spPr/>
    </dgm:pt>
    <dgm:pt modelId="{3C07115D-79A4-4E77-B44D-3F8561F4885F}" type="pres">
      <dgm:prSet presAssocID="{58FA37FB-3928-428A-A78F-D94DB49B7101}" presName="parTx" presStyleLbl="node1" presStyleIdx="0" presStyleCnt="2">
        <dgm:presLayoutVars>
          <dgm:chMax val="0"/>
          <dgm:chPref val="0"/>
          <dgm:bulletEnabled val="1"/>
        </dgm:presLayoutVars>
      </dgm:prSet>
      <dgm:spPr/>
      <dgm:t>
        <a:bodyPr/>
        <a:lstStyle/>
        <a:p>
          <a:endParaRPr lang="en-US"/>
        </a:p>
      </dgm:t>
    </dgm:pt>
    <dgm:pt modelId="{53D98BD0-E680-4559-BA00-E9498DC17B16}" type="pres">
      <dgm:prSet presAssocID="{58FA37FB-3928-428A-A78F-D94DB49B7101}" presName="parSh" presStyleLbl="node1" presStyleIdx="1" presStyleCnt="2"/>
      <dgm:spPr/>
      <dgm:t>
        <a:bodyPr/>
        <a:lstStyle/>
        <a:p>
          <a:endParaRPr lang="en-US"/>
        </a:p>
      </dgm:t>
    </dgm:pt>
    <dgm:pt modelId="{C1335613-84CD-4B4D-9BAF-447951DBDCE6}" type="pres">
      <dgm:prSet presAssocID="{58FA37FB-3928-428A-A78F-D94DB49B7101}" presName="desTx" presStyleLbl="fgAcc1" presStyleIdx="1" presStyleCnt="2">
        <dgm:presLayoutVars>
          <dgm:bulletEnabled val="1"/>
        </dgm:presLayoutVars>
      </dgm:prSet>
      <dgm:spPr/>
      <dgm:t>
        <a:bodyPr/>
        <a:lstStyle/>
        <a:p>
          <a:endParaRPr lang="en-US"/>
        </a:p>
      </dgm:t>
    </dgm:pt>
  </dgm:ptLst>
  <dgm:cxnLst>
    <dgm:cxn modelId="{4E19C962-6905-47E3-A917-DCA1E1C78316}" type="presOf" srcId="{9D570809-AA08-4225-AA86-F35FC503B8D0}" destId="{B4FD8E05-4E00-42DE-B10A-05240D095A03}" srcOrd="1" destOrd="0" presId="urn:microsoft.com/office/officeart/2005/8/layout/process3"/>
    <dgm:cxn modelId="{55E1803B-A331-4609-BA36-70D57B966699}" srcId="{2BD37815-4504-4E91-A166-352F343145CC}" destId="{4A97C05A-6238-48C8-B530-51A498BC2A05}" srcOrd="0" destOrd="0" parTransId="{4F35EE69-04F2-42A5-9699-3AB2D47B89B6}" sibTransId="{4B31227A-8695-473C-8928-33B4E4DBBDD2}"/>
    <dgm:cxn modelId="{DA1991D8-B513-46F3-90D4-717EF0AFADBD}" type="presOf" srcId="{2BD37815-4504-4E91-A166-352F343145CC}" destId="{5319E945-35A9-4FCF-8332-E1BCCE9C44E3}" srcOrd="1" destOrd="0" presId="urn:microsoft.com/office/officeart/2005/8/layout/process3"/>
    <dgm:cxn modelId="{A4AF88F7-17CA-4CB8-8E7E-B09CF73E0E9A}" srcId="{58FA37FB-3928-428A-A78F-D94DB49B7101}" destId="{572746AA-3BAE-48E0-918A-1756B9E90F03}" srcOrd="0" destOrd="0" parTransId="{4A60C183-5E35-46BB-8C8E-720A3922FD53}" sibTransId="{B98B84C7-5BDD-40EB-8BF9-0C722E93CD02}"/>
    <dgm:cxn modelId="{DA8739A7-1074-4249-A4EB-F0B1890C4814}" type="presOf" srcId="{2BD37815-4504-4E91-A166-352F343145CC}" destId="{B822C0DF-A236-423D-A003-22CADF035C36}" srcOrd="0" destOrd="0" presId="urn:microsoft.com/office/officeart/2005/8/layout/process3"/>
    <dgm:cxn modelId="{B924B0CE-B7D9-47BE-ADBF-B780A0B6558A}" srcId="{0BC0B173-ABD9-4A4C-A26D-70764DC06B41}" destId="{2BD37815-4504-4E91-A166-352F343145CC}" srcOrd="0" destOrd="0" parTransId="{6AF0F7C1-BF32-43E2-8858-ABE7B8498ABE}" sibTransId="{9D570809-AA08-4225-AA86-F35FC503B8D0}"/>
    <dgm:cxn modelId="{1CC5DCCF-F483-462B-9ED6-36D8A3F66430}" srcId="{0BC0B173-ABD9-4A4C-A26D-70764DC06B41}" destId="{58FA37FB-3928-428A-A78F-D94DB49B7101}" srcOrd="1" destOrd="0" parTransId="{09769A17-2B1C-48AE-A374-2D713CAC4F6D}" sibTransId="{DC43AC33-6F4F-44D4-B451-7CCA7EBF9AD6}"/>
    <dgm:cxn modelId="{1F618754-BC6C-4062-ABB9-FE6B5FB80D04}" type="presOf" srcId="{572746AA-3BAE-48E0-918A-1756B9E90F03}" destId="{C1335613-84CD-4B4D-9BAF-447951DBDCE6}" srcOrd="0" destOrd="0" presId="urn:microsoft.com/office/officeart/2005/8/layout/process3"/>
    <dgm:cxn modelId="{4D81A6C3-F10E-46D5-B2EF-D99DA67C7835}" type="presOf" srcId="{4A97C05A-6238-48C8-B530-51A498BC2A05}" destId="{BEEA4BEC-FD90-4CBD-A081-13C6B44F785B}" srcOrd="0" destOrd="0" presId="urn:microsoft.com/office/officeart/2005/8/layout/process3"/>
    <dgm:cxn modelId="{75336506-CD70-44E6-A3F5-A222F7E34D87}" type="presOf" srcId="{0BC0B173-ABD9-4A4C-A26D-70764DC06B41}" destId="{6594C9C5-57B2-4F48-905E-0AB6F996EA5B}" srcOrd="0" destOrd="0" presId="urn:microsoft.com/office/officeart/2005/8/layout/process3"/>
    <dgm:cxn modelId="{EEBE8EAD-2076-4B7D-91AD-4A82E46BB9E2}" type="presOf" srcId="{9D570809-AA08-4225-AA86-F35FC503B8D0}" destId="{EA27C2D2-0E88-423A-9FC1-AB2A566A53F7}" srcOrd="0" destOrd="0" presId="urn:microsoft.com/office/officeart/2005/8/layout/process3"/>
    <dgm:cxn modelId="{3EE2D908-8279-4CF7-8240-34CE3C83FF17}" type="presOf" srcId="{58FA37FB-3928-428A-A78F-D94DB49B7101}" destId="{3C07115D-79A4-4E77-B44D-3F8561F4885F}" srcOrd="0" destOrd="0" presId="urn:microsoft.com/office/officeart/2005/8/layout/process3"/>
    <dgm:cxn modelId="{5770D90E-C623-4FA0-A0F0-67D1B2FDED7B}" type="presOf" srcId="{58FA37FB-3928-428A-A78F-D94DB49B7101}" destId="{53D98BD0-E680-4559-BA00-E9498DC17B16}" srcOrd="1" destOrd="0" presId="urn:microsoft.com/office/officeart/2005/8/layout/process3"/>
    <dgm:cxn modelId="{F89A5984-FFA7-49BC-95DA-EDDADCF7DDA1}" type="presParOf" srcId="{6594C9C5-57B2-4F48-905E-0AB6F996EA5B}" destId="{F1353776-64D4-4B9A-82B8-7EEFAF31AF6F}" srcOrd="0" destOrd="0" presId="urn:microsoft.com/office/officeart/2005/8/layout/process3"/>
    <dgm:cxn modelId="{D1112748-2B00-4733-8F13-F5CB9D3E74F4}" type="presParOf" srcId="{F1353776-64D4-4B9A-82B8-7EEFAF31AF6F}" destId="{B822C0DF-A236-423D-A003-22CADF035C36}" srcOrd="0" destOrd="0" presId="urn:microsoft.com/office/officeart/2005/8/layout/process3"/>
    <dgm:cxn modelId="{E6F58468-F586-4D02-92BB-221CB130193F}" type="presParOf" srcId="{F1353776-64D4-4B9A-82B8-7EEFAF31AF6F}" destId="{5319E945-35A9-4FCF-8332-E1BCCE9C44E3}" srcOrd="1" destOrd="0" presId="urn:microsoft.com/office/officeart/2005/8/layout/process3"/>
    <dgm:cxn modelId="{0C9D0378-30A6-489F-B838-73B027EBDFDF}" type="presParOf" srcId="{F1353776-64D4-4B9A-82B8-7EEFAF31AF6F}" destId="{BEEA4BEC-FD90-4CBD-A081-13C6B44F785B}" srcOrd="2" destOrd="0" presId="urn:microsoft.com/office/officeart/2005/8/layout/process3"/>
    <dgm:cxn modelId="{319AEF8A-0154-4A86-87AB-DC38780C05BA}" type="presParOf" srcId="{6594C9C5-57B2-4F48-905E-0AB6F996EA5B}" destId="{EA27C2D2-0E88-423A-9FC1-AB2A566A53F7}" srcOrd="1" destOrd="0" presId="urn:microsoft.com/office/officeart/2005/8/layout/process3"/>
    <dgm:cxn modelId="{5C3DFD7B-8C03-4693-99F4-A9155B070565}" type="presParOf" srcId="{EA27C2D2-0E88-423A-9FC1-AB2A566A53F7}" destId="{B4FD8E05-4E00-42DE-B10A-05240D095A03}" srcOrd="0" destOrd="0" presId="urn:microsoft.com/office/officeart/2005/8/layout/process3"/>
    <dgm:cxn modelId="{2AE21983-4439-4BFC-800F-ADD434BF2FAA}" type="presParOf" srcId="{6594C9C5-57B2-4F48-905E-0AB6F996EA5B}" destId="{046740B3-91BE-4582-AD41-2F3AB2734197}" srcOrd="2" destOrd="0" presId="urn:microsoft.com/office/officeart/2005/8/layout/process3"/>
    <dgm:cxn modelId="{08859304-87B3-45CE-A746-9F6CEB39D5A8}" type="presParOf" srcId="{046740B3-91BE-4582-AD41-2F3AB2734197}" destId="{3C07115D-79A4-4E77-B44D-3F8561F4885F}" srcOrd="0" destOrd="0" presId="urn:microsoft.com/office/officeart/2005/8/layout/process3"/>
    <dgm:cxn modelId="{4703141D-5F6A-49F0-8DCA-CCC429D53DDB}" type="presParOf" srcId="{046740B3-91BE-4582-AD41-2F3AB2734197}" destId="{53D98BD0-E680-4559-BA00-E9498DC17B16}" srcOrd="1" destOrd="0" presId="urn:microsoft.com/office/officeart/2005/8/layout/process3"/>
    <dgm:cxn modelId="{4A079CC3-2311-4CBD-A720-464DCEAA05BD}" type="presParOf" srcId="{046740B3-91BE-4582-AD41-2F3AB2734197}" destId="{C1335613-84CD-4B4D-9BAF-447951DBDCE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7D7FA-E29E-4B1F-844C-81B3C2E38749}" type="doc">
      <dgm:prSet loTypeId="urn:microsoft.com/office/officeart/2005/8/layout/cycle5" loCatId="cycle" qsTypeId="urn:microsoft.com/office/officeart/2005/8/quickstyle/simple3" qsCatId="simple" csTypeId="urn:microsoft.com/office/officeart/2005/8/colors/accent1_2" csCatId="accent1" phldr="1"/>
      <dgm:spPr/>
      <dgm:t>
        <a:bodyPr/>
        <a:lstStyle/>
        <a:p>
          <a:endParaRPr lang="en-US"/>
        </a:p>
      </dgm:t>
    </dgm:pt>
    <dgm:pt modelId="{45A2791E-8F73-4E54-B710-175BAE271265}">
      <dgm:prSet phldrT="[Text]"/>
      <dgm:spPr/>
      <dgm:t>
        <a:bodyPr/>
        <a:lstStyle/>
        <a:p>
          <a:r>
            <a:rPr lang="en-US" dirty="0" smtClean="0"/>
            <a:t>Plan</a:t>
          </a:r>
          <a:endParaRPr lang="en-US" dirty="0"/>
        </a:p>
      </dgm:t>
    </dgm:pt>
    <dgm:pt modelId="{FCA0AE5D-1D7B-4A26-AD74-325599F6A590}" type="parTrans" cxnId="{31794B09-B3B0-4E98-B3E4-E4A0A2F010CA}">
      <dgm:prSet/>
      <dgm:spPr/>
      <dgm:t>
        <a:bodyPr/>
        <a:lstStyle/>
        <a:p>
          <a:endParaRPr lang="en-US"/>
        </a:p>
      </dgm:t>
    </dgm:pt>
    <dgm:pt modelId="{6DDDE86A-3E21-4623-83FD-5E4C205D532C}" type="sibTrans" cxnId="{31794B09-B3B0-4E98-B3E4-E4A0A2F010CA}">
      <dgm:prSet/>
      <dgm:spPr/>
      <dgm:t>
        <a:bodyPr/>
        <a:lstStyle/>
        <a:p>
          <a:endParaRPr lang="en-US"/>
        </a:p>
      </dgm:t>
    </dgm:pt>
    <dgm:pt modelId="{F570D6F5-BA3F-468B-A1E3-6CEBA3CF8C73}">
      <dgm:prSet phldrT="[Text]"/>
      <dgm:spPr/>
      <dgm:t>
        <a:bodyPr/>
        <a:lstStyle/>
        <a:p>
          <a:r>
            <a:rPr lang="en-US" dirty="0" smtClean="0"/>
            <a:t>Build</a:t>
          </a:r>
          <a:endParaRPr lang="en-US" dirty="0"/>
        </a:p>
      </dgm:t>
    </dgm:pt>
    <dgm:pt modelId="{7D0FF303-728D-414D-8D9A-3D6E0ECECA1E}" type="parTrans" cxnId="{2CA0734C-5FEF-4E78-9FCD-50FB4E6C630D}">
      <dgm:prSet/>
      <dgm:spPr/>
      <dgm:t>
        <a:bodyPr/>
        <a:lstStyle/>
        <a:p>
          <a:endParaRPr lang="en-US"/>
        </a:p>
      </dgm:t>
    </dgm:pt>
    <dgm:pt modelId="{06C9454A-7544-43CA-AD6C-54896B602C85}" type="sibTrans" cxnId="{2CA0734C-5FEF-4E78-9FCD-50FB4E6C630D}">
      <dgm:prSet/>
      <dgm:spPr/>
      <dgm:t>
        <a:bodyPr/>
        <a:lstStyle/>
        <a:p>
          <a:endParaRPr lang="en-US"/>
        </a:p>
      </dgm:t>
    </dgm:pt>
    <dgm:pt modelId="{F8EEAB02-8EFB-46E8-992D-FB64EF42E8B0}">
      <dgm:prSet phldrT="[Text]"/>
      <dgm:spPr/>
      <dgm:t>
        <a:bodyPr/>
        <a:lstStyle/>
        <a:p>
          <a:r>
            <a:rPr lang="en-US" dirty="0" smtClean="0"/>
            <a:t>Test</a:t>
          </a:r>
          <a:endParaRPr lang="en-US" dirty="0"/>
        </a:p>
      </dgm:t>
    </dgm:pt>
    <dgm:pt modelId="{96CE4213-AE72-42DD-8A3B-D54F85F0E0E6}" type="parTrans" cxnId="{E07B08F6-404B-42BA-B941-B346205095F4}">
      <dgm:prSet/>
      <dgm:spPr/>
      <dgm:t>
        <a:bodyPr/>
        <a:lstStyle/>
        <a:p>
          <a:endParaRPr lang="en-US"/>
        </a:p>
      </dgm:t>
    </dgm:pt>
    <dgm:pt modelId="{42667B29-0897-4C39-91D4-2B9BD110872D}" type="sibTrans" cxnId="{E07B08F6-404B-42BA-B941-B346205095F4}">
      <dgm:prSet/>
      <dgm:spPr/>
      <dgm:t>
        <a:bodyPr/>
        <a:lstStyle/>
        <a:p>
          <a:endParaRPr lang="en-US"/>
        </a:p>
      </dgm:t>
    </dgm:pt>
    <dgm:pt modelId="{D96A8B10-9402-49B0-8F5E-DA0DD95BF556}">
      <dgm:prSet phldrT="[Text]"/>
      <dgm:spPr/>
      <dgm:t>
        <a:bodyPr/>
        <a:lstStyle/>
        <a:p>
          <a:r>
            <a:rPr lang="en-US" dirty="0" smtClean="0"/>
            <a:t>Implement</a:t>
          </a:r>
          <a:endParaRPr lang="en-US" dirty="0"/>
        </a:p>
      </dgm:t>
    </dgm:pt>
    <dgm:pt modelId="{5A2E6199-D6B7-4BAB-9F3C-D9B8B260E90D}" type="parTrans" cxnId="{FDE83ED8-C3BD-4C86-A764-02ED8797130D}">
      <dgm:prSet/>
      <dgm:spPr/>
      <dgm:t>
        <a:bodyPr/>
        <a:lstStyle/>
        <a:p>
          <a:endParaRPr lang="en-US"/>
        </a:p>
      </dgm:t>
    </dgm:pt>
    <dgm:pt modelId="{9363D7C0-9099-46DF-BBD6-4482F8430486}" type="sibTrans" cxnId="{FDE83ED8-C3BD-4C86-A764-02ED8797130D}">
      <dgm:prSet/>
      <dgm:spPr/>
      <dgm:t>
        <a:bodyPr/>
        <a:lstStyle/>
        <a:p>
          <a:endParaRPr lang="en-US"/>
        </a:p>
      </dgm:t>
    </dgm:pt>
    <dgm:pt modelId="{5405DBCF-0FAA-4536-9A41-E5299B17EC76}">
      <dgm:prSet phldrT="[Text]"/>
      <dgm:spPr/>
      <dgm:t>
        <a:bodyPr/>
        <a:lstStyle/>
        <a:p>
          <a:r>
            <a:rPr lang="en-US" dirty="0" smtClean="0"/>
            <a:t>Improve</a:t>
          </a:r>
          <a:endParaRPr lang="en-US" dirty="0"/>
        </a:p>
      </dgm:t>
    </dgm:pt>
    <dgm:pt modelId="{111D0E30-F98D-46C9-A71D-A8F17768D6E9}" type="parTrans" cxnId="{5604E6DE-AC01-4B8F-988B-D03F06967977}">
      <dgm:prSet/>
      <dgm:spPr/>
      <dgm:t>
        <a:bodyPr/>
        <a:lstStyle/>
        <a:p>
          <a:endParaRPr lang="en-US"/>
        </a:p>
      </dgm:t>
    </dgm:pt>
    <dgm:pt modelId="{9786B8CA-79BD-4D61-A1A4-03775B75F15D}" type="sibTrans" cxnId="{5604E6DE-AC01-4B8F-988B-D03F06967977}">
      <dgm:prSet/>
      <dgm:spPr/>
      <dgm:t>
        <a:bodyPr/>
        <a:lstStyle/>
        <a:p>
          <a:endParaRPr lang="en-US"/>
        </a:p>
      </dgm:t>
    </dgm:pt>
    <dgm:pt modelId="{7B235E87-47C0-4E20-B731-B6DFFF07156C}" type="pres">
      <dgm:prSet presAssocID="{1397D7FA-E29E-4B1F-844C-81B3C2E38749}" presName="cycle" presStyleCnt="0">
        <dgm:presLayoutVars>
          <dgm:dir/>
          <dgm:resizeHandles val="exact"/>
        </dgm:presLayoutVars>
      </dgm:prSet>
      <dgm:spPr/>
      <dgm:t>
        <a:bodyPr/>
        <a:lstStyle/>
        <a:p>
          <a:endParaRPr lang="en-US"/>
        </a:p>
      </dgm:t>
    </dgm:pt>
    <dgm:pt modelId="{D9AAD86F-2DB9-4165-B8F9-7B741871A20C}" type="pres">
      <dgm:prSet presAssocID="{45A2791E-8F73-4E54-B710-175BAE271265}" presName="node" presStyleLbl="node1" presStyleIdx="0" presStyleCnt="5">
        <dgm:presLayoutVars>
          <dgm:bulletEnabled val="1"/>
        </dgm:presLayoutVars>
      </dgm:prSet>
      <dgm:spPr/>
      <dgm:t>
        <a:bodyPr/>
        <a:lstStyle/>
        <a:p>
          <a:endParaRPr lang="en-US"/>
        </a:p>
      </dgm:t>
    </dgm:pt>
    <dgm:pt modelId="{6ECDB657-4042-4D71-BD9B-80D7E49A8ADC}" type="pres">
      <dgm:prSet presAssocID="{45A2791E-8F73-4E54-B710-175BAE271265}" presName="spNode" presStyleCnt="0"/>
      <dgm:spPr/>
    </dgm:pt>
    <dgm:pt modelId="{EFC5F6F1-97CB-469B-8EAF-27FEAC619AE6}" type="pres">
      <dgm:prSet presAssocID="{6DDDE86A-3E21-4623-83FD-5E4C205D532C}" presName="sibTrans" presStyleLbl="sibTrans1D1" presStyleIdx="0" presStyleCnt="5"/>
      <dgm:spPr/>
      <dgm:t>
        <a:bodyPr/>
        <a:lstStyle/>
        <a:p>
          <a:endParaRPr lang="en-US"/>
        </a:p>
      </dgm:t>
    </dgm:pt>
    <dgm:pt modelId="{5953D436-E62A-4C47-BB54-9BC6CD44EC3A}" type="pres">
      <dgm:prSet presAssocID="{F570D6F5-BA3F-468B-A1E3-6CEBA3CF8C73}" presName="node" presStyleLbl="node1" presStyleIdx="1" presStyleCnt="5">
        <dgm:presLayoutVars>
          <dgm:bulletEnabled val="1"/>
        </dgm:presLayoutVars>
      </dgm:prSet>
      <dgm:spPr/>
      <dgm:t>
        <a:bodyPr/>
        <a:lstStyle/>
        <a:p>
          <a:endParaRPr lang="en-US"/>
        </a:p>
      </dgm:t>
    </dgm:pt>
    <dgm:pt modelId="{E8A9E32E-2EBF-488F-A73A-EAFF0FB29154}" type="pres">
      <dgm:prSet presAssocID="{F570D6F5-BA3F-468B-A1E3-6CEBA3CF8C73}" presName="spNode" presStyleCnt="0"/>
      <dgm:spPr/>
    </dgm:pt>
    <dgm:pt modelId="{A67536D9-0BDE-47EA-B75B-76E427839BC7}" type="pres">
      <dgm:prSet presAssocID="{06C9454A-7544-43CA-AD6C-54896B602C85}" presName="sibTrans" presStyleLbl="sibTrans1D1" presStyleIdx="1" presStyleCnt="5"/>
      <dgm:spPr/>
      <dgm:t>
        <a:bodyPr/>
        <a:lstStyle/>
        <a:p>
          <a:endParaRPr lang="en-US"/>
        </a:p>
      </dgm:t>
    </dgm:pt>
    <dgm:pt modelId="{5615178F-5E4C-4A51-B3D0-653D846A6036}" type="pres">
      <dgm:prSet presAssocID="{F8EEAB02-8EFB-46E8-992D-FB64EF42E8B0}" presName="node" presStyleLbl="node1" presStyleIdx="2" presStyleCnt="5">
        <dgm:presLayoutVars>
          <dgm:bulletEnabled val="1"/>
        </dgm:presLayoutVars>
      </dgm:prSet>
      <dgm:spPr/>
      <dgm:t>
        <a:bodyPr/>
        <a:lstStyle/>
        <a:p>
          <a:endParaRPr lang="en-US"/>
        </a:p>
      </dgm:t>
    </dgm:pt>
    <dgm:pt modelId="{C317F900-4F9D-4D28-8CAF-5C73255B6F8F}" type="pres">
      <dgm:prSet presAssocID="{F8EEAB02-8EFB-46E8-992D-FB64EF42E8B0}" presName="spNode" presStyleCnt="0"/>
      <dgm:spPr/>
    </dgm:pt>
    <dgm:pt modelId="{CA19D9EC-DCC1-4731-A150-A506B456A4F7}" type="pres">
      <dgm:prSet presAssocID="{42667B29-0897-4C39-91D4-2B9BD110872D}" presName="sibTrans" presStyleLbl="sibTrans1D1" presStyleIdx="2" presStyleCnt="5"/>
      <dgm:spPr/>
      <dgm:t>
        <a:bodyPr/>
        <a:lstStyle/>
        <a:p>
          <a:endParaRPr lang="en-US"/>
        </a:p>
      </dgm:t>
    </dgm:pt>
    <dgm:pt modelId="{1541E2CD-A01D-41BF-A8A1-2D7E33DBC8FA}" type="pres">
      <dgm:prSet presAssocID="{D96A8B10-9402-49B0-8F5E-DA0DD95BF556}" presName="node" presStyleLbl="node1" presStyleIdx="3" presStyleCnt="5">
        <dgm:presLayoutVars>
          <dgm:bulletEnabled val="1"/>
        </dgm:presLayoutVars>
      </dgm:prSet>
      <dgm:spPr/>
      <dgm:t>
        <a:bodyPr/>
        <a:lstStyle/>
        <a:p>
          <a:endParaRPr lang="en-US"/>
        </a:p>
      </dgm:t>
    </dgm:pt>
    <dgm:pt modelId="{9F86E4AE-215C-46FE-8F42-3C38CD4785DC}" type="pres">
      <dgm:prSet presAssocID="{D96A8B10-9402-49B0-8F5E-DA0DD95BF556}" presName="spNode" presStyleCnt="0"/>
      <dgm:spPr/>
    </dgm:pt>
    <dgm:pt modelId="{0BA70AC2-4E70-49FE-A331-4EF70A36FA94}" type="pres">
      <dgm:prSet presAssocID="{9363D7C0-9099-46DF-BBD6-4482F8430486}" presName="sibTrans" presStyleLbl="sibTrans1D1" presStyleIdx="3" presStyleCnt="5"/>
      <dgm:spPr/>
      <dgm:t>
        <a:bodyPr/>
        <a:lstStyle/>
        <a:p>
          <a:endParaRPr lang="en-US"/>
        </a:p>
      </dgm:t>
    </dgm:pt>
    <dgm:pt modelId="{8129D923-03D1-4048-8093-9E161D2532B5}" type="pres">
      <dgm:prSet presAssocID="{5405DBCF-0FAA-4536-9A41-E5299B17EC76}" presName="node" presStyleLbl="node1" presStyleIdx="4" presStyleCnt="5">
        <dgm:presLayoutVars>
          <dgm:bulletEnabled val="1"/>
        </dgm:presLayoutVars>
      </dgm:prSet>
      <dgm:spPr/>
      <dgm:t>
        <a:bodyPr/>
        <a:lstStyle/>
        <a:p>
          <a:endParaRPr lang="en-US"/>
        </a:p>
      </dgm:t>
    </dgm:pt>
    <dgm:pt modelId="{5A06976E-5CC4-444C-802B-73F83FF070EB}" type="pres">
      <dgm:prSet presAssocID="{5405DBCF-0FAA-4536-9A41-E5299B17EC76}" presName="spNode" presStyleCnt="0"/>
      <dgm:spPr/>
    </dgm:pt>
    <dgm:pt modelId="{802D514B-3C65-4E4E-9975-B5B1A5B4888F}" type="pres">
      <dgm:prSet presAssocID="{9786B8CA-79BD-4D61-A1A4-03775B75F15D}" presName="sibTrans" presStyleLbl="sibTrans1D1" presStyleIdx="4" presStyleCnt="5"/>
      <dgm:spPr/>
      <dgm:t>
        <a:bodyPr/>
        <a:lstStyle/>
        <a:p>
          <a:endParaRPr lang="en-US"/>
        </a:p>
      </dgm:t>
    </dgm:pt>
  </dgm:ptLst>
  <dgm:cxnLst>
    <dgm:cxn modelId="{2CA0734C-5FEF-4E78-9FCD-50FB4E6C630D}" srcId="{1397D7FA-E29E-4B1F-844C-81B3C2E38749}" destId="{F570D6F5-BA3F-468B-A1E3-6CEBA3CF8C73}" srcOrd="1" destOrd="0" parTransId="{7D0FF303-728D-414D-8D9A-3D6E0ECECA1E}" sibTransId="{06C9454A-7544-43CA-AD6C-54896B602C85}"/>
    <dgm:cxn modelId="{CFECE289-6432-4DE2-830C-77BC2253544B}" type="presOf" srcId="{D96A8B10-9402-49B0-8F5E-DA0DD95BF556}" destId="{1541E2CD-A01D-41BF-A8A1-2D7E33DBC8FA}" srcOrd="0" destOrd="0" presId="urn:microsoft.com/office/officeart/2005/8/layout/cycle5"/>
    <dgm:cxn modelId="{E07B08F6-404B-42BA-B941-B346205095F4}" srcId="{1397D7FA-E29E-4B1F-844C-81B3C2E38749}" destId="{F8EEAB02-8EFB-46E8-992D-FB64EF42E8B0}" srcOrd="2" destOrd="0" parTransId="{96CE4213-AE72-42DD-8A3B-D54F85F0E0E6}" sibTransId="{42667B29-0897-4C39-91D4-2B9BD110872D}"/>
    <dgm:cxn modelId="{3D9771F4-09B2-45DD-AB1E-D20E8A13049C}" type="presOf" srcId="{42667B29-0897-4C39-91D4-2B9BD110872D}" destId="{CA19D9EC-DCC1-4731-A150-A506B456A4F7}" srcOrd="0" destOrd="0" presId="urn:microsoft.com/office/officeart/2005/8/layout/cycle5"/>
    <dgm:cxn modelId="{1DC36301-F3F4-4DE6-AE14-DEDB8BF23CEF}" type="presOf" srcId="{06C9454A-7544-43CA-AD6C-54896B602C85}" destId="{A67536D9-0BDE-47EA-B75B-76E427839BC7}" srcOrd="0" destOrd="0" presId="urn:microsoft.com/office/officeart/2005/8/layout/cycle5"/>
    <dgm:cxn modelId="{AFDBD7F4-DC38-4E9E-8C44-3FDF55369B8F}" type="presOf" srcId="{1397D7FA-E29E-4B1F-844C-81B3C2E38749}" destId="{7B235E87-47C0-4E20-B731-B6DFFF07156C}" srcOrd="0" destOrd="0" presId="urn:microsoft.com/office/officeart/2005/8/layout/cycle5"/>
    <dgm:cxn modelId="{965ADC8E-38CD-4398-B539-B30BA30F9552}" type="presOf" srcId="{9363D7C0-9099-46DF-BBD6-4482F8430486}" destId="{0BA70AC2-4E70-49FE-A331-4EF70A36FA94}" srcOrd="0" destOrd="0" presId="urn:microsoft.com/office/officeart/2005/8/layout/cycle5"/>
    <dgm:cxn modelId="{57AE4A56-E29E-47E9-9828-355303009A03}" type="presOf" srcId="{F570D6F5-BA3F-468B-A1E3-6CEBA3CF8C73}" destId="{5953D436-E62A-4C47-BB54-9BC6CD44EC3A}" srcOrd="0" destOrd="0" presId="urn:microsoft.com/office/officeart/2005/8/layout/cycle5"/>
    <dgm:cxn modelId="{FDE83ED8-C3BD-4C86-A764-02ED8797130D}" srcId="{1397D7FA-E29E-4B1F-844C-81B3C2E38749}" destId="{D96A8B10-9402-49B0-8F5E-DA0DD95BF556}" srcOrd="3" destOrd="0" parTransId="{5A2E6199-D6B7-4BAB-9F3C-D9B8B260E90D}" sibTransId="{9363D7C0-9099-46DF-BBD6-4482F8430486}"/>
    <dgm:cxn modelId="{A723C9D0-4820-4174-8B95-DA82E6FF2655}" type="presOf" srcId="{9786B8CA-79BD-4D61-A1A4-03775B75F15D}" destId="{802D514B-3C65-4E4E-9975-B5B1A5B4888F}" srcOrd="0" destOrd="0" presId="urn:microsoft.com/office/officeart/2005/8/layout/cycle5"/>
    <dgm:cxn modelId="{7A01F9D3-DA66-44A9-8761-97A239A74FCE}" type="presOf" srcId="{5405DBCF-0FAA-4536-9A41-E5299B17EC76}" destId="{8129D923-03D1-4048-8093-9E161D2532B5}" srcOrd="0" destOrd="0" presId="urn:microsoft.com/office/officeart/2005/8/layout/cycle5"/>
    <dgm:cxn modelId="{16F7CD94-D602-40B9-ADB9-F14C6C82B0DF}" type="presOf" srcId="{6DDDE86A-3E21-4623-83FD-5E4C205D532C}" destId="{EFC5F6F1-97CB-469B-8EAF-27FEAC619AE6}" srcOrd="0" destOrd="0" presId="urn:microsoft.com/office/officeart/2005/8/layout/cycle5"/>
    <dgm:cxn modelId="{EF8D5CEA-1423-49B2-AA08-6290BC9CCF60}" type="presOf" srcId="{45A2791E-8F73-4E54-B710-175BAE271265}" destId="{D9AAD86F-2DB9-4165-B8F9-7B741871A20C}" srcOrd="0" destOrd="0" presId="urn:microsoft.com/office/officeart/2005/8/layout/cycle5"/>
    <dgm:cxn modelId="{5604E6DE-AC01-4B8F-988B-D03F06967977}" srcId="{1397D7FA-E29E-4B1F-844C-81B3C2E38749}" destId="{5405DBCF-0FAA-4536-9A41-E5299B17EC76}" srcOrd="4" destOrd="0" parTransId="{111D0E30-F98D-46C9-A71D-A8F17768D6E9}" sibTransId="{9786B8CA-79BD-4D61-A1A4-03775B75F15D}"/>
    <dgm:cxn modelId="{31794B09-B3B0-4E98-B3E4-E4A0A2F010CA}" srcId="{1397D7FA-E29E-4B1F-844C-81B3C2E38749}" destId="{45A2791E-8F73-4E54-B710-175BAE271265}" srcOrd="0" destOrd="0" parTransId="{FCA0AE5D-1D7B-4A26-AD74-325599F6A590}" sibTransId="{6DDDE86A-3E21-4623-83FD-5E4C205D532C}"/>
    <dgm:cxn modelId="{CF00163D-8159-4BED-9CBA-5A527A0791EC}" type="presOf" srcId="{F8EEAB02-8EFB-46E8-992D-FB64EF42E8B0}" destId="{5615178F-5E4C-4A51-B3D0-653D846A6036}" srcOrd="0" destOrd="0" presId="urn:microsoft.com/office/officeart/2005/8/layout/cycle5"/>
    <dgm:cxn modelId="{D3714DE3-51B4-45E0-8D17-50DD3698AB31}" type="presParOf" srcId="{7B235E87-47C0-4E20-B731-B6DFFF07156C}" destId="{D9AAD86F-2DB9-4165-B8F9-7B741871A20C}" srcOrd="0" destOrd="0" presId="urn:microsoft.com/office/officeart/2005/8/layout/cycle5"/>
    <dgm:cxn modelId="{238790C6-851E-4782-B867-958380506767}" type="presParOf" srcId="{7B235E87-47C0-4E20-B731-B6DFFF07156C}" destId="{6ECDB657-4042-4D71-BD9B-80D7E49A8ADC}" srcOrd="1" destOrd="0" presId="urn:microsoft.com/office/officeart/2005/8/layout/cycle5"/>
    <dgm:cxn modelId="{6C9AD9A3-F9C3-476A-A647-816C29B2594F}" type="presParOf" srcId="{7B235E87-47C0-4E20-B731-B6DFFF07156C}" destId="{EFC5F6F1-97CB-469B-8EAF-27FEAC619AE6}" srcOrd="2" destOrd="0" presId="urn:microsoft.com/office/officeart/2005/8/layout/cycle5"/>
    <dgm:cxn modelId="{C9EBF8D8-DE4E-4760-8E27-86CE04A23ED1}" type="presParOf" srcId="{7B235E87-47C0-4E20-B731-B6DFFF07156C}" destId="{5953D436-E62A-4C47-BB54-9BC6CD44EC3A}" srcOrd="3" destOrd="0" presId="urn:microsoft.com/office/officeart/2005/8/layout/cycle5"/>
    <dgm:cxn modelId="{6BF476AD-4481-415F-A935-94B22B9C3060}" type="presParOf" srcId="{7B235E87-47C0-4E20-B731-B6DFFF07156C}" destId="{E8A9E32E-2EBF-488F-A73A-EAFF0FB29154}" srcOrd="4" destOrd="0" presId="urn:microsoft.com/office/officeart/2005/8/layout/cycle5"/>
    <dgm:cxn modelId="{D7E6388E-F184-47F5-BE18-A80F0CA76B8C}" type="presParOf" srcId="{7B235E87-47C0-4E20-B731-B6DFFF07156C}" destId="{A67536D9-0BDE-47EA-B75B-76E427839BC7}" srcOrd="5" destOrd="0" presId="urn:microsoft.com/office/officeart/2005/8/layout/cycle5"/>
    <dgm:cxn modelId="{93B17D46-F7E5-48A3-AE5E-1F2ACCE8148D}" type="presParOf" srcId="{7B235E87-47C0-4E20-B731-B6DFFF07156C}" destId="{5615178F-5E4C-4A51-B3D0-653D846A6036}" srcOrd="6" destOrd="0" presId="urn:microsoft.com/office/officeart/2005/8/layout/cycle5"/>
    <dgm:cxn modelId="{2BE669F1-38BA-4C20-9F3F-D42AF9ECFA42}" type="presParOf" srcId="{7B235E87-47C0-4E20-B731-B6DFFF07156C}" destId="{C317F900-4F9D-4D28-8CAF-5C73255B6F8F}" srcOrd="7" destOrd="0" presId="urn:microsoft.com/office/officeart/2005/8/layout/cycle5"/>
    <dgm:cxn modelId="{A3BB9823-14F3-4327-93E4-236058A13BAE}" type="presParOf" srcId="{7B235E87-47C0-4E20-B731-B6DFFF07156C}" destId="{CA19D9EC-DCC1-4731-A150-A506B456A4F7}" srcOrd="8" destOrd="0" presId="urn:microsoft.com/office/officeart/2005/8/layout/cycle5"/>
    <dgm:cxn modelId="{8E8027BA-14FC-4889-B317-0CFED9B74D3A}" type="presParOf" srcId="{7B235E87-47C0-4E20-B731-B6DFFF07156C}" destId="{1541E2CD-A01D-41BF-A8A1-2D7E33DBC8FA}" srcOrd="9" destOrd="0" presId="urn:microsoft.com/office/officeart/2005/8/layout/cycle5"/>
    <dgm:cxn modelId="{95BE3943-AF67-4636-A8DD-8C5EF85EF0B8}" type="presParOf" srcId="{7B235E87-47C0-4E20-B731-B6DFFF07156C}" destId="{9F86E4AE-215C-46FE-8F42-3C38CD4785DC}" srcOrd="10" destOrd="0" presId="urn:microsoft.com/office/officeart/2005/8/layout/cycle5"/>
    <dgm:cxn modelId="{363EC2CA-ABDA-4561-A99F-75B0BFF0C45C}" type="presParOf" srcId="{7B235E87-47C0-4E20-B731-B6DFFF07156C}" destId="{0BA70AC2-4E70-49FE-A331-4EF70A36FA94}" srcOrd="11" destOrd="0" presId="urn:microsoft.com/office/officeart/2005/8/layout/cycle5"/>
    <dgm:cxn modelId="{5BF1D5DB-CCD8-44D7-8C60-AAF96DB0CCC9}" type="presParOf" srcId="{7B235E87-47C0-4E20-B731-B6DFFF07156C}" destId="{8129D923-03D1-4048-8093-9E161D2532B5}" srcOrd="12" destOrd="0" presId="urn:microsoft.com/office/officeart/2005/8/layout/cycle5"/>
    <dgm:cxn modelId="{C427B0DD-6657-4C24-9C03-93ECC267CB1E}" type="presParOf" srcId="{7B235E87-47C0-4E20-B731-B6DFFF07156C}" destId="{5A06976E-5CC4-444C-802B-73F83FF070EB}" srcOrd="13" destOrd="0" presId="urn:microsoft.com/office/officeart/2005/8/layout/cycle5"/>
    <dgm:cxn modelId="{2ECBE419-C581-4E9E-9E13-F6E312294AFE}" type="presParOf" srcId="{7B235E87-47C0-4E20-B731-B6DFFF07156C}" destId="{802D514B-3C65-4E4E-9975-B5B1A5B4888F}"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AD86F-2DB9-4165-B8F9-7B741871A20C}">
      <dsp:nvSpPr>
        <dsp:cNvPr id="0" name=""/>
        <dsp:cNvSpPr/>
      </dsp:nvSpPr>
      <dsp:spPr>
        <a:xfrm>
          <a:off x="4202459" y="2111"/>
          <a:ext cx="1958280" cy="127288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Plan</a:t>
          </a:r>
          <a:endParaRPr lang="en-US" sz="2800" kern="1200" dirty="0"/>
        </a:p>
      </dsp:txBody>
      <dsp:txXfrm>
        <a:off x="4264596" y="64248"/>
        <a:ext cx="1834006" cy="1148608"/>
      </dsp:txXfrm>
    </dsp:sp>
    <dsp:sp modelId="{EFC5F6F1-97CB-469B-8EAF-27FEAC619AE6}">
      <dsp:nvSpPr>
        <dsp:cNvPr id="0" name=""/>
        <dsp:cNvSpPr/>
      </dsp:nvSpPr>
      <dsp:spPr>
        <a:xfrm>
          <a:off x="2639162" y="638552"/>
          <a:ext cx="5084874" cy="5084874"/>
        </a:xfrm>
        <a:custGeom>
          <a:avLst/>
          <a:gdLst/>
          <a:ahLst/>
          <a:cxnLst/>
          <a:rect l="0" t="0" r="0" b="0"/>
          <a:pathLst>
            <a:path>
              <a:moveTo>
                <a:pt x="3783763" y="323631"/>
              </a:moveTo>
              <a:arcTo wR="2542437" hR="2542437" stAng="17953508" swAng="121142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953D436-E62A-4C47-BB54-9BC6CD44EC3A}">
      <dsp:nvSpPr>
        <dsp:cNvPr id="0" name=""/>
        <dsp:cNvSpPr/>
      </dsp:nvSpPr>
      <dsp:spPr>
        <a:xfrm>
          <a:off x="6620461" y="1758892"/>
          <a:ext cx="1958280" cy="127288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Build</a:t>
          </a:r>
          <a:endParaRPr lang="en-US" sz="2800" kern="1200" dirty="0"/>
        </a:p>
      </dsp:txBody>
      <dsp:txXfrm>
        <a:off x="6682598" y="1821029"/>
        <a:ext cx="1834006" cy="1148608"/>
      </dsp:txXfrm>
    </dsp:sp>
    <dsp:sp modelId="{A67536D9-0BDE-47EA-B75B-76E427839BC7}">
      <dsp:nvSpPr>
        <dsp:cNvPr id="0" name=""/>
        <dsp:cNvSpPr/>
      </dsp:nvSpPr>
      <dsp:spPr>
        <a:xfrm>
          <a:off x="2639162" y="638552"/>
          <a:ext cx="5084874" cy="5084874"/>
        </a:xfrm>
        <a:custGeom>
          <a:avLst/>
          <a:gdLst/>
          <a:ahLst/>
          <a:cxnLst/>
          <a:rect l="0" t="0" r="0" b="0"/>
          <a:pathLst>
            <a:path>
              <a:moveTo>
                <a:pt x="5078773" y="2718460"/>
              </a:moveTo>
              <a:arcTo wR="2542437" hR="2542437" stAng="21838200" swAng="13596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615178F-5E4C-4A51-B3D0-653D846A6036}">
      <dsp:nvSpPr>
        <dsp:cNvPr id="0" name=""/>
        <dsp:cNvSpPr/>
      </dsp:nvSpPr>
      <dsp:spPr>
        <a:xfrm>
          <a:off x="5696866" y="4601424"/>
          <a:ext cx="1958280" cy="127288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a:t>
          </a:r>
          <a:endParaRPr lang="en-US" sz="2800" kern="1200" dirty="0"/>
        </a:p>
      </dsp:txBody>
      <dsp:txXfrm>
        <a:off x="5759003" y="4663561"/>
        <a:ext cx="1834006" cy="1148608"/>
      </dsp:txXfrm>
    </dsp:sp>
    <dsp:sp modelId="{CA19D9EC-DCC1-4731-A150-A506B456A4F7}">
      <dsp:nvSpPr>
        <dsp:cNvPr id="0" name=""/>
        <dsp:cNvSpPr/>
      </dsp:nvSpPr>
      <dsp:spPr>
        <a:xfrm>
          <a:off x="2639162" y="638552"/>
          <a:ext cx="5084874" cy="5084874"/>
        </a:xfrm>
        <a:custGeom>
          <a:avLst/>
          <a:gdLst/>
          <a:ahLst/>
          <a:cxnLst/>
          <a:rect l="0" t="0" r="0" b="0"/>
          <a:pathLst>
            <a:path>
              <a:moveTo>
                <a:pt x="2854403" y="5065662"/>
              </a:moveTo>
              <a:arcTo wR="2542437" hR="2542437" stAng="4977110" swAng="84577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541E2CD-A01D-41BF-A8A1-2D7E33DBC8FA}">
      <dsp:nvSpPr>
        <dsp:cNvPr id="0" name=""/>
        <dsp:cNvSpPr/>
      </dsp:nvSpPr>
      <dsp:spPr>
        <a:xfrm>
          <a:off x="2708052" y="4601424"/>
          <a:ext cx="1958280" cy="127288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Implement</a:t>
          </a:r>
          <a:endParaRPr lang="en-US" sz="2800" kern="1200" dirty="0"/>
        </a:p>
      </dsp:txBody>
      <dsp:txXfrm>
        <a:off x="2770189" y="4663561"/>
        <a:ext cx="1834006" cy="1148608"/>
      </dsp:txXfrm>
    </dsp:sp>
    <dsp:sp modelId="{0BA70AC2-4E70-49FE-A331-4EF70A36FA94}">
      <dsp:nvSpPr>
        <dsp:cNvPr id="0" name=""/>
        <dsp:cNvSpPr/>
      </dsp:nvSpPr>
      <dsp:spPr>
        <a:xfrm>
          <a:off x="2639162" y="638552"/>
          <a:ext cx="5084874" cy="5084874"/>
        </a:xfrm>
        <a:custGeom>
          <a:avLst/>
          <a:gdLst/>
          <a:ahLst/>
          <a:cxnLst/>
          <a:rect l="0" t="0" r="0" b="0"/>
          <a:pathLst>
            <a:path>
              <a:moveTo>
                <a:pt x="269714" y="3682051"/>
              </a:moveTo>
              <a:arcTo wR="2542437" hR="2542437" stAng="9202163" swAng="13596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129D923-03D1-4048-8093-9E161D2532B5}">
      <dsp:nvSpPr>
        <dsp:cNvPr id="0" name=""/>
        <dsp:cNvSpPr/>
      </dsp:nvSpPr>
      <dsp:spPr>
        <a:xfrm>
          <a:off x="1784458" y="1758892"/>
          <a:ext cx="1958280" cy="1272882"/>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Improve</a:t>
          </a:r>
          <a:endParaRPr lang="en-US" sz="2800" kern="1200" dirty="0"/>
        </a:p>
      </dsp:txBody>
      <dsp:txXfrm>
        <a:off x="1846595" y="1821029"/>
        <a:ext cx="1834006" cy="1148608"/>
      </dsp:txXfrm>
    </dsp:sp>
    <dsp:sp modelId="{802D514B-3C65-4E4E-9975-B5B1A5B4888F}">
      <dsp:nvSpPr>
        <dsp:cNvPr id="0" name=""/>
        <dsp:cNvSpPr/>
      </dsp:nvSpPr>
      <dsp:spPr>
        <a:xfrm>
          <a:off x="2639162" y="638552"/>
          <a:ext cx="5084874" cy="5084874"/>
        </a:xfrm>
        <a:custGeom>
          <a:avLst/>
          <a:gdLst/>
          <a:ahLst/>
          <a:cxnLst/>
          <a:rect l="0" t="0" r="0" b="0"/>
          <a:pathLst>
            <a:path>
              <a:moveTo>
                <a:pt x="611589" y="888407"/>
              </a:moveTo>
              <a:arcTo wR="2542437" hR="2542437" stAng="13235069" swAng="121142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1968" cy="466912"/>
          </a:xfrm>
          <a:prstGeom prst="rect">
            <a:avLst/>
          </a:prstGeom>
        </p:spPr>
        <p:txBody>
          <a:bodyPr vert="horz" lIns="93257" tIns="46629" rIns="93257" bIns="46629" rtlCol="0"/>
          <a:lstStyle>
            <a:lvl1pPr algn="l">
              <a:defRPr sz="1200"/>
            </a:lvl1pPr>
          </a:lstStyle>
          <a:p>
            <a:endParaRPr lang="en-US"/>
          </a:p>
        </p:txBody>
      </p:sp>
      <p:sp>
        <p:nvSpPr>
          <p:cNvPr id="3" name="Date Placeholder 2"/>
          <p:cNvSpPr>
            <a:spLocks noGrp="1"/>
          </p:cNvSpPr>
          <p:nvPr>
            <p:ph type="dt" sz="quarter" idx="1"/>
          </p:nvPr>
        </p:nvSpPr>
        <p:spPr>
          <a:xfrm>
            <a:off x="3976333" y="1"/>
            <a:ext cx="3041968" cy="466912"/>
          </a:xfrm>
          <a:prstGeom prst="rect">
            <a:avLst/>
          </a:prstGeom>
        </p:spPr>
        <p:txBody>
          <a:bodyPr vert="horz" lIns="93257" tIns="46629" rIns="93257" bIns="46629" rtlCol="0"/>
          <a:lstStyle>
            <a:lvl1pPr algn="r">
              <a:defRPr sz="1200"/>
            </a:lvl1pPr>
          </a:lstStyle>
          <a:p>
            <a:endParaRPr lang="en-US"/>
          </a:p>
        </p:txBody>
      </p:sp>
      <p:sp>
        <p:nvSpPr>
          <p:cNvPr id="4" name="Footer Placeholder 3"/>
          <p:cNvSpPr>
            <a:spLocks noGrp="1"/>
          </p:cNvSpPr>
          <p:nvPr>
            <p:ph type="ftr" sz="quarter" idx="2"/>
          </p:nvPr>
        </p:nvSpPr>
        <p:spPr>
          <a:xfrm>
            <a:off x="0" y="8839018"/>
            <a:ext cx="3041968" cy="466911"/>
          </a:xfrm>
          <a:prstGeom prst="rect">
            <a:avLst/>
          </a:prstGeom>
        </p:spPr>
        <p:txBody>
          <a:bodyPr vert="horz" lIns="93257" tIns="46629" rIns="93257" bIns="46629"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8"/>
            <a:ext cx="3041968" cy="466911"/>
          </a:xfrm>
          <a:prstGeom prst="rect">
            <a:avLst/>
          </a:prstGeom>
        </p:spPr>
        <p:txBody>
          <a:bodyPr vert="horz" lIns="93257" tIns="46629" rIns="93257" bIns="46629" rtlCol="0" anchor="b"/>
          <a:lstStyle>
            <a:lvl1pPr algn="r">
              <a:defRPr sz="1200"/>
            </a:lvl1pPr>
          </a:lstStyle>
          <a:p>
            <a:fld id="{0441D5A9-9527-4625-8D67-719B08DA86D7}" type="slidenum">
              <a:rPr lang="en-US" smtClean="0"/>
              <a:t>‹#›</a:t>
            </a:fld>
            <a:endParaRPr lang="en-US"/>
          </a:p>
        </p:txBody>
      </p:sp>
    </p:spTree>
    <p:extLst>
      <p:ext uri="{BB962C8B-B14F-4D97-AF65-F5344CB8AC3E}">
        <p14:creationId xmlns:p14="http://schemas.microsoft.com/office/powerpoint/2010/main" val="24852317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1968" cy="466912"/>
          </a:xfrm>
          <a:prstGeom prst="rect">
            <a:avLst/>
          </a:prstGeom>
        </p:spPr>
        <p:txBody>
          <a:bodyPr vert="horz" lIns="93257" tIns="46629" rIns="93257" bIns="46629" rtlCol="0"/>
          <a:lstStyle>
            <a:lvl1pPr algn="l">
              <a:defRPr sz="1200"/>
            </a:lvl1pPr>
          </a:lstStyle>
          <a:p>
            <a:endParaRPr lang="en-US"/>
          </a:p>
        </p:txBody>
      </p:sp>
      <p:sp>
        <p:nvSpPr>
          <p:cNvPr id="3" name="Date Placeholder 2"/>
          <p:cNvSpPr>
            <a:spLocks noGrp="1"/>
          </p:cNvSpPr>
          <p:nvPr>
            <p:ph type="dt" idx="1"/>
          </p:nvPr>
        </p:nvSpPr>
        <p:spPr>
          <a:xfrm>
            <a:off x="3976333" y="1"/>
            <a:ext cx="3041968" cy="466912"/>
          </a:xfrm>
          <a:prstGeom prst="rect">
            <a:avLst/>
          </a:prstGeom>
        </p:spPr>
        <p:txBody>
          <a:bodyPr vert="horz" lIns="93257" tIns="46629" rIns="93257" bIns="46629" rtlCol="0"/>
          <a:lstStyle>
            <a:lvl1pPr algn="r">
              <a:defRPr sz="1200"/>
            </a:lvl1pPr>
          </a:lstStyle>
          <a:p>
            <a:endParaRPr lang="en-US"/>
          </a:p>
        </p:txBody>
      </p:sp>
      <p:sp>
        <p:nvSpPr>
          <p:cNvPr id="4" name="Slide Image Placeholder 3"/>
          <p:cNvSpPr>
            <a:spLocks noGrp="1" noRot="1" noChangeAspect="1"/>
          </p:cNvSpPr>
          <p:nvPr>
            <p:ph type="sldImg" idx="2"/>
          </p:nvPr>
        </p:nvSpPr>
        <p:spPr>
          <a:xfrm>
            <a:off x="1084263" y="1163638"/>
            <a:ext cx="4851400" cy="3140075"/>
          </a:xfrm>
          <a:prstGeom prst="rect">
            <a:avLst/>
          </a:prstGeom>
          <a:noFill/>
          <a:ln w="12700">
            <a:solidFill>
              <a:prstClr val="black"/>
            </a:solidFill>
          </a:ln>
        </p:spPr>
        <p:txBody>
          <a:bodyPr vert="horz" lIns="93257" tIns="46629" rIns="93257" bIns="46629" rtlCol="0" anchor="ctr"/>
          <a:lstStyle/>
          <a:p>
            <a:endParaRPr lang="en-US"/>
          </a:p>
        </p:txBody>
      </p:sp>
      <p:sp>
        <p:nvSpPr>
          <p:cNvPr id="5" name="Notes Placeholder 4"/>
          <p:cNvSpPr>
            <a:spLocks noGrp="1"/>
          </p:cNvSpPr>
          <p:nvPr>
            <p:ph type="body" sz="quarter" idx="3"/>
          </p:nvPr>
        </p:nvSpPr>
        <p:spPr>
          <a:xfrm>
            <a:off x="701993" y="4478479"/>
            <a:ext cx="5615940" cy="3664207"/>
          </a:xfrm>
          <a:prstGeom prst="rect">
            <a:avLst/>
          </a:prstGeom>
        </p:spPr>
        <p:txBody>
          <a:bodyPr vert="horz" lIns="93257" tIns="46629" rIns="93257" bIns="4662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8"/>
            <a:ext cx="3041968" cy="466911"/>
          </a:xfrm>
          <a:prstGeom prst="rect">
            <a:avLst/>
          </a:prstGeom>
        </p:spPr>
        <p:txBody>
          <a:bodyPr vert="horz" lIns="93257" tIns="46629" rIns="93257" bIns="46629"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8"/>
            <a:ext cx="3041968" cy="466911"/>
          </a:xfrm>
          <a:prstGeom prst="rect">
            <a:avLst/>
          </a:prstGeom>
        </p:spPr>
        <p:txBody>
          <a:bodyPr vert="horz" lIns="93257" tIns="46629" rIns="93257" bIns="46629" rtlCol="0" anchor="b"/>
          <a:lstStyle>
            <a:lvl1pPr algn="r">
              <a:defRPr sz="1200"/>
            </a:lvl1pPr>
          </a:lstStyle>
          <a:p>
            <a:fld id="{F93EC514-6247-480F-834F-2AB3F5E87FEF}" type="slidenum">
              <a:rPr lang="en-US" smtClean="0"/>
              <a:t>‹#›</a:t>
            </a:fld>
            <a:endParaRPr lang="en-US"/>
          </a:p>
        </p:txBody>
      </p:sp>
    </p:spTree>
    <p:extLst>
      <p:ext uri="{BB962C8B-B14F-4D97-AF65-F5344CB8AC3E}">
        <p14:creationId xmlns:p14="http://schemas.microsoft.com/office/powerpoint/2010/main" val="667127624"/>
      </p:ext>
    </p:extLst>
  </p:cSld>
  <p:clrMap bg1="lt1" tx1="dk1" bg2="lt2" tx2="dk2" accent1="accent1" accent2="accent2" accent3="accent3" accent4="accent4" accent5="accent5" accent6="accent6" hlink="hlink" folHlink="folHlink"/>
  <p:hf hdr="0" ftr="0"/>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EC514-6247-480F-834F-2AB3F5E87FEF}" type="slidenum">
              <a:rPr lang="en-US" smtClean="0"/>
              <a:t>1</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77987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create a ticket based on an event:</a:t>
            </a:r>
          </a:p>
          <a:p>
            <a:pPr marL="224763" indent="-224763">
              <a:buAutoNum type="arabicPeriod"/>
            </a:pPr>
            <a:r>
              <a:rPr lang="en-US" dirty="0" smtClean="0">
                <a:latin typeface="Futura Md" pitchFamily="34" charset="0"/>
              </a:rPr>
              <a:t>In the Event Console page, select the event for which you want to create a ticket. Click on its life-ring icon.</a:t>
            </a:r>
          </a:p>
          <a:p>
            <a:r>
              <a:rPr lang="en-US" dirty="0" smtClean="0">
                <a:latin typeface="Futura Md" pitchFamily="34" charset="0"/>
              </a:rPr>
              <a:t>2. The Create New Ticket page appears.</a:t>
            </a:r>
          </a:p>
          <a:p>
            <a:r>
              <a:rPr lang="en-US" dirty="0" smtClean="0">
                <a:latin typeface="Futura Md" pitchFamily="34" charset="0"/>
              </a:rPr>
              <a:t>3. Notice that most of the fields are already populated with values from the event. You can accept these values or edit them.</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28284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solidFill>
                  <a:prstClr val="black"/>
                </a:solidFill>
              </a:rPr>
              <a:t>Copyright </a:t>
            </a:r>
            <a:r>
              <a:rPr lang="en-US" dirty="0">
                <a:solidFill>
                  <a:prstClr val="black"/>
                </a:solidFill>
                <a:cs typeface="Arial" charset="0"/>
              </a:rPr>
              <a:t>© </a:t>
            </a:r>
            <a:r>
              <a:rPr lang="en-US" dirty="0" smtClean="0">
                <a:solidFill>
                  <a:prstClr val="black"/>
                </a:solidFill>
                <a:cs typeface="Arial" charset="0"/>
              </a:rPr>
              <a:t>2010, </a:t>
            </a:r>
            <a:r>
              <a:rPr lang="en-US" dirty="0">
                <a:solidFill>
                  <a:prstClr val="black"/>
                </a:solidFill>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solidFill>
                  <a:prstClr val="black"/>
                </a:solidFill>
              </a:rPr>
              <a:t>0 - </a:t>
            </a:r>
            <a:fld id="{279CF2AF-E6C8-4A6E-BE63-457E79F4F4E4}" type="slidenum">
              <a:rPr lang="en-US">
                <a:solidFill>
                  <a:prstClr val="black"/>
                </a:solidFill>
              </a:rPr>
              <a:pPr/>
              <a:t>67</a:t>
            </a:fld>
            <a:endParaRPr lang="en-US" dirty="0">
              <a:solidFill>
                <a:prstClr val="black"/>
              </a:solidFill>
            </a:endParaRPr>
          </a:p>
        </p:txBody>
      </p:sp>
      <p:sp>
        <p:nvSpPr>
          <p:cNvPr id="333826" name="Rectangle 2"/>
          <p:cNvSpPr>
            <a:spLocks noGrp="1" noRot="1" noChangeAspect="1" noChangeArrowheads="1" noTextEdit="1"/>
          </p:cNvSpPr>
          <p:nvPr>
            <p:ph type="sldImg"/>
          </p:nvPr>
        </p:nvSpPr>
        <p:spPr>
          <a:xfrm>
            <a:off x="1084263" y="1163638"/>
            <a:ext cx="4851400" cy="3140075"/>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64589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EC514-6247-480F-834F-2AB3F5E87FEF}" type="slidenum">
              <a:rPr lang="en-US" smtClean="0"/>
              <a:t>68</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50504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EC514-6247-480F-834F-2AB3F5E87FEF}" type="slidenum">
              <a:rPr lang="en-US" smtClean="0"/>
              <a:t>86</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16078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99</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950034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1163638"/>
            <a:ext cx="4851400" cy="3140075"/>
          </a:xfrm>
        </p:spPr>
      </p:sp>
      <p:sp>
        <p:nvSpPr>
          <p:cNvPr id="3" name="Notes Placeholder 2"/>
          <p:cNvSpPr>
            <a:spLocks noGrp="1"/>
          </p:cNvSpPr>
          <p:nvPr>
            <p:ph type="body" idx="1"/>
          </p:nvPr>
        </p:nvSpPr>
        <p:spPr/>
        <p:txBody>
          <a:bodyPr/>
          <a:lstStyle/>
          <a:p>
            <a:r>
              <a:rPr lang="en-US" dirty="0" smtClean="0"/>
              <a:t>This slide points out some Hooks</a:t>
            </a:r>
            <a:r>
              <a:rPr lang="en-US" baseline="0" dirty="0" smtClean="0"/>
              <a:t> that are important to understand:</a:t>
            </a:r>
          </a:p>
          <a:p>
            <a:endParaRPr lang="en-US" dirty="0"/>
          </a:p>
        </p:txBody>
      </p:sp>
      <p:sp>
        <p:nvSpPr>
          <p:cNvPr id="4" name="Slide Number Placeholder 3"/>
          <p:cNvSpPr>
            <a:spLocks noGrp="1"/>
          </p:cNvSpPr>
          <p:nvPr>
            <p:ph type="sldNum" sz="quarter" idx="10"/>
          </p:nvPr>
        </p:nvSpPr>
        <p:spPr/>
        <p:txBody>
          <a:bodyPr/>
          <a:lstStyle/>
          <a:p>
            <a:fld id="{F93EC514-6247-480F-834F-2AB3F5E87FEF}" type="slidenum">
              <a:rPr lang="en-US" smtClean="0"/>
              <a:t>103</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0073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a:t>
            </a:r>
            <a:r>
              <a:rPr lang="en-US" dirty="0" smtClean="0">
                <a:cs typeface="Arial" charset="0"/>
              </a:rPr>
              <a:t>2010, </a:t>
            </a:r>
            <a:r>
              <a:rPr lang="en-US" dirty="0">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t>0 - </a:t>
            </a:r>
            <a:fld id="{279CF2AF-E6C8-4A6E-BE63-457E79F4F4E4}" type="slidenum">
              <a:rPr lang="en-US"/>
              <a:pPr/>
              <a:t>108</a:t>
            </a:fld>
            <a:endParaRPr lang="en-US" dirty="0"/>
          </a:p>
        </p:txBody>
      </p:sp>
      <p:sp>
        <p:nvSpPr>
          <p:cNvPr id="333826" name="Rectangle 2"/>
          <p:cNvSpPr>
            <a:spLocks noGrp="1" noRot="1" noChangeAspect="1" noChangeArrowheads="1" noTextEdit="1"/>
          </p:cNvSpPr>
          <p:nvPr>
            <p:ph type="sldImg"/>
          </p:nvPr>
        </p:nvSpPr>
        <p:spPr>
          <a:xfrm>
            <a:off x="811213" y="696913"/>
            <a:ext cx="5397500" cy="3492500"/>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89324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t>0 - </a:t>
            </a:r>
            <a:fld id="{F314E3DE-672A-4872-89AD-7EB1E9E692B8}" type="slidenum">
              <a:rPr lang="en-US"/>
              <a:pPr/>
              <a:t>109</a:t>
            </a:fld>
            <a:endParaRPr lang="en-US" dirty="0"/>
          </a:p>
        </p:txBody>
      </p:sp>
      <p:sp>
        <p:nvSpPr>
          <p:cNvPr id="321538" name="Rectangle 2"/>
          <p:cNvSpPr>
            <a:spLocks noGrp="1" noRot="1" noChangeAspect="1" noChangeArrowheads="1" noTextEdit="1"/>
          </p:cNvSpPr>
          <p:nvPr>
            <p:ph type="sldImg"/>
          </p:nvPr>
        </p:nvSpPr>
        <p:spPr>
          <a:xfrm>
            <a:off x="811213" y="696913"/>
            <a:ext cx="5397500" cy="3492500"/>
          </a:xfrm>
          <a:ln/>
        </p:spPr>
      </p:sp>
      <p:sp>
        <p:nvSpPr>
          <p:cNvPr id="321539"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168677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F1B9E-6FEB-415B-BDA8-E9F5EC4537FA}" type="slidenum">
              <a:rPr lang="en-US"/>
              <a:pPr/>
              <a:t>115</a:t>
            </a:fld>
            <a:endParaRPr lang="en-US" dirty="0"/>
          </a:p>
        </p:txBody>
      </p:sp>
      <p:sp>
        <p:nvSpPr>
          <p:cNvPr id="290818" name="Rectangle 2"/>
          <p:cNvSpPr>
            <a:spLocks noGrp="1" noRot="1" noChangeAspect="1" noChangeArrowheads="1" noTextEdit="1"/>
          </p:cNvSpPr>
          <p:nvPr>
            <p:ph type="sldImg"/>
          </p:nvPr>
        </p:nvSpPr>
        <p:spPr>
          <a:xfrm>
            <a:off x="811213" y="696913"/>
            <a:ext cx="5397500" cy="3492500"/>
          </a:xfrm>
          <a:ln/>
        </p:spPr>
      </p:sp>
      <p:sp>
        <p:nvSpPr>
          <p:cNvPr id="290819"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3258507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7D13169-1D68-4229-8117-DB9FAF0D82B0}" type="slidenum">
              <a:rPr lang="en-US" smtClean="0"/>
              <a:pPr/>
              <a:t>116</a:t>
            </a:fld>
            <a:endParaRPr lang="en-US" dirty="0" smtClean="0"/>
          </a:p>
        </p:txBody>
      </p:sp>
      <p:sp>
        <p:nvSpPr>
          <p:cNvPr id="20483" name="Rectangle 2"/>
          <p:cNvSpPr>
            <a:spLocks noGrp="1" noRot="1" noChangeAspect="1" noChangeArrowheads="1" noTextEdit="1"/>
          </p:cNvSpPr>
          <p:nvPr>
            <p:ph type="sldImg"/>
          </p:nvPr>
        </p:nvSpPr>
        <p:spPr>
          <a:xfrm>
            <a:off x="811213" y="696913"/>
            <a:ext cx="5397500" cy="349250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81463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358393-E626-4C41-9093-BB39F4683F39}" type="slidenum">
              <a:rPr lang="en-US"/>
              <a:pPr/>
              <a:t>3</a:t>
            </a:fld>
            <a:endParaRPr lang="en-US" dirty="0"/>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3921803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117</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220913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pPr marL="214127" indent="-214127"/>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118</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354050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119</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40230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120</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184228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121</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4068111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122</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2098130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123</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2332593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132</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137895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pPr marL="214127" indent="-214127"/>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133</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2785395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pPr marL="214127" indent="-214127"/>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134</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125803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11</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205678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135</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900756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136</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32346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139</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365807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140</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319112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142</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842151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smtClean="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146</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1059705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147</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332530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smtClean="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148</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568232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i="0" dirty="0"/>
          </a:p>
        </p:txBody>
      </p:sp>
      <p:sp>
        <p:nvSpPr>
          <p:cNvPr id="4" name="Footer Placeholder 3"/>
          <p:cNvSpPr>
            <a:spLocks noGrp="1"/>
          </p:cNvSpPr>
          <p:nvPr>
            <p:ph type="ftr" sz="quarter" idx="10"/>
          </p:nvPr>
        </p:nvSpPr>
        <p:spPr/>
        <p:txBody>
          <a:bodyPr/>
          <a:lstStyle/>
          <a:p>
            <a:r>
              <a:rPr lang="en-US" dirty="0" smtClean="0"/>
              <a:t>Copyright </a:t>
            </a:r>
            <a:r>
              <a:rPr lang="en-US" dirty="0" smtClean="0">
                <a:cs typeface="Arial" charset="0"/>
              </a:rPr>
              <a:t>© 2010, ScienceLogic, LLC</a:t>
            </a:r>
            <a:endParaRPr lang="en-US" dirty="0">
              <a:cs typeface="Arial" charset="0"/>
            </a:endParaRPr>
          </a:p>
        </p:txBody>
      </p:sp>
      <p:sp>
        <p:nvSpPr>
          <p:cNvPr id="5" name="Slide Number Placeholder 4"/>
          <p:cNvSpPr>
            <a:spLocks noGrp="1"/>
          </p:cNvSpPr>
          <p:nvPr>
            <p:ph type="sldNum" sz="quarter" idx="11"/>
          </p:nvPr>
        </p:nvSpPr>
        <p:spPr/>
        <p:txBody>
          <a:bodyPr/>
          <a:lstStyle/>
          <a:p>
            <a:r>
              <a:rPr lang="en-US" dirty="0" smtClean="0"/>
              <a:t>0 - </a:t>
            </a:r>
            <a:fld id="{D49A89AF-158B-4F83-A623-946FF715C36D}" type="slidenum">
              <a:rPr lang="en-US" smtClean="0"/>
              <a:pPr/>
              <a:t>149</a:t>
            </a:fld>
            <a:endParaRPr lang="en-US" dirty="0"/>
          </a:p>
        </p:txBody>
      </p:sp>
      <p:sp>
        <p:nvSpPr>
          <p:cNvPr id="6" name="Date Placeholder 5"/>
          <p:cNvSpPr>
            <a:spLocks noGrp="1"/>
          </p:cNvSpPr>
          <p:nvPr>
            <p:ph type="dt" idx="12"/>
          </p:nvPr>
        </p:nvSpPr>
        <p:spPr/>
        <p:txBody>
          <a:bodyPr/>
          <a:lstStyle/>
          <a:p>
            <a:endParaRPr lang="en-US"/>
          </a:p>
        </p:txBody>
      </p:sp>
    </p:spTree>
    <p:extLst>
      <p:ext uri="{BB962C8B-B14F-4D97-AF65-F5344CB8AC3E}">
        <p14:creationId xmlns:p14="http://schemas.microsoft.com/office/powerpoint/2010/main" val="4220759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3E14AEE-A840-4358-8208-39257E12DCF1}" type="slidenum">
              <a:rPr lang="en-US" smtClean="0"/>
              <a:pPr/>
              <a:t>151</a:t>
            </a:fld>
            <a:endParaRPr lang="en-US" dirty="0" smtClean="0"/>
          </a:p>
        </p:txBody>
      </p:sp>
      <p:sp>
        <p:nvSpPr>
          <p:cNvPr id="26627" name="Rectangle 2"/>
          <p:cNvSpPr>
            <a:spLocks noGrp="1" noRot="1" noChangeAspect="1" noChangeArrowheads="1" noTextEdit="1"/>
          </p:cNvSpPr>
          <p:nvPr>
            <p:ph type="sldImg"/>
          </p:nvPr>
        </p:nvSpPr>
        <p:spPr>
          <a:xfrm>
            <a:off x="811213" y="696913"/>
            <a:ext cx="5397500" cy="3492500"/>
          </a:xfrm>
          <a:ln/>
        </p:spPr>
      </p:sp>
      <p:sp>
        <p:nvSpPr>
          <p:cNvPr id="26628" name="Rectangle 3"/>
          <p:cNvSpPr>
            <a:spLocks noGrp="1" noChangeArrowheads="1"/>
          </p:cNvSpPr>
          <p:nvPr>
            <p:ph type="body" idx="1"/>
          </p:nvPr>
        </p:nvSpPr>
        <p:spPr>
          <a:noFill/>
          <a:ln/>
        </p:spPr>
        <p:txBody>
          <a:bodyPr/>
          <a:lstStyle/>
          <a:p>
            <a:pPr eaLnBrk="1" hangingPunct="1"/>
            <a:endParaRPr lang="en-US" dirty="0" smtClean="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276955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12</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247069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152</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134900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EC514-6247-480F-834F-2AB3F5E87FEF}" type="slidenum">
              <a:rPr lang="en-US" smtClean="0"/>
              <a:t>153</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657074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a:t>
            </a:r>
            <a:r>
              <a:rPr lang="en-US" dirty="0" smtClean="0">
                <a:cs typeface="Arial" charset="0"/>
              </a:rPr>
              <a:t>2010, </a:t>
            </a:r>
            <a:r>
              <a:rPr lang="en-US" dirty="0">
                <a:cs typeface="Arial" charset="0"/>
              </a:rPr>
              <a:t>ScienceLogic, LLC</a:t>
            </a:r>
          </a:p>
        </p:txBody>
      </p:sp>
      <p:sp>
        <p:nvSpPr>
          <p:cNvPr id="6" name="Rectangle 7"/>
          <p:cNvSpPr>
            <a:spLocks noGrp="1" noChangeArrowheads="1"/>
          </p:cNvSpPr>
          <p:nvPr>
            <p:ph type="sldNum" sz="quarter" idx="5"/>
          </p:nvPr>
        </p:nvSpPr>
        <p:spPr>
          <a:ln/>
        </p:spPr>
        <p:txBody>
          <a:bodyPr/>
          <a:lstStyle/>
          <a:p>
            <a:r>
              <a:rPr lang="en-US" dirty="0"/>
              <a:t>0 - </a:t>
            </a:r>
            <a:fld id="{279CF2AF-E6C8-4A6E-BE63-457E79F4F4E4}" type="slidenum">
              <a:rPr lang="en-US"/>
              <a:pPr/>
              <a:t>164</a:t>
            </a:fld>
            <a:endParaRPr lang="en-US" dirty="0"/>
          </a:p>
        </p:txBody>
      </p:sp>
      <p:sp>
        <p:nvSpPr>
          <p:cNvPr id="333826" name="Rectangle 2"/>
          <p:cNvSpPr>
            <a:spLocks noGrp="1" noRot="1" noChangeAspect="1" noChangeArrowheads="1" noTextEdit="1"/>
          </p:cNvSpPr>
          <p:nvPr>
            <p:ph type="sldImg"/>
          </p:nvPr>
        </p:nvSpPr>
        <p:spPr>
          <a:xfrm>
            <a:off x="811213" y="696913"/>
            <a:ext cx="5397500" cy="3492500"/>
          </a:xfrm>
          <a:ln/>
        </p:spPr>
      </p:sp>
      <p:sp>
        <p:nvSpPr>
          <p:cNvPr id="333827"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316114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dirty="0"/>
              <a:t>Copyright </a:t>
            </a:r>
            <a:r>
              <a:rPr lang="en-US" dirty="0">
                <a:cs typeface="Arial" charset="0"/>
              </a:rPr>
              <a:t>© 2006, ScienceLogic, LLC</a:t>
            </a:r>
          </a:p>
        </p:txBody>
      </p:sp>
      <p:sp>
        <p:nvSpPr>
          <p:cNvPr id="6" name="Rectangle 7"/>
          <p:cNvSpPr>
            <a:spLocks noGrp="1" noChangeArrowheads="1"/>
          </p:cNvSpPr>
          <p:nvPr>
            <p:ph type="sldNum" sz="quarter" idx="5"/>
          </p:nvPr>
        </p:nvSpPr>
        <p:spPr>
          <a:ln/>
        </p:spPr>
        <p:txBody>
          <a:bodyPr/>
          <a:lstStyle/>
          <a:p>
            <a:r>
              <a:rPr lang="en-US" dirty="0"/>
              <a:t>0 - </a:t>
            </a:r>
            <a:fld id="{F314E3DE-672A-4872-89AD-7EB1E9E692B8}" type="slidenum">
              <a:rPr lang="en-US"/>
              <a:pPr/>
              <a:t>165</a:t>
            </a:fld>
            <a:endParaRPr lang="en-US" dirty="0"/>
          </a:p>
        </p:txBody>
      </p:sp>
      <p:sp>
        <p:nvSpPr>
          <p:cNvPr id="321538" name="Rectangle 2"/>
          <p:cNvSpPr>
            <a:spLocks noGrp="1" noRot="1" noChangeAspect="1" noChangeArrowheads="1" noTextEdit="1"/>
          </p:cNvSpPr>
          <p:nvPr>
            <p:ph type="sldImg"/>
          </p:nvPr>
        </p:nvSpPr>
        <p:spPr>
          <a:xfrm>
            <a:off x="811213" y="696913"/>
            <a:ext cx="5397500" cy="3492500"/>
          </a:xfrm>
          <a:ln/>
        </p:spPr>
      </p:sp>
      <p:sp>
        <p:nvSpPr>
          <p:cNvPr id="321539" name="Rectangle 3"/>
          <p:cNvSpPr>
            <a:spLocks noGrp="1" noChangeArrowheads="1"/>
          </p:cNvSpPr>
          <p:nvPr>
            <p:ph type="body" idx="1"/>
          </p:nvPr>
        </p:nvSpPr>
        <p:spPr/>
        <p:txBody>
          <a:bodyPr/>
          <a:lstStyle/>
          <a:p>
            <a:endParaRPr lang="en-US" dirty="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1513824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7509" eaLnBrk="0" hangingPunct="0">
              <a:defRPr>
                <a:solidFill>
                  <a:schemeClr val="tx1"/>
                </a:solidFill>
                <a:latin typeface="Arial" pitchFamily="34" charset="0"/>
              </a:defRPr>
            </a:lvl1pPr>
            <a:lvl2pPr marL="696904" indent="-268041" defTabSz="887509" eaLnBrk="0" hangingPunct="0">
              <a:defRPr>
                <a:solidFill>
                  <a:schemeClr val="tx1"/>
                </a:solidFill>
                <a:latin typeface="Arial" pitchFamily="34" charset="0"/>
              </a:defRPr>
            </a:lvl2pPr>
            <a:lvl3pPr marL="1072158" indent="-214431" defTabSz="887509" eaLnBrk="0" hangingPunct="0">
              <a:defRPr>
                <a:solidFill>
                  <a:schemeClr val="tx1"/>
                </a:solidFill>
                <a:latin typeface="Arial" pitchFamily="34" charset="0"/>
              </a:defRPr>
            </a:lvl3pPr>
            <a:lvl4pPr marL="1501022" indent="-214431" defTabSz="887509" eaLnBrk="0" hangingPunct="0">
              <a:defRPr>
                <a:solidFill>
                  <a:schemeClr val="tx1"/>
                </a:solidFill>
                <a:latin typeface="Arial" pitchFamily="34" charset="0"/>
              </a:defRPr>
            </a:lvl4pPr>
            <a:lvl5pPr marL="1929886" indent="-214431" defTabSz="887509" eaLnBrk="0" hangingPunct="0">
              <a:defRPr>
                <a:solidFill>
                  <a:schemeClr val="tx1"/>
                </a:solidFill>
                <a:latin typeface="Arial" pitchFamily="34" charset="0"/>
              </a:defRPr>
            </a:lvl5pPr>
            <a:lvl6pPr marL="2358750" indent="-214431" defTabSz="887509" eaLnBrk="0" fontAlgn="base" hangingPunct="0">
              <a:spcBef>
                <a:spcPct val="0"/>
              </a:spcBef>
              <a:spcAft>
                <a:spcPct val="0"/>
              </a:spcAft>
              <a:defRPr>
                <a:solidFill>
                  <a:schemeClr val="tx1"/>
                </a:solidFill>
                <a:latin typeface="Arial" pitchFamily="34" charset="0"/>
              </a:defRPr>
            </a:lvl6pPr>
            <a:lvl7pPr marL="2787613" indent="-214431" defTabSz="887509" eaLnBrk="0" fontAlgn="base" hangingPunct="0">
              <a:spcBef>
                <a:spcPct val="0"/>
              </a:spcBef>
              <a:spcAft>
                <a:spcPct val="0"/>
              </a:spcAft>
              <a:defRPr>
                <a:solidFill>
                  <a:schemeClr val="tx1"/>
                </a:solidFill>
                <a:latin typeface="Arial" pitchFamily="34" charset="0"/>
              </a:defRPr>
            </a:lvl7pPr>
            <a:lvl8pPr marL="3216477" indent="-214431" defTabSz="887509" eaLnBrk="0" fontAlgn="base" hangingPunct="0">
              <a:spcBef>
                <a:spcPct val="0"/>
              </a:spcBef>
              <a:spcAft>
                <a:spcPct val="0"/>
              </a:spcAft>
              <a:defRPr>
                <a:solidFill>
                  <a:schemeClr val="tx1"/>
                </a:solidFill>
                <a:latin typeface="Arial" pitchFamily="34" charset="0"/>
              </a:defRPr>
            </a:lvl8pPr>
            <a:lvl9pPr marL="3645339" indent="-214431" defTabSz="887509" eaLnBrk="0" fontAlgn="base" hangingPunct="0">
              <a:spcBef>
                <a:spcPct val="0"/>
              </a:spcBef>
              <a:spcAft>
                <a:spcPct val="0"/>
              </a:spcAft>
              <a:defRPr>
                <a:solidFill>
                  <a:schemeClr val="tx1"/>
                </a:solidFill>
                <a:latin typeface="Arial" pitchFamily="34" charset="0"/>
              </a:defRPr>
            </a:lvl9pPr>
          </a:lstStyle>
          <a:p>
            <a:pPr eaLnBrk="1" hangingPunct="1"/>
            <a:fld id="{C6AF0C13-EC66-4DF5-9DD9-0E64F84A3672}" type="slidenum">
              <a:rPr lang="en-US" smtClean="0"/>
              <a:pPr eaLnBrk="1" hangingPunct="1"/>
              <a:t>168</a:t>
            </a:fld>
            <a:endParaRPr lang="en-US" dirty="0" smtClean="0"/>
          </a:p>
        </p:txBody>
      </p:sp>
      <p:sp>
        <p:nvSpPr>
          <p:cNvPr id="17411" name="Rectangle 2"/>
          <p:cNvSpPr>
            <a:spLocks noGrp="1" noRot="1" noChangeAspect="1" noChangeArrowheads="1" noTextEdit="1"/>
          </p:cNvSpPr>
          <p:nvPr>
            <p:ph type="sldImg"/>
          </p:nvPr>
        </p:nvSpPr>
        <p:spPr>
          <a:xfrm>
            <a:off x="811213" y="696913"/>
            <a:ext cx="5397500" cy="34925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Date Placeholder 1"/>
          <p:cNvSpPr>
            <a:spLocks noGrp="1"/>
          </p:cNvSpPr>
          <p:nvPr>
            <p:ph type="dt" idx="10"/>
          </p:nvPr>
        </p:nvSpPr>
        <p:spPr/>
        <p:txBody>
          <a:bodyPr/>
          <a:lstStyle/>
          <a:p>
            <a:endParaRPr lang="en-US"/>
          </a:p>
        </p:txBody>
      </p:sp>
    </p:spTree>
    <p:extLst>
      <p:ext uri="{BB962C8B-B14F-4D97-AF65-F5344CB8AC3E}">
        <p14:creationId xmlns:p14="http://schemas.microsoft.com/office/powerpoint/2010/main" val="57482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171</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59000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172</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772571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AC6A1-F60E-45D6-B4F2-4F317452BBCC}" type="slidenum">
              <a:rPr lang="en-US" smtClean="0"/>
              <a:t>173</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204042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1213" y="696913"/>
            <a:ext cx="5397500"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174</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50299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93EC514-6247-480F-834F-2AB3F5E87FEF}" type="slidenum">
              <a:rPr lang="en-US" smtClean="0"/>
              <a:t>33</a:t>
            </a:fld>
            <a:endParaRPr lang="en-US"/>
          </a:p>
        </p:txBody>
      </p:sp>
    </p:spTree>
    <p:extLst>
      <p:ext uri="{BB962C8B-B14F-4D97-AF65-F5344CB8AC3E}">
        <p14:creationId xmlns:p14="http://schemas.microsoft.com/office/powerpoint/2010/main" val="338871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D3C0A9-B445-452F-8961-D3F589D3A823}" type="slidenum">
              <a:rPr lang="en-US" smtClean="0"/>
              <a:pPr/>
              <a:t>46</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33897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8148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a:bodyPr>
          <a:lstStyle/>
          <a:p>
            <a:r>
              <a:rPr lang="en-US" dirty="0" smtClean="0">
                <a:latin typeface="Futura Md" pitchFamily="34" charset="0"/>
              </a:rPr>
              <a:t>To create a ticket based on an event:</a:t>
            </a:r>
          </a:p>
          <a:p>
            <a:pPr marL="224763" indent="-224763">
              <a:buAutoNum type="arabicPeriod"/>
            </a:pPr>
            <a:r>
              <a:rPr lang="en-US" dirty="0" smtClean="0">
                <a:latin typeface="Futura Md" pitchFamily="34" charset="0"/>
              </a:rPr>
              <a:t>In the Event Console page, select the event for which you want to create a ticket. Click on its life-ring icon.</a:t>
            </a:r>
          </a:p>
          <a:p>
            <a:r>
              <a:rPr lang="en-US" dirty="0" smtClean="0">
                <a:latin typeface="Futura Md" pitchFamily="34" charset="0"/>
              </a:rPr>
              <a:t>2. The Create New Ticket page appears.</a:t>
            </a:r>
          </a:p>
          <a:p>
            <a:r>
              <a:rPr lang="en-US" dirty="0" smtClean="0">
                <a:latin typeface="Futura Md" pitchFamily="34" charset="0"/>
              </a:rPr>
              <a:t>3. Notice that most of the fields are already populated with values from the event. You can accept these values or edit them.</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7382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2675" y="1162050"/>
            <a:ext cx="4845050" cy="3136900"/>
          </a:xfrm>
        </p:spPr>
      </p:sp>
      <p:sp>
        <p:nvSpPr>
          <p:cNvPr id="3" name="Notes Placeholder 2"/>
          <p:cNvSpPr>
            <a:spLocks noGrp="1"/>
          </p:cNvSpPr>
          <p:nvPr>
            <p:ph type="body" idx="1"/>
          </p:nvPr>
        </p:nvSpPr>
        <p:spPr/>
        <p:txBody>
          <a:bodyPr>
            <a:normAutofit fontScale="85000" lnSpcReduction="20000"/>
          </a:bodyPr>
          <a:lstStyle/>
          <a:p>
            <a:pPr>
              <a:buFont typeface="Arial" pitchFamily="34" charset="0"/>
              <a:buChar char="•"/>
            </a:pPr>
            <a:r>
              <a:rPr lang="en-US" dirty="0" smtClean="0"/>
              <a:t>  Filters.  Shows the advanced search features of the Ticket Console.</a:t>
            </a:r>
          </a:p>
          <a:p>
            <a:pPr>
              <a:buFont typeface="Arial" pitchFamily="34" charset="0"/>
              <a:buChar char="•"/>
            </a:pPr>
            <a:r>
              <a:rPr lang="en-US" dirty="0" smtClean="0"/>
              <a:t>  Ticket Editor. Leads to the Ticket Editor page for the ticket, where you can view and edit details about the ticket and access the other pages in the Ticket panel.</a:t>
            </a:r>
          </a:p>
          <a:p>
            <a:pPr>
              <a:buFont typeface="Arial" pitchFamily="34" charset="0"/>
              <a:buChar char="•"/>
            </a:pPr>
            <a:r>
              <a:rPr lang="en-US" dirty="0" smtClean="0"/>
              <a:t>  Device Properties. Displays</a:t>
            </a:r>
            <a:r>
              <a:rPr lang="en-US" baseline="0" dirty="0" smtClean="0"/>
              <a:t> the Device Properties for the device.</a:t>
            </a:r>
            <a:endParaRPr lang="en-US" dirty="0" smtClean="0"/>
          </a:p>
          <a:p>
            <a:pPr>
              <a:buFont typeface="Arial" pitchFamily="34" charset="0"/>
              <a:buChar char="•"/>
            </a:pPr>
            <a:r>
              <a:rPr lang="en-US" dirty="0" smtClean="0"/>
              <a:t>  Ticket Summary. Displays the Ticket Summary modal page, where you can view an overview of the selected ticket.</a:t>
            </a:r>
          </a:p>
          <a:p>
            <a:pPr>
              <a:buFont typeface="Arial" pitchFamily="34" charset="0"/>
              <a:buChar char="•"/>
            </a:pPr>
            <a:r>
              <a:rPr lang="en-US" dirty="0" smtClean="0"/>
              <a:t>  Send a message. Leads to the Send Message page, where you can send an Email message about the ticket.</a:t>
            </a:r>
          </a:p>
          <a:p>
            <a:pPr>
              <a:buFont typeface="Arial" pitchFamily="34" charset="0"/>
              <a:buChar char="•"/>
            </a:pPr>
            <a:r>
              <a:rPr lang="en-US" dirty="0" smtClean="0"/>
              <a:t>  Report Creator. Displays the Report Creator modal page, where you can generate a report about all the tickets in the Ticket Console page.</a:t>
            </a:r>
          </a:p>
          <a:p>
            <a:pPr>
              <a:buFont typeface="Arial" pitchFamily="34" charset="0"/>
              <a:buChar char="•"/>
            </a:pPr>
            <a:r>
              <a:rPr lang="en-US" dirty="0" smtClean="0"/>
              <a:t>  Parent Ticket. Displays the Parent Ticket Summary modal page, where you can view an overview of the parent ticket.</a:t>
            </a:r>
          </a:p>
          <a:p>
            <a:pPr>
              <a:buFont typeface="Arial" pitchFamily="34" charset="0"/>
              <a:buChar char="•"/>
            </a:pPr>
            <a:r>
              <a:rPr lang="en-US" dirty="0" smtClean="0"/>
              <a:t>  Checkbox. Allows multiple selection for tickets also using the Select</a:t>
            </a:r>
            <a:r>
              <a:rPr lang="en-US" baseline="0" dirty="0" smtClean="0"/>
              <a:t> Action menu.</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a:t>
            </a:r>
            <a:r>
              <a:rPr lang="en-US" dirty="0" smtClean="0">
                <a:solidFill>
                  <a:prstClr val="black"/>
                </a:solidFill>
                <a:cs typeface="Arial" charset="0"/>
              </a:rPr>
              <a:t>© 2010, ScienceLogic, LLC</a:t>
            </a:r>
            <a:endParaRPr lang="en-US" dirty="0">
              <a:solidFill>
                <a:prstClr val="black"/>
              </a:solidFill>
              <a:cs typeface="Arial" charset="0"/>
            </a:endParaRPr>
          </a:p>
        </p:txBody>
      </p:sp>
      <p:sp>
        <p:nvSpPr>
          <p:cNvPr id="5" name="Slide Number Placeholder 4"/>
          <p:cNvSpPr>
            <a:spLocks noGrp="1"/>
          </p:cNvSpPr>
          <p:nvPr>
            <p:ph type="sldNum" sz="quarter" idx="11"/>
          </p:nvPr>
        </p:nvSpPr>
        <p:spPr/>
        <p:txBody>
          <a:bodyPr/>
          <a:lstStyle/>
          <a:p>
            <a:r>
              <a:rPr lang="en-US" dirty="0" smtClean="0">
                <a:solidFill>
                  <a:prstClr val="black"/>
                </a:solidFill>
              </a:rPr>
              <a:t>0 - </a:t>
            </a:r>
            <a:fld id="{D49A89AF-158B-4F83-A623-946FF715C36D}"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79813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powerPoint_image_edited.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91" y="-27495"/>
            <a:ext cx="15613337" cy="6263704"/>
          </a:xfrm>
          <a:prstGeom prst="rect">
            <a:avLst/>
          </a:prstGeom>
        </p:spPr>
      </p:pic>
      <p:sp>
        <p:nvSpPr>
          <p:cNvPr id="2" name="Title 1"/>
          <p:cNvSpPr>
            <a:spLocks noGrp="1"/>
          </p:cNvSpPr>
          <p:nvPr>
            <p:ph type="ctrTitle"/>
          </p:nvPr>
        </p:nvSpPr>
        <p:spPr>
          <a:xfrm>
            <a:off x="1181339" y="6960705"/>
            <a:ext cx="13213080" cy="1159500"/>
          </a:xfrm>
        </p:spPr>
        <p:txBody>
          <a:bodyPr>
            <a:normAutofit/>
          </a:bodyPr>
          <a:lstStyle>
            <a:lvl1pPr algn="ctr">
              <a:defRPr sz="5400">
                <a:solidFill>
                  <a:schemeClr val="accent1"/>
                </a:solidFill>
                <a:latin typeface="Futura Bk B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331720" y="8298915"/>
            <a:ext cx="10881360" cy="1229495"/>
          </a:xfrm>
        </p:spPr>
        <p:txBody>
          <a:bodyPr>
            <a:normAutofit/>
          </a:bodyPr>
          <a:lstStyle>
            <a:lvl1pPr marL="0" indent="0" algn="ctr">
              <a:buNone/>
              <a:defRPr sz="4500" b="0" i="0">
                <a:solidFill>
                  <a:schemeClr val="tx1">
                    <a:lumMod val="50000"/>
                  </a:schemeClr>
                </a:solidFill>
                <a:latin typeface="Futura Lt BT" pitchFamily="34" charset="0"/>
                <a:cs typeface="Futura Lt BT" pitchFamily="34"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smtClean="0"/>
              <a:t>Click to edit Master subtitle style</a:t>
            </a:r>
            <a:endParaRPr lang="en-US" dirty="0"/>
          </a:p>
        </p:txBody>
      </p:sp>
      <p:sp>
        <p:nvSpPr>
          <p:cNvPr id="14" name="Rectangle 13"/>
          <p:cNvSpPr/>
          <p:nvPr userDrawn="1"/>
        </p:nvSpPr>
        <p:spPr>
          <a:xfrm>
            <a:off x="-17991" y="6135139"/>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5" name="Picture 4" descr="new_ScienceLogic_Logo_white_text.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45684" y="134543"/>
            <a:ext cx="4455001" cy="720661"/>
          </a:xfrm>
          <a:prstGeom prst="rect">
            <a:avLst/>
          </a:prstGeom>
        </p:spPr>
      </p:pic>
    </p:spTree>
    <p:extLst>
      <p:ext uri="{BB962C8B-B14F-4D97-AF65-F5344CB8AC3E}">
        <p14:creationId xmlns:p14="http://schemas.microsoft.com/office/powerpoint/2010/main" val="7922715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391482"/>
            <a:ext cx="9326880" cy="831216"/>
          </a:xfrm>
        </p:spPr>
        <p:txBody>
          <a:bodyPr anchor="b"/>
          <a:lstStyle>
            <a:lvl1pPr algn="l">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3046890" y="1383205"/>
            <a:ext cx="9326880" cy="5799064"/>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46890" y="8418737"/>
            <a:ext cx="9326880" cy="718168"/>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8" name="Rectangle 7"/>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8" name="Picture 17"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29325680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7240" y="1386310"/>
            <a:ext cx="13990320" cy="7787864"/>
          </a:xfrm>
        </p:spPr>
        <p:txBody>
          <a:bodyPr vert="eaVert"/>
          <a:lstStyle>
            <a:lvl1pPr>
              <a:buClr>
                <a:schemeClr val="accent1"/>
              </a:buClr>
              <a:defRPr/>
            </a:lvl1pPr>
            <a:lvl2pPr>
              <a:buClr>
                <a:srgbClr val="53B948"/>
              </a:buClr>
              <a:defRPr/>
            </a:lvl2pPr>
            <a:lvl3pPr>
              <a:buClr>
                <a:schemeClr val="accent4"/>
              </a:buClr>
              <a:defRPr/>
            </a:lvl3pPr>
            <a:lvl4pPr>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8" name="Title 1"/>
          <p:cNvSpPr>
            <a:spLocks noGrp="1"/>
          </p:cNvSpPr>
          <p:nvPr>
            <p:ph type="title"/>
          </p:nvPr>
        </p:nvSpPr>
        <p:spPr>
          <a:xfrm>
            <a:off x="777243" y="11675"/>
            <a:ext cx="13073539" cy="1073370"/>
          </a:xfrm>
        </p:spPr>
        <p:txBody>
          <a:bodyPr>
            <a:normAutofit/>
          </a:bodyPr>
          <a:lstStyle>
            <a:lvl1pPr>
              <a:defRPr sz="4500"/>
            </a:lvl1pPr>
          </a:lstStyle>
          <a:p>
            <a:r>
              <a:rPr lang="en-US" smtClean="0"/>
              <a:t>Click to edit Master title style</a:t>
            </a:r>
            <a:endParaRPr lang="en-US" dirty="0"/>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9" name="Picture 18"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3609472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1045029"/>
            <a:ext cx="3497580" cy="8167371"/>
          </a:xfrm>
        </p:spPr>
        <p:txBody>
          <a:bodyPr vert="eaVert">
            <a:normAutofit/>
          </a:bodyPr>
          <a:lstStyle>
            <a:lvl1pPr>
              <a:defRPr sz="64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7240" y="1045033"/>
            <a:ext cx="10233660" cy="8167369"/>
          </a:xfrm>
        </p:spPr>
        <p:txBody>
          <a:bodyPr vert="eaVert"/>
          <a:lstStyle>
            <a:lvl2pPr marL="1280160" indent="-548640">
              <a:buFont typeface="Arial"/>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1"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2" name="Rectangle 11"/>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pic>
        <p:nvPicPr>
          <p:cNvPr id="13" name="Picture 12"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21964686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2034" y="6234178"/>
            <a:ext cx="15588867" cy="3849478"/>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dirty="0">
              <a:solidFill>
                <a:prstClr val="white"/>
              </a:solidFill>
            </a:endParaRPr>
          </a:p>
        </p:txBody>
      </p:sp>
      <p:sp>
        <p:nvSpPr>
          <p:cNvPr id="5" name="Rectangle 4"/>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8" name="Title 1"/>
          <p:cNvSpPr>
            <a:spLocks noGrp="1"/>
          </p:cNvSpPr>
          <p:nvPr>
            <p:ph type="ctrTitle"/>
          </p:nvPr>
        </p:nvSpPr>
        <p:spPr>
          <a:xfrm>
            <a:off x="572774" y="5074678"/>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10" name="Rectangle 9"/>
          <p:cNvSpPr/>
          <p:nvPr userDrawn="1"/>
        </p:nvSpPr>
        <p:spPr>
          <a:xfrm>
            <a:off x="2" y="6234182"/>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srgbClr val="3298D4"/>
              </a:solidFill>
            </a:endParaRPr>
          </a:p>
        </p:txBody>
      </p:sp>
      <p:sp>
        <p:nvSpPr>
          <p:cNvPr id="13"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pic>
        <p:nvPicPr>
          <p:cNvPr id="3" name="Picture 2" descr="new_ScienceLogic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37558" y="251116"/>
            <a:ext cx="3376557" cy="599903"/>
          </a:xfrm>
          <a:prstGeom prst="rect">
            <a:avLst/>
          </a:prstGeom>
        </p:spPr>
      </p:pic>
    </p:spTree>
    <p:extLst>
      <p:ext uri="{BB962C8B-B14F-4D97-AF65-F5344CB8AC3E}">
        <p14:creationId xmlns:p14="http://schemas.microsoft.com/office/powerpoint/2010/main" val="2509785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concluding image.ps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865750"/>
            <a:ext cx="15613337" cy="6263704"/>
          </a:xfrm>
          <a:prstGeom prst="rect">
            <a:avLst/>
          </a:prstGeom>
        </p:spPr>
      </p:pic>
      <p:sp>
        <p:nvSpPr>
          <p:cNvPr id="3" name="Title 1"/>
          <p:cNvSpPr>
            <a:spLocks noGrp="1"/>
          </p:cNvSpPr>
          <p:nvPr>
            <p:ph type="ctrTitle"/>
          </p:nvPr>
        </p:nvSpPr>
        <p:spPr>
          <a:xfrm>
            <a:off x="330400" y="2765690"/>
            <a:ext cx="13213080" cy="1159500"/>
          </a:xfrm>
        </p:spPr>
        <p:txBody>
          <a:bodyPr>
            <a:normAutofit/>
          </a:bodyPr>
          <a:lstStyle>
            <a:lvl1pPr algn="l">
              <a:defRPr sz="5400">
                <a:solidFill>
                  <a:schemeClr val="accent1"/>
                </a:solidFill>
                <a:latin typeface="Futura Bk BT" pitchFamily="34" charset="0"/>
              </a:defRPr>
            </a:lvl1pPr>
          </a:lstStyle>
          <a:p>
            <a:r>
              <a:rPr lang="en-US" smtClean="0"/>
              <a:t>Click to edit Master title style</a:t>
            </a:r>
            <a:endParaRPr lang="en-US" dirty="0"/>
          </a:p>
        </p:txBody>
      </p:sp>
      <p:sp>
        <p:nvSpPr>
          <p:cNvPr id="8" name="Rectangle 7"/>
          <p:cNvSpPr/>
          <p:nvPr userDrawn="1"/>
        </p:nvSpPr>
        <p:spPr>
          <a:xfrm>
            <a:off x="-17991" y="3865750"/>
            <a:ext cx="15613337" cy="101072"/>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srgbClr val="3298D4"/>
              </a:solidFill>
            </a:endParaRPr>
          </a:p>
        </p:txBody>
      </p:sp>
      <p:sp>
        <p:nvSpPr>
          <p:cNvPr id="12" name="Rectangle 11"/>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pic>
        <p:nvPicPr>
          <p:cNvPr id="7" name="Picture 6" descr="new_ScienceLogic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37558" y="251116"/>
            <a:ext cx="3376557" cy="599903"/>
          </a:xfrm>
          <a:prstGeom prst="rect">
            <a:avLst/>
          </a:prstGeom>
        </p:spPr>
      </p:pic>
    </p:spTree>
    <p:extLst>
      <p:ext uri="{BB962C8B-B14F-4D97-AF65-F5344CB8AC3E}">
        <p14:creationId xmlns:p14="http://schemas.microsoft.com/office/powerpoint/2010/main" val="2681139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250307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41761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lvl1pPr>
            <a:lvl2pPr>
              <a:defRPr sz="3200"/>
            </a:lvl2pPr>
            <a:lvl3pPr marL="1579880" indent="-469901">
              <a:buSzPct val="75000"/>
              <a:buFont typeface="Arial" pitchFamily="34" charset="0"/>
              <a:buChar char="–"/>
              <a:defRPr sz="2900"/>
            </a:lvl3pPr>
            <a:lvl4pPr marL="2049781" indent="-467360">
              <a:buFont typeface="Arial" pitchFamily="34" charset="0"/>
              <a:buChar char="–"/>
              <a:defRPr sz="2600"/>
            </a:lvl4pPr>
            <a:lvl5pPr marL="2557781" indent="-505461">
              <a:buClr>
                <a:schemeClr val="tx1">
                  <a:lumMod val="75000"/>
                  <a:lumOff val="25000"/>
                </a:schemeClr>
              </a:buClr>
              <a:buFont typeface="Arial" pitchFamily="34" charset="0"/>
              <a:buChar char="–"/>
              <a:defRPr sz="2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p>
            <a:r>
              <a:rPr lang="en-US" smtClean="0"/>
              <a:t>Click to edit Master title style</a:t>
            </a:r>
            <a:endParaRPr lang="en-US"/>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310747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366504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17385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70" y="1387025"/>
            <a:ext cx="14291592" cy="7749249"/>
          </a:xfrm>
        </p:spPr>
        <p:txBody>
          <a:bodyPr/>
          <a:lstStyle>
            <a:lvl1pPr marL="731520" indent="-731520">
              <a:buClr>
                <a:schemeClr val="accent1"/>
              </a:buClr>
              <a:buFont typeface="Arial"/>
              <a:buChar char="•"/>
              <a:defRPr>
                <a:solidFill>
                  <a:schemeClr val="tx1">
                    <a:lumMod val="50000"/>
                  </a:schemeClr>
                </a:solidFill>
              </a:defRPr>
            </a:lvl1pPr>
            <a:lvl2pPr>
              <a:buClr>
                <a:srgbClr val="53B948"/>
              </a:buClr>
              <a:defRPr baseline="0">
                <a:solidFill>
                  <a:schemeClr val="tx1">
                    <a:lumMod val="50000"/>
                  </a:schemeClr>
                </a:solidFill>
              </a:defRPr>
            </a:lvl2pPr>
            <a:lvl3pPr marL="1920240" indent="-457200">
              <a:buClr>
                <a:schemeClr val="accent4"/>
              </a:buClr>
              <a:buFont typeface="Arial"/>
              <a:buChar char="•"/>
              <a:defRPr baseline="0">
                <a:solidFill>
                  <a:schemeClr val="tx1">
                    <a:lumMod val="50000"/>
                  </a:schemeClr>
                </a:solidFill>
              </a:defRPr>
            </a:lvl3pPr>
            <a:lvl4pPr>
              <a:buClr>
                <a:schemeClr val="accent4"/>
              </a:buClr>
              <a:defRPr>
                <a:solidFill>
                  <a:schemeClr val="tx1">
                    <a:lumMod val="50000"/>
                  </a:schemeClr>
                </a:solidFill>
              </a:defRPr>
            </a:lvl4pPr>
            <a:lvl5pPr>
              <a:buClr>
                <a:schemeClr val="accent4"/>
              </a:buCl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75972" y="11675"/>
            <a:ext cx="13577116" cy="1073370"/>
          </a:xfrm>
        </p:spPr>
        <p:txBody>
          <a:bodyPr>
            <a:normAutofit/>
          </a:bodyPr>
          <a:lstStyle>
            <a:lvl1pPr>
              <a:defRPr sz="4500">
                <a:solidFill>
                  <a:schemeClr val="tx1">
                    <a:lumMod val="50000"/>
                  </a:schemeClr>
                </a:solidFill>
              </a:defRPr>
            </a:lvl1pPr>
          </a:lstStyle>
          <a:p>
            <a:r>
              <a:rPr lang="en-US" dirty="0" smtClean="0"/>
              <a:t>Click to edit Master title style</a:t>
            </a:r>
            <a:endParaRPr lang="en-US" dirty="0"/>
          </a:p>
        </p:txBody>
      </p:sp>
      <p:sp>
        <p:nvSpPr>
          <p:cNvPr id="17" name="Rectangle 16"/>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srgbClr val="3298D4"/>
              </a:solidFill>
            </a:endParaRPr>
          </a:p>
        </p:txBody>
      </p:sp>
      <p:sp>
        <p:nvSpPr>
          <p:cNvPr id="8" name="Rectangle 7"/>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9"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0" name="Rectangle 9"/>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pic>
        <p:nvPicPr>
          <p:cNvPr id="11" name="Picture 10"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970525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214960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4" name="Text Placeholder 12"/>
          <p:cNvSpPr>
            <a:spLocks noGrp="1"/>
          </p:cNvSpPr>
          <p:nvPr>
            <p:ph type="body" sz="quarter" idx="11"/>
          </p:nvPr>
        </p:nvSpPr>
        <p:spPr>
          <a:xfrm>
            <a:off x="785338" y="1311597"/>
            <a:ext cx="13962877" cy="619337"/>
          </a:xfrm>
        </p:spPr>
        <p:txBody>
          <a:bodyPr/>
          <a:lstStyle>
            <a:lvl1pPr marL="0" indent="0">
              <a:buFontTx/>
              <a:buNone/>
              <a:defRPr sz="3200"/>
            </a:lvl1pPr>
          </a:lstStyle>
          <a:p>
            <a:pPr lvl="0"/>
            <a:r>
              <a:rPr lang="en-US" dirty="0" smtClean="0"/>
              <a:t>Click to edit Master text styles</a:t>
            </a:r>
          </a:p>
        </p:txBody>
      </p:sp>
      <p:sp>
        <p:nvSpPr>
          <p:cNvPr id="5" name="Content Placeholder 2"/>
          <p:cNvSpPr>
            <a:spLocks noGrp="1"/>
          </p:cNvSpPr>
          <p:nvPr>
            <p:ph idx="1"/>
          </p:nvPr>
        </p:nvSpPr>
        <p:spPr>
          <a:xfrm>
            <a:off x="777240" y="2081552"/>
            <a:ext cx="13990320" cy="6470438"/>
          </a:xfrm>
        </p:spPr>
        <p:txBody>
          <a:bodyPr/>
          <a:lstStyle>
            <a:lvl1pPr>
              <a:buSzPct val="65000"/>
              <a:defRPr sz="3800">
                <a:solidFill>
                  <a:schemeClr val="tx1">
                    <a:lumMod val="50000"/>
                  </a:schemeClr>
                </a:solidFill>
              </a:defRPr>
            </a:lvl1pPr>
            <a:lvl2pPr>
              <a:defRPr sz="3200">
                <a:solidFill>
                  <a:schemeClr val="tx1">
                    <a:lumMod val="50000"/>
                  </a:schemeClr>
                </a:solidFill>
              </a:defRPr>
            </a:lvl2pPr>
            <a:lvl3pPr marL="1579880" indent="-469901">
              <a:buSzPct val="75000"/>
              <a:buFont typeface="Arial" pitchFamily="34" charset="0"/>
              <a:buChar char="–"/>
              <a:defRPr sz="2900">
                <a:solidFill>
                  <a:schemeClr val="tx1">
                    <a:lumMod val="50000"/>
                  </a:schemeClr>
                </a:solidFill>
              </a:defRPr>
            </a:lvl3pPr>
            <a:lvl4pPr marL="2049781" indent="-467360">
              <a:buFont typeface="Arial" pitchFamily="34" charset="0"/>
              <a:buChar char="–"/>
              <a:defRPr sz="2600">
                <a:solidFill>
                  <a:schemeClr val="tx1">
                    <a:lumMod val="50000"/>
                  </a:schemeClr>
                </a:solidFill>
              </a:defRPr>
            </a:lvl4pPr>
            <a:lvl5pPr marL="2557781" indent="-505461">
              <a:buClr>
                <a:schemeClr val="tx1">
                  <a:lumMod val="75000"/>
                  <a:lumOff val="25000"/>
                </a:schemeClr>
              </a:buClr>
              <a:buFont typeface="Arial" pitchFamily="34" charset="0"/>
              <a:buChar char="–"/>
              <a:defRPr sz="2200">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1" y="1039605"/>
            <a:ext cx="15566834" cy="67055"/>
          </a:xfrm>
          <a:prstGeom prst="rect">
            <a:avLst/>
          </a:prstGeom>
          <a:solidFill>
            <a:srgbClr val="0079D9"/>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03668" y="215373"/>
            <a:ext cx="1327785" cy="824230"/>
          </a:xfrm>
          <a:prstGeom prst="rect">
            <a:avLst/>
          </a:prstGeom>
        </p:spPr>
      </p:pic>
      <p:sp>
        <p:nvSpPr>
          <p:cNvPr id="8" name="Title 7"/>
          <p:cNvSpPr>
            <a:spLocks noGrp="1"/>
          </p:cNvSpPr>
          <p:nvPr>
            <p:ph type="title"/>
          </p:nvPr>
        </p:nvSpPr>
        <p:spPr/>
        <p:txBody>
          <a:bodyPr/>
          <a:lstStyle>
            <a:lvl1pPr>
              <a:defRPr>
                <a:solidFill>
                  <a:schemeClr val="tx1">
                    <a:lumMod val="50000"/>
                  </a:schemeClr>
                </a:solidFill>
              </a:defRPr>
            </a:lvl1pPr>
          </a:lstStyle>
          <a:p>
            <a:r>
              <a:rPr lang="en-US" dirty="0" smtClean="0"/>
              <a:t>Click to edit Master title style</a:t>
            </a:r>
            <a:endParaRPr lang="en-US" dirty="0"/>
          </a:p>
        </p:txBody>
      </p:sp>
      <p:sp>
        <p:nvSpPr>
          <p:cNvPr id="9" name="Rectangle 8"/>
          <p:cNvSpPr/>
          <p:nvPr userDrawn="1"/>
        </p:nvSpPr>
        <p:spPr>
          <a:xfrm>
            <a:off x="1"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0" name="Rectangle 9"/>
          <p:cNvSpPr/>
          <p:nvPr userDrawn="1"/>
        </p:nvSpPr>
        <p:spPr>
          <a:xfrm>
            <a:off x="572775" y="9568064"/>
            <a:ext cx="4575426" cy="363176"/>
          </a:xfrm>
          <a:prstGeom prst="rect">
            <a:avLst/>
          </a:prstGeom>
        </p:spPr>
        <p:txBody>
          <a:bodyPr wrap="square" lIns="146304" tIns="73152" rIns="146304" bIns="73152">
            <a:spAutoFit/>
          </a:bodyPr>
          <a:lstStyle/>
          <a:p>
            <a:pPr algn="l"/>
            <a:r>
              <a:rPr lang="en-US" sz="1400" b="0" i="0" dirty="0" smtClean="0">
                <a:solidFill>
                  <a:schemeClr val="bg1">
                    <a:lumMod val="65000"/>
                  </a:schemeClr>
                </a:solidFill>
                <a:latin typeface="Futura Bk BT" pitchFamily="34" charset="0"/>
                <a:cs typeface="Lato Light"/>
              </a:rPr>
              <a:t>© 2014 ScienceLogic Inc. All rights reserved</a:t>
            </a:r>
            <a:endParaRPr lang="en-US" sz="1400" b="0" i="0" dirty="0">
              <a:solidFill>
                <a:schemeClr val="bg1">
                  <a:lumMod val="65000"/>
                </a:schemeClr>
              </a:solidFill>
              <a:latin typeface="Futura Bk BT" pitchFamily="34" charset="0"/>
              <a:cs typeface="Lato Light"/>
            </a:endParaRPr>
          </a:p>
        </p:txBody>
      </p:sp>
      <p:sp>
        <p:nvSpPr>
          <p:cNvPr id="11" name="Slide Number Placeholder 5"/>
          <p:cNvSpPr>
            <a:spLocks noGrp="1"/>
          </p:cNvSpPr>
          <p:nvPr>
            <p:ph type="sldNum" sz="quarter" idx="4"/>
          </p:nvPr>
        </p:nvSpPr>
        <p:spPr>
          <a:xfrm>
            <a:off x="11140440" y="9568065"/>
            <a:ext cx="3627120" cy="396535"/>
          </a:xfrm>
          <a:prstGeom prst="rect">
            <a:avLst/>
          </a:prstGeom>
        </p:spPr>
        <p:txBody>
          <a:bodyPr vert="horz" lIns="146304" tIns="73152" rIns="146304" bIns="73152" rtlCol="0" anchor="ctr"/>
          <a:lstStyle>
            <a:lvl1pPr algn="r">
              <a:defRPr sz="1900" b="0" i="0">
                <a:solidFill>
                  <a:srgbClr val="A8DF00"/>
                </a:solidFill>
                <a:latin typeface="Futura Bk BT" pitchFamily="34" charset="0"/>
                <a:cs typeface="Futura Bk BT" pitchFamily="34" charset="0"/>
              </a:defRPr>
            </a:lvl1pPr>
          </a:lstStyle>
          <a:p>
            <a:fld id="{59FBCBD5-A728-384D-A41B-B8C6FE40EEBE}" type="slidenum">
              <a:rPr lang="en-US" smtClean="0"/>
              <a:pPr/>
              <a:t>‹#›</a:t>
            </a:fld>
            <a:endParaRPr lang="en-US" dirty="0"/>
          </a:p>
        </p:txBody>
      </p:sp>
    </p:spTree>
    <p:extLst>
      <p:ext uri="{BB962C8B-B14F-4D97-AF65-F5344CB8AC3E}">
        <p14:creationId xmlns:p14="http://schemas.microsoft.com/office/powerpoint/2010/main" val="202329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7947263"/>
            <a:ext cx="13213080" cy="1474023"/>
          </a:xfrm>
        </p:spPr>
        <p:txBody>
          <a:bodyPr anchor="t">
            <a:normAutofit/>
          </a:bodyPr>
          <a:lstStyle>
            <a:lvl1pPr algn="l">
              <a:defRPr sz="5600" b="0" i="0" cap="all" baseline="0">
                <a:solidFill>
                  <a:schemeClr val="accent1"/>
                </a:solidFill>
                <a:latin typeface="Futura Bk BT Book"/>
                <a:cs typeface="Futura Bk BT Book"/>
              </a:defRPr>
            </a:lvl1pPr>
          </a:lstStyle>
          <a:p>
            <a:r>
              <a:rPr lang="en-US" smtClean="0"/>
              <a:t>Click to edit Master title style</a:t>
            </a:r>
            <a:endParaRPr lang="en-US" dirty="0"/>
          </a:p>
        </p:txBody>
      </p:sp>
      <p:sp>
        <p:nvSpPr>
          <p:cNvPr id="3" name="Text Placeholder 2"/>
          <p:cNvSpPr>
            <a:spLocks noGrp="1"/>
          </p:cNvSpPr>
          <p:nvPr>
            <p:ph type="body" idx="1"/>
          </p:nvPr>
        </p:nvSpPr>
        <p:spPr>
          <a:xfrm>
            <a:off x="1227932" y="6862921"/>
            <a:ext cx="13213080" cy="737795"/>
          </a:xfrm>
        </p:spPr>
        <p:txBody>
          <a:bodyPr anchor="b"/>
          <a:lstStyle>
            <a:lvl1pPr marL="0" indent="0">
              <a:buNone/>
              <a:defRPr sz="3200">
                <a:solidFill>
                  <a:schemeClr val="bg1">
                    <a:lumMod val="50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n-US" smtClean="0"/>
              <a:t>Click to edit Master text styles</a:t>
            </a:r>
          </a:p>
        </p:txBody>
      </p:sp>
      <p:sp>
        <p:nvSpPr>
          <p:cNvPr id="13" name="Rectangle 12"/>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4"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5" name="Rectangle 14"/>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11" name="Rectangle 10"/>
          <p:cNvSpPr/>
          <p:nvPr userDrawn="1"/>
        </p:nvSpPr>
        <p:spPr>
          <a:xfrm>
            <a:off x="-17991" y="6135139"/>
            <a:ext cx="15613337" cy="101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9" name="Picture 8" descr="new_ScienceLogic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37558" y="251116"/>
            <a:ext cx="3376557" cy="599903"/>
          </a:xfrm>
          <a:prstGeom prst="rect">
            <a:avLst/>
          </a:prstGeom>
        </p:spPr>
      </p:pic>
    </p:spTree>
    <p:extLst>
      <p:ext uri="{BB962C8B-B14F-4D97-AF65-F5344CB8AC3E}">
        <p14:creationId xmlns:p14="http://schemas.microsoft.com/office/powerpoint/2010/main" val="39272293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72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901940" y="1363073"/>
            <a:ext cx="6865620" cy="7792286"/>
          </a:xfrm>
        </p:spPr>
        <p:txBody>
          <a:bodyPr/>
          <a:lstStyle>
            <a:lvl1pPr>
              <a:defRPr sz="3800">
                <a:solidFill>
                  <a:schemeClr val="tx1">
                    <a:lumMod val="50000"/>
                  </a:schemeClr>
                </a:solidFill>
              </a:defRPr>
            </a:lvl1pPr>
            <a:lvl2pPr>
              <a:defRPr sz="3200">
                <a:solidFill>
                  <a:schemeClr val="tx1">
                    <a:lumMod val="50000"/>
                  </a:schemeClr>
                </a:solidFill>
              </a:defRPr>
            </a:lvl2pPr>
            <a:lvl3pPr>
              <a:defRPr sz="2900">
                <a:solidFill>
                  <a:schemeClr val="tx1">
                    <a:lumMod val="50000"/>
                  </a:schemeClr>
                </a:solidFill>
              </a:defRPr>
            </a:lvl3pPr>
            <a:lvl4pPr>
              <a:defRPr sz="2600">
                <a:solidFill>
                  <a:schemeClr val="tx1">
                    <a:lumMod val="50000"/>
                  </a:schemeClr>
                </a:solidFill>
              </a:defRPr>
            </a:lvl4pPr>
            <a:lvl5pPr>
              <a:defRPr sz="2200">
                <a:solidFill>
                  <a:schemeClr val="tx1">
                    <a:lumMod val="50000"/>
                  </a:schemeClr>
                </a:solidFill>
              </a:defRPr>
            </a:lvl5pPr>
            <a:lvl6pPr>
              <a:defRPr sz="2900"/>
            </a:lvl6pPr>
            <a:lvl7pPr>
              <a:defRPr sz="2900"/>
            </a:lvl7pPr>
            <a:lvl8pPr>
              <a:defRPr sz="2900"/>
            </a:lvl8pPr>
            <a:lvl9pPr>
              <a:defRPr sz="2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0"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1" name="Rectangle 10"/>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12" name="Title 1"/>
          <p:cNvSpPr txBox="1">
            <a:spLocks/>
          </p:cNvSpPr>
          <p:nvPr userDrawn="1"/>
        </p:nvSpPr>
        <p:spPr>
          <a:xfrm>
            <a:off x="777242" y="11675"/>
            <a:ext cx="13275846" cy="1073370"/>
          </a:xfrm>
          <a:prstGeom prst="rect">
            <a:avLst/>
          </a:prstGeom>
        </p:spPr>
        <p:txBody>
          <a:bodyPr vert="horz" lIns="146304" tIns="73152" rIns="146304" bIns="73152" rtlCol="0" anchor="ctr">
            <a:normAutofit/>
          </a:bodyPr>
          <a:lstStyle>
            <a:lvl1pPr algn="l" defTabSz="457200" rtl="0" eaLnBrk="1" latinLnBrk="0" hangingPunct="1">
              <a:spcBef>
                <a:spcPct val="0"/>
              </a:spcBef>
              <a:buNone/>
              <a:defRPr sz="3000" b="0" i="0" kern="1200">
                <a:solidFill>
                  <a:schemeClr val="bg1">
                    <a:lumMod val="50000"/>
                  </a:schemeClr>
                </a:solidFill>
                <a:latin typeface="Lato Bold"/>
                <a:ea typeface="+mj-ea"/>
                <a:cs typeface="Lato Bold"/>
              </a:defRPr>
            </a:lvl1pPr>
          </a:lstStyle>
          <a:p>
            <a:r>
              <a:rPr lang="en-US" sz="4500" dirty="0" smtClean="0">
                <a:solidFill>
                  <a:schemeClr val="tx1">
                    <a:lumMod val="50000"/>
                  </a:schemeClr>
                </a:solidFill>
                <a:latin typeface="Futura Bk BT" pitchFamily="34" charset="0"/>
                <a:cs typeface="Futura Book"/>
              </a:rPr>
              <a:t>Click to edit Master title style</a:t>
            </a:r>
            <a:endParaRPr lang="en-US" sz="4500" dirty="0">
              <a:solidFill>
                <a:schemeClr val="tx1">
                  <a:lumMod val="50000"/>
                </a:schemeClr>
              </a:solidFill>
              <a:latin typeface="Futura Bk BT" pitchFamily="34" charset="0"/>
              <a:cs typeface="Futura Book"/>
            </a:endParaRPr>
          </a:p>
        </p:txBody>
      </p:sp>
      <p:sp>
        <p:nvSpPr>
          <p:cNvPr id="18" name="Rectangle 17"/>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3" name="Picture 12"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18078962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7240" y="1350691"/>
            <a:ext cx="6868320" cy="713283"/>
          </a:xfrm>
        </p:spPr>
        <p:txBody>
          <a:bodyPr anchor="b">
            <a:noAutofit/>
          </a:bodyPr>
          <a:lstStyle>
            <a:lvl1pPr marL="0" indent="0">
              <a:buNone/>
              <a:defRPr sz="35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0" y="2259436"/>
            <a:ext cx="6868320" cy="6964077"/>
          </a:xfrm>
        </p:spPr>
        <p:txBody>
          <a:bodyPr/>
          <a:lstStyle>
            <a:lvl1pPr>
              <a:buClr>
                <a:schemeClr val="accent1"/>
              </a:buClr>
              <a:defRPr sz="3200">
                <a:solidFill>
                  <a:schemeClr val="tx1">
                    <a:lumMod val="50000"/>
                  </a:schemeClr>
                </a:solidFill>
              </a:defRPr>
            </a:lvl1pPr>
            <a:lvl2pPr>
              <a:buClr>
                <a:schemeClr val="accent2"/>
              </a:buCl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896545" y="1350691"/>
            <a:ext cx="6871018" cy="713283"/>
          </a:xfrm>
        </p:spPr>
        <p:txBody>
          <a:bodyPr anchor="b">
            <a:normAutofit/>
          </a:bodyPr>
          <a:lstStyle>
            <a:lvl1pPr marL="0" indent="0">
              <a:buNone/>
              <a:defRPr sz="35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45" y="2259436"/>
            <a:ext cx="6871018" cy="6964077"/>
          </a:xfrm>
        </p:spPr>
        <p:txBody>
          <a:bodyPr/>
          <a:lstStyle>
            <a:lvl1pPr marL="548640" indent="-548640">
              <a:buClr>
                <a:schemeClr val="accent1"/>
              </a:buClr>
              <a:buFont typeface="Arial"/>
              <a:buChar char="•"/>
              <a:defRPr sz="3200">
                <a:solidFill>
                  <a:schemeClr val="tx1">
                    <a:lumMod val="50000"/>
                  </a:schemeClr>
                </a:solidFill>
              </a:defRPr>
            </a:lvl1pPr>
            <a:lvl2pPr marL="1188720" indent="-457200">
              <a:buClr>
                <a:schemeClr val="accent2"/>
              </a:buClr>
              <a:buFont typeface="Arial"/>
              <a:buChar char="•"/>
              <a:defRPr sz="2900">
                <a:solidFill>
                  <a:schemeClr val="tx1">
                    <a:lumMod val="50000"/>
                  </a:schemeClr>
                </a:solidFill>
              </a:defRPr>
            </a:lvl2pPr>
            <a:lvl3pPr>
              <a:buClr>
                <a:schemeClr val="accent4"/>
              </a:buClr>
              <a:defRPr sz="2600">
                <a:solidFill>
                  <a:schemeClr val="tx1">
                    <a:lumMod val="50000"/>
                  </a:schemeClr>
                </a:solidFill>
              </a:defRPr>
            </a:lvl3pPr>
            <a:lvl4pPr>
              <a:buClr>
                <a:schemeClr val="accent4"/>
              </a:buClr>
              <a:defRPr sz="2200">
                <a:solidFill>
                  <a:schemeClr val="tx1">
                    <a:lumMod val="50000"/>
                  </a:schemeClr>
                </a:solidFill>
              </a:defRPr>
            </a:lvl4pPr>
            <a:lvl5pPr>
              <a:buClr>
                <a:schemeClr val="accent4"/>
              </a:buClr>
              <a:defRPr sz="2200">
                <a:solidFill>
                  <a:schemeClr val="tx1">
                    <a:lumMod val="50000"/>
                  </a:schemeClr>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5" name="Slide Number Placeholder 5"/>
          <p:cNvSpPr>
            <a:spLocks noGrp="1"/>
          </p:cNvSpPr>
          <p:nvPr>
            <p:ph type="sldNum" sz="quarter" idx="10"/>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6" name="Rectangle 15"/>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11" name="Title 1"/>
          <p:cNvSpPr>
            <a:spLocks noGrp="1"/>
          </p:cNvSpPr>
          <p:nvPr>
            <p:ph type="title"/>
          </p:nvPr>
        </p:nvSpPr>
        <p:spPr>
          <a:xfrm>
            <a:off x="777242" y="11675"/>
            <a:ext cx="13275846" cy="1073370"/>
          </a:xfrm>
        </p:spPr>
        <p:txBody>
          <a:bodyPr>
            <a:normAutofit/>
          </a:bodyPr>
          <a:lstStyle>
            <a:lvl1pPr>
              <a:defRPr sz="4500" b="0" i="0">
                <a:solidFill>
                  <a:schemeClr val="tx1">
                    <a:lumMod val="50000"/>
                  </a:schemeClr>
                </a:solidFill>
                <a:latin typeface="Futura Bk BT" pitchFamily="34" charset="0"/>
                <a:cs typeface="Futura Bk BT" pitchFamily="34" charset="0"/>
              </a:defRPr>
            </a:lvl1pPr>
          </a:lstStyle>
          <a:p>
            <a:r>
              <a:rPr lang="en-US" dirty="0" smtClean="0"/>
              <a:t>Click to edit Master title style</a:t>
            </a:r>
            <a:endParaRPr lang="en-US" dirty="0"/>
          </a:p>
        </p:txBody>
      </p:sp>
      <p:sp>
        <p:nvSpPr>
          <p:cNvPr id="20" name="Rectangle 19"/>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7" name="Picture 16"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12537735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6" name="Title 1"/>
          <p:cNvSpPr>
            <a:spLocks noGrp="1"/>
          </p:cNvSpPr>
          <p:nvPr>
            <p:ph type="title"/>
          </p:nvPr>
        </p:nvSpPr>
        <p:spPr>
          <a:xfrm>
            <a:off x="777242" y="11675"/>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6" name="Picture 15"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32047586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_Slide">
    <p:spTree>
      <p:nvGrpSpPr>
        <p:cNvPr id="1" name=""/>
        <p:cNvGrpSpPr/>
        <p:nvPr/>
      </p:nvGrpSpPr>
      <p:grpSpPr>
        <a:xfrm>
          <a:off x="0" y="0"/>
          <a:ext cx="0" cy="0"/>
          <a:chOff x="0" y="0"/>
          <a:chExt cx="0" cy="0"/>
        </a:xfrm>
      </p:grpSpPr>
      <p:sp>
        <p:nvSpPr>
          <p:cNvPr id="11" name="Rectangle 10"/>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2"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3" name="Rectangle 12"/>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sp>
        <p:nvSpPr>
          <p:cNvPr id="6" name="Title 1"/>
          <p:cNvSpPr>
            <a:spLocks noGrp="1"/>
          </p:cNvSpPr>
          <p:nvPr>
            <p:ph type="title"/>
          </p:nvPr>
        </p:nvSpPr>
        <p:spPr>
          <a:xfrm>
            <a:off x="777242" y="11675"/>
            <a:ext cx="13275846" cy="1073370"/>
          </a:xfrm>
        </p:spPr>
        <p:txBody>
          <a:bodyPr>
            <a:normAutofit/>
          </a:bodyPr>
          <a:lstStyle>
            <a:lvl1pPr>
              <a:defRPr sz="4500">
                <a:solidFill>
                  <a:schemeClr val="tx1">
                    <a:lumMod val="50000"/>
                  </a:schemeClr>
                </a:solidFill>
                <a:latin typeface="Futura Bk BT" pitchFamily="34" charset="0"/>
              </a:defRPr>
            </a:lvl1pPr>
          </a:lstStyle>
          <a:p>
            <a:r>
              <a:rPr lang="en-US" dirty="0" smtClean="0"/>
              <a:t>Click to edit Master title style</a:t>
            </a:r>
            <a:endParaRPr lang="en-US" dirty="0"/>
          </a:p>
        </p:txBody>
      </p:sp>
      <p:sp>
        <p:nvSpPr>
          <p:cNvPr id="15" name="Rectangle 14"/>
          <p:cNvSpPr/>
          <p:nvPr userDrawn="1"/>
        </p:nvSpPr>
        <p:spPr>
          <a:xfrm>
            <a:off x="-1" y="1039608"/>
            <a:ext cx="15566834" cy="67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a:lstStyle/>
          <a:p>
            <a:pPr defTabSz="731520"/>
            <a:endParaRPr lang="en-US" sz="2900">
              <a:solidFill>
                <a:prstClr val="white"/>
              </a:solidFill>
            </a:endParaRPr>
          </a:p>
        </p:txBody>
      </p:sp>
      <p:pic>
        <p:nvPicPr>
          <p:cNvPr id="16" name="Picture 15"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
        <p:nvSpPr>
          <p:cNvPr id="3" name="Content Placeholder 2"/>
          <p:cNvSpPr>
            <a:spLocks noGrp="1"/>
          </p:cNvSpPr>
          <p:nvPr>
            <p:ph sz="quarter" idx="10"/>
          </p:nvPr>
        </p:nvSpPr>
        <p:spPr>
          <a:xfrm>
            <a:off x="776604" y="2217735"/>
            <a:ext cx="14519275" cy="6407573"/>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hasCustomPrompt="1"/>
          </p:nvPr>
        </p:nvSpPr>
        <p:spPr>
          <a:xfrm>
            <a:off x="777242" y="1296673"/>
            <a:ext cx="14519275" cy="642620"/>
          </a:xfrm>
        </p:spPr>
        <p:txBody>
          <a:bodyPr/>
          <a:lstStyle>
            <a:lvl1pPr marL="0" indent="0">
              <a:buNone/>
              <a:defRPr baseline="0">
                <a:solidFill>
                  <a:srgbClr val="0070C0"/>
                </a:solidFill>
              </a:defRPr>
            </a:lvl1pPr>
            <a:lvl2pPr marL="731520" indent="0">
              <a:buNone/>
              <a:defRPr/>
            </a:lvl2pPr>
            <a:lvl3pPr marL="1463040" indent="0">
              <a:buNone/>
              <a:defRPr/>
            </a:lvl3pPr>
            <a:lvl4pPr marL="2194560" indent="0">
              <a:buNone/>
              <a:defRPr/>
            </a:lvl4pPr>
            <a:lvl5pPr marL="2926080" indent="0">
              <a:buNone/>
              <a:defRPr/>
            </a:lvl5pPr>
          </a:lstStyle>
          <a:p>
            <a:pPr lvl="0"/>
            <a:r>
              <a:rPr lang="en-US" dirty="0" smtClean="0"/>
              <a:t>Click to insert text</a:t>
            </a:r>
          </a:p>
        </p:txBody>
      </p:sp>
    </p:spTree>
    <p:extLst>
      <p:ext uri="{BB962C8B-B14F-4D97-AF65-F5344CB8AC3E}">
        <p14:creationId xmlns:p14="http://schemas.microsoft.com/office/powerpoint/2010/main" val="1181521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9"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0" name="Rectangle 9"/>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pic>
        <p:nvPicPr>
          <p:cNvPr id="6" name="Picture 5" descr="new_ScienceLogic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37558" y="251116"/>
            <a:ext cx="3376557" cy="599903"/>
          </a:xfrm>
          <a:prstGeom prst="rect">
            <a:avLst/>
          </a:prstGeom>
        </p:spPr>
      </p:pic>
    </p:spTree>
    <p:extLst>
      <p:ext uri="{BB962C8B-B14F-4D97-AF65-F5344CB8AC3E}">
        <p14:creationId xmlns:p14="http://schemas.microsoft.com/office/powerpoint/2010/main" val="30810568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3" y="924510"/>
            <a:ext cx="5114132" cy="1142837"/>
          </a:xfrm>
        </p:spPr>
        <p:txBody>
          <a:bodyPr anchor="b"/>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6077585" y="924509"/>
            <a:ext cx="8689975" cy="8196980"/>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7243" y="2247114"/>
            <a:ext cx="5114132" cy="68743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12" name="Rectangle 11"/>
          <p:cNvSpPr/>
          <p:nvPr userDrawn="1"/>
        </p:nvSpPr>
        <p:spPr>
          <a:xfrm>
            <a:off x="2" y="9448088"/>
            <a:ext cx="15566834" cy="629317"/>
          </a:xfrm>
          <a:prstGeom prst="rect">
            <a:avLst/>
          </a:prstGeom>
          <a:gradFill flip="none" rotWithShape="1">
            <a:gsLst>
              <a:gs pos="0">
                <a:srgbClr val="383838"/>
              </a:gs>
              <a:gs pos="100000">
                <a:srgbClr val="68686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defTabSz="731520"/>
            <a:endParaRPr lang="en-US" sz="2900">
              <a:solidFill>
                <a:prstClr val="white"/>
              </a:solidFill>
            </a:endParaRPr>
          </a:p>
        </p:txBody>
      </p:sp>
      <p:sp>
        <p:nvSpPr>
          <p:cNvPr id="13" name="Slide Number Placeholder 5"/>
          <p:cNvSpPr>
            <a:spLocks noGrp="1"/>
          </p:cNvSpPr>
          <p:nvPr>
            <p:ph type="sldNum" sz="quarter" idx="4"/>
          </p:nvPr>
        </p:nvSpPr>
        <p:spPr>
          <a:xfrm>
            <a:off x="11140440" y="9568068"/>
            <a:ext cx="3627120" cy="396535"/>
          </a:xfrm>
          <a:prstGeom prst="rect">
            <a:avLst/>
          </a:prstGeom>
        </p:spPr>
        <p:txBody>
          <a:bodyPr vert="horz" lIns="146304" tIns="73152" rIns="146304" bIns="73152" rtlCol="0" anchor="ctr"/>
          <a:lstStyle>
            <a:lvl1pPr algn="r">
              <a:defRPr sz="1900" b="0" i="0">
                <a:solidFill>
                  <a:schemeClr val="bg1"/>
                </a:solidFill>
                <a:latin typeface="Futura Bk BT" pitchFamily="34" charset="0"/>
                <a:cs typeface="Futura Bk BT" pitchFamily="34" charset="0"/>
              </a:defRPr>
            </a:lvl1pPr>
          </a:lstStyle>
          <a:p>
            <a:pPr defTabSz="731520"/>
            <a:fld id="{59FBCBD5-A728-384D-A41B-B8C6FE40EEBE}" type="slidenum">
              <a:rPr lang="en-US" smtClean="0"/>
              <a:pPr defTabSz="731520"/>
              <a:t>‹#›</a:t>
            </a:fld>
            <a:endParaRPr lang="en-US" dirty="0"/>
          </a:p>
        </p:txBody>
      </p:sp>
      <p:sp>
        <p:nvSpPr>
          <p:cNvPr id="14" name="Rectangle 13"/>
          <p:cNvSpPr/>
          <p:nvPr userDrawn="1"/>
        </p:nvSpPr>
        <p:spPr>
          <a:xfrm>
            <a:off x="572777" y="9568064"/>
            <a:ext cx="4575426" cy="363176"/>
          </a:xfrm>
          <a:prstGeom prst="rect">
            <a:avLst/>
          </a:prstGeom>
        </p:spPr>
        <p:txBody>
          <a:bodyPr wrap="square" lIns="146304" tIns="73152" rIns="146304" bIns="73152">
            <a:spAutoFit/>
          </a:bodyPr>
          <a:lstStyle/>
          <a:p>
            <a:pPr defTabSz="731520"/>
            <a:r>
              <a:rPr lang="en-US" sz="1400" dirty="0">
                <a:solidFill>
                  <a:prstClr val="white">
                    <a:lumMod val="65000"/>
                  </a:prstClr>
                </a:solidFill>
                <a:latin typeface="Futura Bk BT" pitchFamily="34" charset="0"/>
                <a:cs typeface="Lato Light"/>
              </a:rPr>
              <a:t>© </a:t>
            </a:r>
            <a:r>
              <a:rPr lang="en-US" sz="1400" dirty="0" smtClean="0">
                <a:solidFill>
                  <a:prstClr val="white">
                    <a:lumMod val="65000"/>
                  </a:prstClr>
                </a:solidFill>
                <a:latin typeface="Futura Bk BT" pitchFamily="34" charset="0"/>
                <a:cs typeface="Lato Light"/>
              </a:rPr>
              <a:t>2014 </a:t>
            </a:r>
            <a:r>
              <a:rPr lang="en-US" sz="1400" dirty="0">
                <a:solidFill>
                  <a:prstClr val="white">
                    <a:lumMod val="65000"/>
                  </a:prstClr>
                </a:solidFill>
                <a:latin typeface="Futura Bk BT" pitchFamily="34" charset="0"/>
                <a:cs typeface="Lato Light"/>
              </a:rPr>
              <a:t>ScienceLogic Inc. All rights reserved</a:t>
            </a:r>
          </a:p>
        </p:txBody>
      </p:sp>
      <p:pic>
        <p:nvPicPr>
          <p:cNvPr id="16" name="Picture 15" descr="new_ScienceLogic_Logo_dot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4893" y="157122"/>
            <a:ext cx="960986" cy="734540"/>
          </a:xfrm>
          <a:prstGeom prst="rect">
            <a:avLst/>
          </a:prstGeom>
        </p:spPr>
      </p:pic>
    </p:spTree>
    <p:extLst>
      <p:ext uri="{BB962C8B-B14F-4D97-AF65-F5344CB8AC3E}">
        <p14:creationId xmlns:p14="http://schemas.microsoft.com/office/powerpoint/2010/main" val="11786424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
            <a:ext cx="13990320" cy="1085041"/>
          </a:xfrm>
          <a:prstGeom prst="rect">
            <a:avLst/>
          </a:prstGeom>
        </p:spPr>
        <p:txBody>
          <a:bodyPr vert="horz" lIns="146304" tIns="73152" rIns="146304" bIns="7315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77240" y="1352160"/>
            <a:ext cx="13990320" cy="8456083"/>
          </a:xfrm>
          <a:prstGeom prst="rect">
            <a:avLst/>
          </a:prstGeom>
        </p:spPr>
        <p:txBody>
          <a:bodyPr vert="horz" lIns="146304" tIns="73152" rIns="146304" bIns="73152" rtlCol="0">
            <a:normAutofit/>
          </a:bodyPr>
          <a:lstStyle/>
          <a:p>
            <a:pPr lvl="0"/>
            <a:r>
              <a:rPr lang="en-US" dirty="0" smtClean="0"/>
              <a:t>Click to edit Master text styles</a:t>
            </a:r>
          </a:p>
          <a:p>
            <a:pPr lvl="1"/>
            <a:r>
              <a:rPr lang="en-US" dirty="0" smtClean="0"/>
              <a:t>Second level</a:t>
            </a:r>
          </a:p>
          <a:p>
            <a:pPr lvl="1"/>
            <a:r>
              <a:rPr lang="en-US" dirty="0" err="1" smtClean="0"/>
              <a:t>ertlkjlkj</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9241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iming>
    <p:tnLst>
      <p:par>
        <p:cTn id="1" dur="indefinite" restart="never" nodeType="tmRoot"/>
      </p:par>
    </p:tnLst>
  </p:timing>
  <p:hf hdr="0" ftr="0"/>
  <p:txStyles>
    <p:titleStyle>
      <a:lvl1pPr algn="l" defTabSz="731520" rtl="0" eaLnBrk="1" latinLnBrk="0" hangingPunct="1">
        <a:spcBef>
          <a:spcPct val="0"/>
        </a:spcBef>
        <a:buNone/>
        <a:defRPr sz="4500" b="0" i="0" kern="1200">
          <a:solidFill>
            <a:schemeClr val="tx1">
              <a:lumMod val="50000"/>
            </a:schemeClr>
          </a:solidFill>
          <a:latin typeface="Futura Bk BT" pitchFamily="34" charset="0"/>
          <a:ea typeface="+mj-ea"/>
          <a:cs typeface="Futura Bk BT" pitchFamily="34" charset="0"/>
        </a:defRPr>
      </a:lvl1pPr>
    </p:titleStyle>
    <p:bodyStyle>
      <a:lvl1pPr marL="548640" indent="-54864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chemeClr val="accent2"/>
        </a:buClr>
        <a:buFont typeface="Arial"/>
        <a:buChar char="•"/>
        <a:defRPr sz="3200" b="0" i="0" kern="1200">
          <a:solidFill>
            <a:schemeClr val="tx1">
              <a:lumMod val="50000"/>
            </a:schemeClr>
          </a:solidFill>
          <a:latin typeface="Futura Lt BT" pitchFamily="34" charset="0"/>
          <a:ea typeface="+mn-ea"/>
          <a:cs typeface="Futura Lt BT" pitchFamily="34" charset="0"/>
        </a:defRPr>
      </a:lvl2pPr>
      <a:lvl3pPr marL="1828800" indent="-365760" algn="l" defTabSz="731520" rtl="0" eaLnBrk="1" latinLnBrk="0" hangingPunct="1">
        <a:lnSpc>
          <a:spcPct val="110000"/>
        </a:lnSpc>
        <a:spcBef>
          <a:spcPct val="20000"/>
        </a:spcBef>
        <a:buClr>
          <a:schemeClr val="accent4"/>
        </a:buClr>
        <a:buFont typeface="Arial"/>
        <a:buChar char="•"/>
        <a:defRPr sz="2900" b="0" i="0" kern="120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40.jpg"/><Relationship Id="rId4" Type="http://schemas.openxmlformats.org/officeDocument/2006/relationships/image" Target="../media/image139.jp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8.jp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2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123.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6.jpg"/></Relationships>
</file>

<file path=ppt/slides/_rels/slide124.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2.xml"/><Relationship Id="rId4" Type="http://schemas.openxmlformats.org/officeDocument/2006/relationships/image" Target="../media/image163.jp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8.jpg"/><Relationship Id="rId7" Type="http://schemas.openxmlformats.org/officeDocument/2006/relationships/image" Target="../media/image172.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0.jpg"/><Relationship Id="rId4" Type="http://schemas.openxmlformats.org/officeDocument/2006/relationships/image" Target="../media/image169.jpg"/></Relationships>
</file>

<file path=ppt/slides/_rels/slide135.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76.jpg"/><Relationship Id="rId5" Type="http://schemas.openxmlformats.org/officeDocument/2006/relationships/image" Target="../media/image175.jpg"/><Relationship Id="rId4" Type="http://schemas.openxmlformats.org/officeDocument/2006/relationships/image" Target="../media/image174.jpg"/></Relationships>
</file>

<file path=ppt/slides/_rels/slide136.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1.jpg"/></Relationships>
</file>

<file path=ppt/slides/_rels/slide141.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g"/><Relationship Id="rId1" Type="http://schemas.openxmlformats.org/officeDocument/2006/relationships/slideLayout" Target="../slideLayouts/slideLayout2.xml"/><Relationship Id="rId4" Type="http://schemas.openxmlformats.org/officeDocument/2006/relationships/image" Target="../media/image181.jpg"/></Relationships>
</file>

<file path=ppt/slides/_rels/slide142.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186.jpg"/><Relationship Id="rId4" Type="http://schemas.openxmlformats.org/officeDocument/2006/relationships/image" Target="../media/image185.jpg"/></Relationships>
</file>

<file path=ppt/slides/_rels/slide143.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76.jpg"/><Relationship Id="rId1" Type="http://schemas.openxmlformats.org/officeDocument/2006/relationships/slideLayout" Target="../slideLayouts/slideLayout17.xml"/><Relationship Id="rId4" Type="http://schemas.openxmlformats.org/officeDocument/2006/relationships/image" Target="../media/image188.jpg"/></Relationships>
</file>

<file path=ppt/slides/_rels/slide144.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192.jpg"/></Relationships>
</file>

<file path=ppt/slides/_rels/slide147.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194.jpg"/><Relationship Id="rId4" Type="http://schemas.openxmlformats.org/officeDocument/2006/relationships/image" Target="../media/image176.jpg"/></Relationships>
</file>

<file path=ppt/slides/_rels/slide148.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97.jpg"/><Relationship Id="rId4" Type="http://schemas.openxmlformats.org/officeDocument/2006/relationships/image" Target="../media/image196.jpg"/></Relationships>
</file>

<file path=ppt/slides/_rels/slide149.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3.jpg"/></Relationships>
</file>

<file path=ppt/slides/_rels/slide16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7.xml"/><Relationship Id="rId5" Type="http://schemas.openxmlformats.org/officeDocument/2006/relationships/image" Target="../media/image217.jpg"/><Relationship Id="rId4" Type="http://schemas.openxmlformats.org/officeDocument/2006/relationships/image" Target="../media/image216.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0.jpg"/></Relationships>
</file>

<file path=ppt/slides/_rels/slide172.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2.jpg"/></Relationships>
</file>

<file path=ppt/slides/_rels/slide17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s>
</file>

<file path=ppt/slides/_rels/slide17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2.jp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3.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mailto:support@watersports.com" TargetMode="External"/><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jp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mailto:helpdesk@allstarmonitoring.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0.xml.rels><?xml version="1.0" encoding="UTF-8" standalone="yes"?>
<Relationships xmlns="http://schemas.openxmlformats.org/package/2006/relationships"><Relationship Id="rId3" Type="http://schemas.openxmlformats.org/officeDocument/2006/relationships/hyperlink" Target="mailto:helpdesk@..." TargetMode="External"/><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81339" y="6543261"/>
            <a:ext cx="13213080" cy="1159500"/>
          </a:xfrm>
        </p:spPr>
        <p:txBody>
          <a:bodyPr/>
          <a:lstStyle/>
          <a:p>
            <a:r>
              <a:rPr lang="en-US" dirty="0" smtClean="0"/>
              <a:t>Welcomes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04" y="7702761"/>
            <a:ext cx="2495550" cy="2038350"/>
          </a:xfrm>
          <a:prstGeom prst="rect">
            <a:avLst/>
          </a:prstGeom>
        </p:spPr>
      </p:pic>
      <p:sp>
        <p:nvSpPr>
          <p:cNvPr id="4" name="TextBox 3"/>
          <p:cNvSpPr txBox="1"/>
          <p:nvPr/>
        </p:nvSpPr>
        <p:spPr>
          <a:xfrm>
            <a:off x="4267017" y="2325757"/>
            <a:ext cx="2903360" cy="1200329"/>
          </a:xfrm>
          <a:prstGeom prst="rect">
            <a:avLst/>
          </a:prstGeom>
          <a:noFill/>
        </p:spPr>
        <p:txBody>
          <a:bodyPr wrap="none" rtlCol="0">
            <a:spAutoFit/>
          </a:bodyPr>
          <a:lstStyle/>
          <a:p>
            <a:pPr algn="ctr"/>
            <a:r>
              <a:rPr lang="en-US" sz="3600" dirty="0" smtClean="0">
                <a:solidFill>
                  <a:schemeClr val="bg2">
                    <a:lumMod val="10000"/>
                  </a:schemeClr>
                </a:solidFill>
                <a:latin typeface="Arial Black" panose="020B0A04020102020204" pitchFamily="34" charset="0"/>
              </a:rPr>
              <a:t>DAY 4</a:t>
            </a:r>
          </a:p>
          <a:p>
            <a:pPr algn="ctr"/>
            <a:r>
              <a:rPr lang="en-US" sz="3600" dirty="0" smtClean="0">
                <a:solidFill>
                  <a:schemeClr val="bg2">
                    <a:lumMod val="10000"/>
                  </a:schemeClr>
                </a:solidFill>
                <a:latin typeface="Arial Black" panose="020B0A04020102020204" pitchFamily="34" charset="0"/>
              </a:rPr>
              <a:t>Boot camp</a:t>
            </a:r>
            <a:endParaRPr lang="en-US" sz="3600" dirty="0">
              <a:solidFill>
                <a:schemeClr val="bg2">
                  <a:lumMod val="10000"/>
                </a:schemeClr>
              </a:solidFill>
              <a:latin typeface="Arial Black" panose="020B0A04020102020204" pitchFamily="34" charset="0"/>
            </a:endParaRPr>
          </a:p>
        </p:txBody>
      </p:sp>
    </p:spTree>
    <p:extLst>
      <p:ext uri="{BB962C8B-B14F-4D97-AF65-F5344CB8AC3E}">
        <p14:creationId xmlns:p14="http://schemas.microsoft.com/office/powerpoint/2010/main" val="3923670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1411" y="1169167"/>
            <a:ext cx="9536001" cy="7944166"/>
          </a:xfrm>
        </p:spPr>
        <p:txBody>
          <a:bodyPr>
            <a:normAutofit fontScale="85000" lnSpcReduction="10000"/>
          </a:bodyPr>
          <a:lstStyle/>
          <a:p>
            <a:pPr marL="0" indent="0">
              <a:buNone/>
            </a:pPr>
            <a:r>
              <a:rPr lang="en-US" dirty="0" smtClean="0"/>
              <a:t>1. SNMP enabled</a:t>
            </a:r>
          </a:p>
          <a:p>
            <a:pPr marL="670575" lvl="1" indent="0">
              <a:buNone/>
            </a:pPr>
            <a:r>
              <a:rPr lang="en-GB" dirty="0" smtClean="0"/>
              <a:t>During </a:t>
            </a:r>
            <a:r>
              <a:rPr lang="en-GB" dirty="0"/>
              <a:t>initial discovery, </a:t>
            </a:r>
            <a:r>
              <a:rPr lang="en-GB" dirty="0" smtClean="0"/>
              <a:t>searches the SysObjectID for each </a:t>
            </a:r>
            <a:r>
              <a:rPr lang="en-GB" dirty="0"/>
              <a:t>device </a:t>
            </a:r>
            <a:r>
              <a:rPr lang="en-GB" dirty="0" smtClean="0"/>
              <a:t>and assigns it to </a:t>
            </a:r>
            <a:r>
              <a:rPr lang="en-GB" dirty="0"/>
              <a:t>the appropriate device class</a:t>
            </a:r>
            <a:r>
              <a:rPr lang="en-GB" dirty="0" smtClean="0"/>
              <a:t>. EM7 has almost 500 unique Private Enterprise Numbers (PEN) with 3300 unique device classes.</a:t>
            </a:r>
          </a:p>
          <a:p>
            <a:pPr marL="670575" lvl="1" indent="0">
              <a:buNone/>
            </a:pPr>
            <a:r>
              <a:rPr lang="en-US" dirty="0" smtClean="0">
                <a:solidFill>
                  <a:schemeClr val="accent1"/>
                </a:solidFill>
              </a:rPr>
              <a:t>e.g. (.1.3.6.1.4.1.</a:t>
            </a:r>
            <a:r>
              <a:rPr lang="en-US" b="1" dirty="0" smtClean="0">
                <a:solidFill>
                  <a:srgbClr val="00B050"/>
                </a:solidFill>
              </a:rPr>
              <a:t>9</a:t>
            </a:r>
            <a:r>
              <a:rPr lang="en-US" dirty="0" smtClean="0">
                <a:solidFill>
                  <a:schemeClr val="accent1"/>
                </a:solidFill>
              </a:rPr>
              <a:t>.1.</a:t>
            </a:r>
            <a:r>
              <a:rPr lang="en-US" b="1" dirty="0" smtClean="0">
                <a:solidFill>
                  <a:srgbClr val="00B050"/>
                </a:solidFill>
              </a:rPr>
              <a:t>516</a:t>
            </a:r>
            <a:r>
              <a:rPr lang="en-US" dirty="0" smtClean="0">
                <a:solidFill>
                  <a:schemeClr val="accent1"/>
                </a:solidFill>
              </a:rPr>
              <a:t>)</a:t>
            </a:r>
            <a:r>
              <a:rPr lang="en-US" b="1" dirty="0" smtClean="0">
                <a:solidFill>
                  <a:schemeClr val="accent1"/>
                </a:solidFill>
              </a:rPr>
              <a:t> </a:t>
            </a:r>
            <a:r>
              <a:rPr lang="en-US" dirty="0" smtClean="0"/>
              <a:t>– MIB &amp; Model exists in EM7.</a:t>
            </a:r>
          </a:p>
          <a:p>
            <a:pPr marL="670575" lvl="1" indent="0">
              <a:buNone/>
            </a:pPr>
            <a:endParaRPr lang="en-US" dirty="0" smtClean="0"/>
          </a:p>
          <a:p>
            <a:pPr marL="670575" lvl="1" indent="0">
              <a:buNone/>
            </a:pPr>
            <a:r>
              <a:rPr lang="en-US" dirty="0" smtClean="0"/>
              <a:t>A Private Enterprise Number exists in EM7 but no device class for this specific model exists. EM7 has hundreds of predefined device classes with OEM </a:t>
            </a:r>
            <a:r>
              <a:rPr lang="en-US" dirty="0"/>
              <a:t>(</a:t>
            </a:r>
            <a:r>
              <a:rPr lang="en-GB" dirty="0"/>
              <a:t>Original Equipment Manufacturer) </a:t>
            </a:r>
            <a:r>
              <a:rPr lang="en-US" dirty="0" smtClean="0"/>
              <a:t>as its device class description. This will allow a device to align with its vendor OEM device class even without the exact model information.</a:t>
            </a:r>
          </a:p>
          <a:p>
            <a:pPr marL="670575" lvl="1" indent="0">
              <a:buNone/>
            </a:pPr>
            <a:r>
              <a:rPr lang="en-US" dirty="0" smtClean="0">
                <a:solidFill>
                  <a:schemeClr val="accent1"/>
                </a:solidFill>
              </a:rPr>
              <a:t>e.g. (.1.3.6.1.4.1.</a:t>
            </a:r>
            <a:r>
              <a:rPr lang="en-US" b="1" dirty="0" smtClean="0">
                <a:solidFill>
                  <a:srgbClr val="00B050"/>
                </a:solidFill>
              </a:rPr>
              <a:t>9</a:t>
            </a:r>
            <a:r>
              <a:rPr lang="en-US" b="1" dirty="0" smtClean="0">
                <a:solidFill>
                  <a:schemeClr val="accent1"/>
                </a:solidFill>
              </a:rPr>
              <a:t> </a:t>
            </a:r>
            <a:r>
              <a:rPr lang="en-US" dirty="0" smtClean="0">
                <a:solidFill>
                  <a:schemeClr val="accent1"/>
                </a:solidFill>
              </a:rPr>
              <a:t>)</a:t>
            </a:r>
            <a:r>
              <a:rPr lang="en-US" b="1" dirty="0" smtClean="0">
                <a:solidFill>
                  <a:schemeClr val="accent1"/>
                </a:solidFill>
              </a:rPr>
              <a:t> </a:t>
            </a:r>
            <a:r>
              <a:rPr lang="en-US" dirty="0" smtClean="0"/>
              <a:t>– MIB exists in EM7 with vendor but no model, would want to create device class for model level.</a:t>
            </a:r>
          </a:p>
          <a:p>
            <a:pPr marL="670575" lvl="1" indent="0">
              <a:buNone/>
            </a:pPr>
            <a:endParaRPr lang="en-US" dirty="0" smtClean="0"/>
          </a:p>
          <a:p>
            <a:pPr marL="670575" lvl="1" indent="0">
              <a:buNone/>
            </a:pPr>
            <a:r>
              <a:rPr lang="en-US" dirty="0" smtClean="0"/>
              <a:t>No OEM or specific device class exists</a:t>
            </a:r>
          </a:p>
          <a:p>
            <a:pPr marL="670575" lvl="1" indent="0">
              <a:buNone/>
            </a:pPr>
            <a:r>
              <a:rPr lang="en-US" dirty="0" smtClean="0">
                <a:solidFill>
                  <a:schemeClr val="accent1"/>
                </a:solidFill>
              </a:rPr>
              <a:t>e.g. (.1.3.6.1.4.1)</a:t>
            </a:r>
            <a:r>
              <a:rPr lang="en-US" b="1" dirty="0" smtClean="0">
                <a:solidFill>
                  <a:schemeClr val="accent1"/>
                </a:solidFill>
              </a:rPr>
              <a:t> </a:t>
            </a:r>
            <a:r>
              <a:rPr lang="en-US" dirty="0" smtClean="0"/>
              <a:t>– MIB does not exist in EM7.</a:t>
            </a:r>
            <a:endParaRPr lang="en-US" dirty="0"/>
          </a:p>
          <a:p>
            <a:pPr marL="670575" lvl="1" indent="0">
              <a:buNone/>
            </a:pPr>
            <a:endParaRPr lang="en-GB" dirty="0" smtClean="0"/>
          </a:p>
        </p:txBody>
      </p:sp>
      <p:sp>
        <p:nvSpPr>
          <p:cNvPr id="3" name="Title 2"/>
          <p:cNvSpPr>
            <a:spLocks noGrp="1"/>
          </p:cNvSpPr>
          <p:nvPr>
            <p:ph type="title"/>
          </p:nvPr>
        </p:nvSpPr>
        <p:spPr/>
        <p:txBody>
          <a:bodyPr/>
          <a:lstStyle/>
          <a:p>
            <a:r>
              <a:rPr lang="en-US" dirty="0" smtClean="0"/>
              <a:t>Device Classes: Types</a:t>
            </a:r>
            <a:endParaRPr lang="en-US" dirty="0"/>
          </a:p>
        </p:txBody>
      </p:sp>
      <p:sp>
        <p:nvSpPr>
          <p:cNvPr id="8" name="Slide Number Placeholder 7"/>
          <p:cNvSpPr>
            <a:spLocks noGrp="1"/>
          </p:cNvSpPr>
          <p:nvPr>
            <p:ph type="sldNum" sz="quarter" idx="4"/>
          </p:nvPr>
        </p:nvSpPr>
        <p:spPr/>
        <p:txBody>
          <a:bodyPr/>
          <a:lstStyle/>
          <a:p>
            <a:fld id="{59FBCBD5-A728-384D-A41B-B8C6FE40EEBE}" type="slidenum">
              <a:rPr lang="en-US" smtClean="0"/>
              <a:pPr/>
              <a:t>10</a:t>
            </a:fld>
            <a:endParaRPr lang="en-US" dirty="0"/>
          </a:p>
        </p:txBody>
      </p:sp>
      <p:grpSp>
        <p:nvGrpSpPr>
          <p:cNvPr id="19" name="Group 18"/>
          <p:cNvGrpSpPr/>
          <p:nvPr/>
        </p:nvGrpSpPr>
        <p:grpSpPr>
          <a:xfrm>
            <a:off x="11013440" y="2068723"/>
            <a:ext cx="3140116" cy="1532045"/>
            <a:chOff x="7069164" y="1222762"/>
            <a:chExt cx="1942060" cy="758438"/>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164" y="1222762"/>
              <a:ext cx="1942060" cy="758438"/>
            </a:xfrm>
            <a:prstGeom prst="rect">
              <a:avLst/>
            </a:prstGeom>
            <a:ln>
              <a:solidFill>
                <a:schemeClr val="tx2"/>
              </a:solidFill>
            </a:ln>
          </p:spPr>
        </p:pic>
        <p:sp>
          <p:nvSpPr>
            <p:cNvPr id="17" name="Rectangle 16"/>
            <p:cNvSpPr/>
            <p:nvPr/>
          </p:nvSpPr>
          <p:spPr>
            <a:xfrm>
              <a:off x="7534275" y="1485900"/>
              <a:ext cx="647700" cy="116081"/>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grpSp>
        <p:nvGrpSpPr>
          <p:cNvPr id="26" name="Group 25"/>
          <p:cNvGrpSpPr/>
          <p:nvPr/>
        </p:nvGrpSpPr>
        <p:grpSpPr>
          <a:xfrm>
            <a:off x="11013440" y="7455649"/>
            <a:ext cx="3140116" cy="1528877"/>
            <a:chOff x="6545812" y="5215436"/>
            <a:chExt cx="2140988" cy="10424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812" y="5215436"/>
              <a:ext cx="2140988" cy="1042416"/>
            </a:xfrm>
            <a:prstGeom prst="rect">
              <a:avLst/>
            </a:prstGeom>
            <a:ln>
              <a:solidFill>
                <a:schemeClr val="tx2"/>
              </a:solidFill>
            </a:ln>
          </p:spPr>
        </p:pic>
        <p:sp>
          <p:nvSpPr>
            <p:cNvPr id="24" name="Rectangle 23"/>
            <p:cNvSpPr/>
            <p:nvPr/>
          </p:nvSpPr>
          <p:spPr>
            <a:xfrm>
              <a:off x="7117158" y="5581068"/>
              <a:ext cx="714045" cy="159875"/>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440" y="5001100"/>
            <a:ext cx="3140116" cy="1528877"/>
          </a:xfrm>
          <a:prstGeom prst="rect">
            <a:avLst/>
          </a:prstGeom>
          <a:ln>
            <a:solidFill>
              <a:schemeClr val="tx2"/>
            </a:solidFill>
          </a:ln>
        </p:spPr>
      </p:pic>
      <p:sp>
        <p:nvSpPr>
          <p:cNvPr id="29" name="Rectangle 28"/>
          <p:cNvSpPr/>
          <p:nvPr/>
        </p:nvSpPr>
        <p:spPr>
          <a:xfrm>
            <a:off x="11866678" y="5574011"/>
            <a:ext cx="1047266" cy="205638"/>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4" name="TextBox 1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4" name="Left Brace 3"/>
          <p:cNvSpPr/>
          <p:nvPr/>
        </p:nvSpPr>
        <p:spPr>
          <a:xfrm>
            <a:off x="10678161" y="1847799"/>
            <a:ext cx="335280" cy="19126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253" dirty="0"/>
          </a:p>
        </p:txBody>
      </p:sp>
      <p:sp>
        <p:nvSpPr>
          <p:cNvPr id="16" name="Left Brace 15"/>
          <p:cNvSpPr/>
          <p:nvPr/>
        </p:nvSpPr>
        <p:spPr>
          <a:xfrm>
            <a:off x="10734041" y="4809230"/>
            <a:ext cx="335280" cy="19126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253" dirty="0"/>
          </a:p>
        </p:txBody>
      </p:sp>
      <p:sp>
        <p:nvSpPr>
          <p:cNvPr id="18" name="Left Brace 17"/>
          <p:cNvSpPr/>
          <p:nvPr/>
        </p:nvSpPr>
        <p:spPr>
          <a:xfrm>
            <a:off x="10734565" y="7200715"/>
            <a:ext cx="335280" cy="19126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253" dirty="0"/>
          </a:p>
        </p:txBody>
      </p:sp>
    </p:spTree>
    <p:extLst>
      <p:ext uri="{BB962C8B-B14F-4D97-AF65-F5344CB8AC3E}">
        <p14:creationId xmlns:p14="http://schemas.microsoft.com/office/powerpoint/2010/main" val="15142923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Reports and Dashboard Widgets</a:t>
            </a:r>
            <a:endParaRPr lang="en-US" dirty="0"/>
          </a:p>
        </p:txBody>
      </p:sp>
      <p:sp>
        <p:nvSpPr>
          <p:cNvPr id="4" name="Content Placeholder 3"/>
          <p:cNvSpPr>
            <a:spLocks noGrp="1"/>
          </p:cNvSpPr>
          <p:nvPr>
            <p:ph idx="1"/>
          </p:nvPr>
        </p:nvSpPr>
        <p:spPr>
          <a:xfrm>
            <a:off x="475972" y="1324358"/>
            <a:ext cx="14291592" cy="655990"/>
          </a:xfrm>
        </p:spPr>
        <p:txBody>
          <a:bodyPr>
            <a:normAutofit fontScale="92500" lnSpcReduction="20000"/>
          </a:bodyPr>
          <a:lstStyle/>
          <a:p>
            <a:pPr marL="0" indent="0">
              <a:buNone/>
            </a:pPr>
            <a:r>
              <a:rPr lang="en-US" dirty="0" smtClean="0"/>
              <a:t>Reports &gt; Create Report &gt; Quick Reports</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3846362937"/>
              </p:ext>
            </p:extLst>
          </p:nvPr>
        </p:nvGraphicFramePr>
        <p:xfrm>
          <a:off x="475971" y="2219661"/>
          <a:ext cx="14292580" cy="3352800"/>
        </p:xfrm>
        <a:graphic>
          <a:graphicData uri="http://schemas.openxmlformats.org/drawingml/2006/table">
            <a:tbl>
              <a:tblPr firstRow="1" bandRow="1">
                <a:tableStyleId>{5C22544A-7EE6-4342-B048-85BDC9FD1C3A}</a:tableStyleId>
              </a:tblPr>
              <a:tblGrid>
                <a:gridCol w="2127321"/>
                <a:gridCol w="3319357"/>
                <a:gridCol w="8845902"/>
              </a:tblGrid>
              <a:tr h="536448">
                <a:tc>
                  <a:txBody>
                    <a:bodyPr/>
                    <a:lstStyle/>
                    <a:p>
                      <a:r>
                        <a:rPr lang="en-US" sz="2600" dirty="0" smtClean="0">
                          <a:latin typeface="Futura Lt BT" panose="020B0402020204020303"/>
                        </a:rPr>
                        <a:t>Type</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Name</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Description</a:t>
                      </a:r>
                      <a:endParaRPr lang="en-US" sz="2600" dirty="0">
                        <a:latin typeface="Futura Lt BT" panose="020B0402020204020303"/>
                      </a:endParaRPr>
                    </a:p>
                  </a:txBody>
                  <a:tcPr marL="155448" marR="155448" marT="67056" marB="67056"/>
                </a:tc>
              </a:tr>
              <a:tr h="938784">
                <a:tc>
                  <a:txBody>
                    <a:bodyPr/>
                    <a:lstStyle/>
                    <a:p>
                      <a:r>
                        <a:rPr lang="en-US" sz="2600" dirty="0" smtClean="0">
                          <a:solidFill>
                            <a:schemeClr val="tx1">
                              <a:lumMod val="50000"/>
                            </a:schemeClr>
                          </a:solidFill>
                          <a:latin typeface="Futura Lt BT" panose="020B0402020204020303"/>
                        </a:rPr>
                        <a:t>Quick Report</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Ticket</a:t>
                      </a:r>
                      <a:r>
                        <a:rPr lang="en-US" sz="2600" baseline="0" dirty="0" smtClean="0">
                          <a:solidFill>
                            <a:schemeClr val="tx1">
                              <a:lumMod val="50000"/>
                            </a:schemeClr>
                          </a:solidFill>
                          <a:latin typeface="Futura Lt BT" panose="020B0402020204020303"/>
                        </a:rPr>
                        <a:t> List</a:t>
                      </a:r>
                      <a:endParaRPr lang="en-US" sz="26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Provides detail on all selected</a:t>
                      </a:r>
                      <a:r>
                        <a:rPr lang="en-US" sz="2600" baseline="0" dirty="0" smtClean="0">
                          <a:solidFill>
                            <a:schemeClr val="tx1">
                              <a:lumMod val="50000"/>
                            </a:schemeClr>
                          </a:solidFill>
                          <a:latin typeface="Futura Lt BT" panose="020B0402020204020303"/>
                        </a:rPr>
                        <a:t> </a:t>
                      </a:r>
                      <a:r>
                        <a:rPr lang="en-US" sz="2600" dirty="0" smtClean="0">
                          <a:solidFill>
                            <a:schemeClr val="tx1">
                              <a:lumMod val="50000"/>
                            </a:schemeClr>
                          </a:solidFill>
                          <a:latin typeface="Futura Lt BT" panose="020B0402020204020303"/>
                        </a:rPr>
                        <a:t>standard ticket fields.</a:t>
                      </a:r>
                    </a:p>
                    <a:p>
                      <a:endParaRPr lang="en-US" sz="2600" dirty="0">
                        <a:solidFill>
                          <a:schemeClr val="tx1">
                            <a:lumMod val="50000"/>
                          </a:schemeClr>
                        </a:solidFill>
                        <a:latin typeface="Futura Lt BT" panose="020B0402020204020303"/>
                      </a:endParaRPr>
                    </a:p>
                  </a:txBody>
                  <a:tcPr marL="155448" marR="155448" marT="67056" marB="67056"/>
                </a:tc>
              </a:tr>
              <a:tr h="938784">
                <a:tc>
                  <a:txBody>
                    <a:bodyPr/>
                    <a:lstStyle/>
                    <a:p>
                      <a:r>
                        <a:rPr lang="en-US" sz="2600" dirty="0" smtClean="0">
                          <a:solidFill>
                            <a:schemeClr val="tx1">
                              <a:lumMod val="50000"/>
                            </a:schemeClr>
                          </a:solidFill>
                          <a:latin typeface="Futura Lt BT" panose="020B0402020204020303"/>
                        </a:rPr>
                        <a:t>Quick</a:t>
                      </a:r>
                      <a:r>
                        <a:rPr lang="en-US" sz="2600" baseline="0" dirty="0" smtClean="0">
                          <a:solidFill>
                            <a:schemeClr val="tx1">
                              <a:lumMod val="50000"/>
                            </a:schemeClr>
                          </a:solidFill>
                          <a:latin typeface="Futura Lt BT" panose="020B0402020204020303"/>
                        </a:rPr>
                        <a:t> </a:t>
                      </a:r>
                      <a:r>
                        <a:rPr lang="en-US" sz="2600" dirty="0" smtClean="0">
                          <a:solidFill>
                            <a:schemeClr val="tx1">
                              <a:lumMod val="50000"/>
                            </a:schemeClr>
                          </a:solidFill>
                          <a:latin typeface="Futura Lt BT" panose="020B0402020204020303"/>
                        </a:rPr>
                        <a:t>Report</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Ticket Billing</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Provides detail for all chargeback entries on tickets for a time period.</a:t>
                      </a:r>
                      <a:endParaRPr lang="en-US" sz="2600" dirty="0">
                        <a:solidFill>
                          <a:schemeClr val="tx1">
                            <a:lumMod val="50000"/>
                          </a:schemeClr>
                        </a:solidFill>
                        <a:latin typeface="Futura Lt BT" panose="020B0402020204020303"/>
                      </a:endParaRPr>
                    </a:p>
                  </a:txBody>
                  <a:tcPr marL="155448" marR="155448" marT="67056" marB="67056"/>
                </a:tc>
              </a:tr>
              <a:tr h="938784">
                <a:tc>
                  <a:txBody>
                    <a:bodyPr/>
                    <a:lstStyle/>
                    <a:p>
                      <a:r>
                        <a:rPr lang="en-US" sz="2600" dirty="0" smtClean="0">
                          <a:solidFill>
                            <a:schemeClr val="tx1">
                              <a:lumMod val="50000"/>
                            </a:schemeClr>
                          </a:solidFill>
                          <a:latin typeface="Futura Lt BT" panose="020B0402020204020303"/>
                        </a:rPr>
                        <a:t>Dashboard</a:t>
                      </a:r>
                      <a:r>
                        <a:rPr lang="en-US" sz="2600" baseline="0" dirty="0" smtClean="0">
                          <a:solidFill>
                            <a:schemeClr val="tx1">
                              <a:lumMod val="50000"/>
                            </a:schemeClr>
                          </a:solidFill>
                          <a:latin typeface="Futura Lt BT" panose="020B0402020204020303"/>
                        </a:rPr>
                        <a:t> Widget</a:t>
                      </a:r>
                      <a:endParaRPr lang="en-US" sz="2600" dirty="0" smtClean="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Custom</a:t>
                      </a:r>
                      <a:r>
                        <a:rPr lang="en-US" sz="2600" baseline="0" dirty="0" smtClean="0">
                          <a:solidFill>
                            <a:schemeClr val="tx1">
                              <a:lumMod val="50000"/>
                            </a:schemeClr>
                          </a:solidFill>
                          <a:latin typeface="Futura Lt BT" panose="020B0402020204020303"/>
                        </a:rPr>
                        <a:t> Table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Custom</a:t>
                      </a:r>
                      <a:r>
                        <a:rPr lang="en-US" sz="2600" baseline="0" dirty="0" smtClean="0">
                          <a:solidFill>
                            <a:schemeClr val="tx1">
                              <a:lumMod val="50000"/>
                            </a:schemeClr>
                          </a:solidFill>
                          <a:latin typeface="Futura Lt BT" panose="020B0402020204020303"/>
                        </a:rPr>
                        <a:t> table widget of Entity Type “Ticket”</a:t>
                      </a:r>
                      <a:endParaRPr lang="en-US" sz="2600" dirty="0">
                        <a:solidFill>
                          <a:schemeClr val="tx1">
                            <a:lumMod val="50000"/>
                          </a:schemeClr>
                        </a:solidFill>
                        <a:latin typeface="Futura Lt BT" panose="020B0402020204020303"/>
                      </a:endParaRPr>
                    </a:p>
                  </a:txBody>
                  <a:tcPr marL="155448" marR="155448" marT="67056" marB="67056"/>
                </a:tc>
              </a:tr>
            </a:tbl>
          </a:graphicData>
        </a:graphic>
      </p:graphicFrame>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100</a:t>
            </a:fld>
            <a:endParaRPr lang="en-US" dirty="0"/>
          </a:p>
        </p:txBody>
      </p:sp>
      <p:sp>
        <p:nvSpPr>
          <p:cNvPr id="6" name="TextBox 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5328150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Ticketing Hooks</a:t>
            </a:r>
            <a:endParaRPr lang="en-US" dirty="0"/>
          </a:p>
        </p:txBody>
      </p:sp>
      <p:graphicFrame>
        <p:nvGraphicFramePr>
          <p:cNvPr id="4" name="Content Placeholder 3"/>
          <p:cNvGraphicFramePr>
            <a:graphicFrameLocks noGrp="1"/>
          </p:cNvGraphicFramePr>
          <p:nvPr>
            <p:ph idx="1"/>
            <p:extLst/>
          </p:nvPr>
        </p:nvGraphicFramePr>
        <p:xfrm>
          <a:off x="475971" y="1235863"/>
          <a:ext cx="14292580" cy="7984378"/>
        </p:xfrm>
        <a:graphic>
          <a:graphicData uri="http://schemas.openxmlformats.org/drawingml/2006/table">
            <a:tbl>
              <a:tblPr firstRow="1" bandRow="1">
                <a:tableStyleId>{5C22544A-7EE6-4342-B048-85BDC9FD1C3A}</a:tableStyleId>
              </a:tblPr>
              <a:tblGrid>
                <a:gridCol w="3621874"/>
                <a:gridCol w="3108960"/>
                <a:gridCol w="7561746"/>
              </a:tblGrid>
              <a:tr h="447040">
                <a:tc>
                  <a:txBody>
                    <a:bodyPr/>
                    <a:lstStyle/>
                    <a:p>
                      <a:r>
                        <a:rPr lang="en-US" sz="2100" dirty="0" smtClean="0">
                          <a:latin typeface="Futura Lt BT" panose="020B0402020204020303"/>
                        </a:rPr>
                        <a:t>Hook ID</a:t>
                      </a:r>
                      <a:endParaRPr lang="en-US" sz="2100" dirty="0">
                        <a:latin typeface="Futura Lt BT" panose="020B0402020204020303"/>
                      </a:endParaRPr>
                    </a:p>
                  </a:txBody>
                  <a:tcPr marL="155448" marR="155448" marT="67056" marB="67056"/>
                </a:tc>
                <a:tc>
                  <a:txBody>
                    <a:bodyPr/>
                    <a:lstStyle/>
                    <a:p>
                      <a:r>
                        <a:rPr lang="en-US" sz="2100" dirty="0" smtClean="0">
                          <a:latin typeface="Futura Lt BT" panose="020B0402020204020303"/>
                        </a:rPr>
                        <a:t>Hook Name</a:t>
                      </a:r>
                      <a:endParaRPr lang="en-US" sz="2100" dirty="0">
                        <a:latin typeface="Futura Lt BT" panose="020B0402020204020303"/>
                      </a:endParaRPr>
                    </a:p>
                  </a:txBody>
                  <a:tcPr marL="155448" marR="155448" marT="67056" marB="67056"/>
                </a:tc>
                <a:tc>
                  <a:txBody>
                    <a:bodyPr/>
                    <a:lstStyle/>
                    <a:p>
                      <a:r>
                        <a:rPr lang="en-US" sz="2100" dirty="0" smtClean="0">
                          <a:latin typeface="Futura Lt BT" panose="020B0402020204020303"/>
                        </a:rPr>
                        <a:t>Description</a:t>
                      </a:r>
                      <a:endParaRPr lang="en-US" sz="2100" dirty="0">
                        <a:latin typeface="Futura Lt BT" panose="020B0402020204020303"/>
                      </a:endParaRPr>
                    </a:p>
                  </a:txBody>
                  <a:tcPr marL="155448" marR="155448" marT="67056" marB="67056"/>
                </a:tc>
              </a:tr>
              <a:tr h="321328">
                <a:tc>
                  <a:txBody>
                    <a:bodyPr/>
                    <a:lstStyle/>
                    <a:p>
                      <a:pPr algn="l" fontAlgn="b"/>
                      <a:r>
                        <a:rPr lang="en-US" sz="1500" b="0" i="0" u="none" strike="noStrike" dirty="0">
                          <a:solidFill>
                            <a:schemeClr val="tx1">
                              <a:lumMod val="50000"/>
                            </a:schemeClr>
                          </a:solidFill>
                          <a:effectLst/>
                          <a:latin typeface="Futura Lt BT" panose="020B0402020204020303"/>
                        </a:rPr>
                        <a:t>TKT_ACCESS_ALL</a:t>
                      </a:r>
                    </a:p>
                  </a:txBody>
                  <a:tcPr marL="16193" marR="16193" marT="13970" marB="0" anchor="b"/>
                </a:tc>
                <a:tc>
                  <a:txBody>
                    <a:bodyPr/>
                    <a:lstStyle/>
                    <a:p>
                      <a:pPr algn="l" fontAlgn="b"/>
                      <a:r>
                        <a:rPr lang="en-US" sz="1500" b="0" i="0" u="none" strike="noStrike" dirty="0" err="1">
                          <a:solidFill>
                            <a:schemeClr val="tx1">
                              <a:lumMod val="50000"/>
                            </a:schemeClr>
                          </a:solidFill>
                          <a:effectLst/>
                          <a:latin typeface="Futura Lt BT" panose="020B0402020204020303"/>
                        </a:rPr>
                        <a:t>Ticket:Access</a:t>
                      </a:r>
                      <a:r>
                        <a:rPr lang="en-US" sz="1500" b="0" i="0" u="none" strike="noStrike" dirty="0">
                          <a:solidFill>
                            <a:schemeClr val="tx1">
                              <a:lumMod val="50000"/>
                            </a:schemeClr>
                          </a:solidFill>
                          <a:effectLst/>
                          <a:latin typeface="Futura Lt BT" panose="020B0402020204020303"/>
                        </a:rPr>
                        <a:t> All</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Circumvent org/queue restrictions (must still have Ticket:View)</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TKT_ACCESS_ALL_QUEUES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Ticket:Access All Queues</a:t>
                      </a:r>
                    </a:p>
                  </a:txBody>
                  <a:tcPr marL="16193" marR="16193" marT="13970" marB="0" anchor="b"/>
                </a:tc>
                <a:tc>
                  <a:txBody>
                    <a:bodyPr/>
                    <a:lstStyle/>
                    <a:p>
                      <a:pPr algn="l" fontAlgn="b"/>
                      <a:r>
                        <a:rPr lang="en-US" sz="1500" b="0" i="0" u="none" strike="noStrike" dirty="0">
                          <a:solidFill>
                            <a:schemeClr val="tx1">
                              <a:lumMod val="50000"/>
                            </a:schemeClr>
                          </a:solidFill>
                          <a:effectLst/>
                          <a:latin typeface="Futura Lt BT" panose="020B0402020204020303"/>
                        </a:rPr>
                        <a:t>Grant read access to all ticket queues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TKT_ACCESS_EXTERNAL</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Ticket:External Ticket Access</a:t>
                      </a:r>
                    </a:p>
                  </a:txBody>
                  <a:tcPr marL="16193" marR="16193" marT="13970" marB="0" anchor="b"/>
                </a:tc>
                <a:tc>
                  <a:txBody>
                    <a:bodyPr/>
                    <a:lstStyle/>
                    <a:p>
                      <a:pPr algn="l" fontAlgn="b"/>
                      <a:r>
                        <a:rPr lang="en-US" sz="1500" b="0" i="0" u="none" strike="noStrike" dirty="0">
                          <a:solidFill>
                            <a:schemeClr val="tx1">
                              <a:lumMod val="50000"/>
                            </a:schemeClr>
                          </a:solidFill>
                          <a:effectLst/>
                          <a:latin typeface="Futura Lt BT" panose="020B0402020204020303"/>
                        </a:rPr>
                        <a:t>Access to external ticketing system integration features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TKT_ACCESS_ORG</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Ticket:All in Orgs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Access all tickets within member orgs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TKT_ACCESS_QUEUE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Ticket:All in queues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Access all tickets within member queues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TKT_ACESS_ALL_QUEUE_MEMBERS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Ticket:All Queue Members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Access all members in ticket queue regardless of org</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TKT_ALIGN_EVENTS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Ticket:Events:Alignment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Set the event alignment for a ticket</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TKT_ALIGN_PARENTS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Ticket:Alignment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Set ticket parent/child relationships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TKT_ASSIGN_IN_QUEUE</a:t>
                      </a:r>
                    </a:p>
                  </a:txBody>
                  <a:tcPr marL="16193" marR="16193" marT="13970" marB="0" anchor="b"/>
                </a:tc>
                <a:tc>
                  <a:txBody>
                    <a:bodyPr/>
                    <a:lstStyle/>
                    <a:p>
                      <a:pPr algn="l" fontAlgn="b"/>
                      <a:r>
                        <a:rPr lang="en-US" sz="1500" b="0" i="0" u="none" strike="noStrike" dirty="0" err="1">
                          <a:solidFill>
                            <a:schemeClr val="tx1">
                              <a:lumMod val="50000"/>
                            </a:schemeClr>
                          </a:solidFill>
                          <a:effectLst/>
                          <a:latin typeface="Futura Lt BT" panose="020B0402020204020303"/>
                        </a:rPr>
                        <a:t>Ticket:Assign</a:t>
                      </a:r>
                      <a:r>
                        <a:rPr lang="en-US" sz="1500" b="0" i="0" u="none" strike="noStrike" dirty="0">
                          <a:solidFill>
                            <a:schemeClr val="tx1">
                              <a:lumMod val="50000"/>
                            </a:schemeClr>
                          </a:solidFill>
                          <a:effectLst/>
                          <a:latin typeface="Futura Lt BT" panose="020B0402020204020303"/>
                        </a:rPr>
                        <a:t> within Queue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Assign a ticket to another user within the same queues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TKT_ASSIGN_USER</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Ticket:Assign</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Assign a ticket to a user</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TKT_CHANGE_SEVERITY</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Ticket:Change Severity</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Alter the severity of a ticket to which a user has edit access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TKT_CLIPBOARD</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Ticket:Clipboard</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Access/Use the ticket clipboard</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TKT_COMMENT_CLOAKED</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Ticket:Notes:Cloaked</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Cloak notes to be visible only to other users in your organization with this hook</a:t>
                      </a:r>
                    </a:p>
                  </a:txBody>
                  <a:tcPr marL="16193" marR="16193" marT="13970" marB="0" anchor="b"/>
                </a:tc>
              </a:tr>
              <a:tr h="461010">
                <a:tc>
                  <a:txBody>
                    <a:bodyPr/>
                    <a:lstStyle/>
                    <a:p>
                      <a:pPr algn="l" fontAlgn="b"/>
                      <a:r>
                        <a:rPr lang="en-US" sz="1500" b="0" i="0" u="none" strike="noStrike">
                          <a:solidFill>
                            <a:schemeClr val="tx1">
                              <a:lumMod val="50000"/>
                            </a:schemeClr>
                          </a:solidFill>
                          <a:effectLst/>
                          <a:latin typeface="Futura Lt BT" panose="020B0402020204020303"/>
                        </a:rPr>
                        <a:t>TKT_COMMENT_CLOAKED_EDIT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Ticket:Notes:Cloaked:Edit</a:t>
                      </a:r>
                    </a:p>
                  </a:txBody>
                  <a:tcPr marL="16193" marR="16193" marT="13970" marB="0" anchor="b"/>
                </a:tc>
                <a:tc>
                  <a:txBody>
                    <a:bodyPr/>
                    <a:lstStyle/>
                    <a:p>
                      <a:pPr algn="l" fontAlgn="b"/>
                      <a:r>
                        <a:rPr lang="en-US" sz="1500" b="0" i="0" u="none" strike="noStrike" dirty="0">
                          <a:solidFill>
                            <a:schemeClr val="tx1">
                              <a:lumMod val="50000"/>
                            </a:schemeClr>
                          </a:solidFill>
                          <a:effectLst/>
                          <a:latin typeface="Futura Lt BT" panose="020B0402020204020303"/>
                        </a:rPr>
                        <a:t>Edit a cloaked note (also requires </a:t>
                      </a:r>
                      <a:r>
                        <a:rPr lang="en-US" sz="1500" b="0" i="0" u="none" strike="noStrike" dirty="0" err="1">
                          <a:solidFill>
                            <a:schemeClr val="tx1">
                              <a:lumMod val="50000"/>
                            </a:schemeClr>
                          </a:solidFill>
                          <a:effectLst/>
                          <a:latin typeface="Futura Lt BT" panose="020B0402020204020303"/>
                        </a:rPr>
                        <a:t>Ticket:Notes:Edit</a:t>
                      </a:r>
                      <a:r>
                        <a:rPr lang="en-US" sz="1500" b="0" i="0" u="none" strike="noStrike" dirty="0">
                          <a:solidFill>
                            <a:schemeClr val="tx1">
                              <a:lumMod val="50000"/>
                            </a:schemeClr>
                          </a:solidFill>
                          <a:effectLst/>
                          <a:latin typeface="Futura Lt BT" panose="020B0402020204020303"/>
                        </a:rPr>
                        <a:t>); allows removing a cloak from a note</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TKT_COMMENT_CREATE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Ticket:Notes:Add</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Add a new note to a ticket</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TKT_COMMENT_DELETE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Ticket:Notes:Remove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Remove ticket notes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TKT_COMMENT_EDIT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Ticket:Notes:Edit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Edit existing ticket notes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TKT_CREATE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Ticket:Create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Create a ticket</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TKT_CUSTOM_FORM_EDIT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Ticket:Customize Forms</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Edit custom fields for tickets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TKT_DELETE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Ticket:Delete</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Permanantly delete tickets from the database (non-ITIL compliant)</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Ticket:Edit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Edit a ticket to which a user has view access</a:t>
                      </a:r>
                    </a:p>
                  </a:txBody>
                  <a:tcPr marL="16193" marR="16193" marT="13970" marB="0" anchor="b"/>
                </a:tc>
              </a:tr>
              <a:tr h="321328">
                <a:tc>
                  <a:txBody>
                    <a:bodyPr/>
                    <a:lstStyle/>
                    <a:p>
                      <a:pPr algn="l" fontAlgn="b"/>
                      <a:r>
                        <a:rPr lang="en-US" sz="1500" b="0" i="0" u="none" strike="noStrike">
                          <a:solidFill>
                            <a:schemeClr val="tx1">
                              <a:lumMod val="50000"/>
                            </a:schemeClr>
                          </a:solidFill>
                          <a:effectLst/>
                          <a:latin typeface="Futura Lt BT" panose="020B0402020204020303"/>
                        </a:rPr>
                        <a:t>TKT_ELEMENT_ALIGN</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Ticket:Element Alignment</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Edit a ticket element alignment</a:t>
                      </a:r>
                    </a:p>
                  </a:txBody>
                  <a:tcPr marL="16193" marR="16193" marT="13970" marB="0" anchor="b"/>
                </a:tc>
              </a:tr>
              <a:tr h="321328">
                <a:tc>
                  <a:txBody>
                    <a:bodyPr/>
                    <a:lstStyle/>
                    <a:p>
                      <a:pPr algn="l" fontAlgn="b"/>
                      <a:r>
                        <a:rPr lang="en-US" sz="1500" b="0" i="0" u="none" strike="noStrike" dirty="0">
                          <a:solidFill>
                            <a:schemeClr val="tx1">
                              <a:lumMod val="50000"/>
                            </a:schemeClr>
                          </a:solidFill>
                          <a:effectLst/>
                          <a:latin typeface="Futura Lt BT" panose="020B0402020204020303"/>
                        </a:rPr>
                        <a:t>TKT_ESCALATION_ADDREM</a:t>
                      </a:r>
                    </a:p>
                  </a:txBody>
                  <a:tcPr marL="16193" marR="16193" marT="13970" marB="0" anchor="b"/>
                </a:tc>
                <a:tc>
                  <a:txBody>
                    <a:bodyPr/>
                    <a:lstStyle/>
                    <a:p>
                      <a:pPr algn="l" fontAlgn="b"/>
                      <a:r>
                        <a:rPr lang="en-US" sz="1500" b="0" i="0" u="none" strike="noStrike">
                          <a:solidFill>
                            <a:schemeClr val="tx1">
                              <a:lumMod val="50000"/>
                            </a:schemeClr>
                          </a:solidFill>
                          <a:effectLst/>
                          <a:latin typeface="Futura Lt BT" panose="020B0402020204020303"/>
                        </a:rPr>
                        <a:t>Ticket:Escalation:Add/Rem</a:t>
                      </a:r>
                    </a:p>
                  </a:txBody>
                  <a:tcPr marL="16193" marR="16193" marT="13970" marB="0" anchor="b"/>
                </a:tc>
                <a:tc>
                  <a:txBody>
                    <a:bodyPr/>
                    <a:lstStyle/>
                    <a:p>
                      <a:pPr algn="l" fontAlgn="b"/>
                      <a:r>
                        <a:rPr lang="en-US" sz="1500" b="0" i="0" u="none" strike="noStrike" dirty="0">
                          <a:solidFill>
                            <a:schemeClr val="tx1">
                              <a:lumMod val="50000"/>
                            </a:schemeClr>
                          </a:solidFill>
                          <a:effectLst/>
                          <a:latin typeface="Futura Lt BT" panose="020B0402020204020303"/>
                        </a:rPr>
                        <a:t>Create or remove ticket escalation policies</a:t>
                      </a:r>
                    </a:p>
                  </a:txBody>
                  <a:tcPr marL="16193" marR="16193" marT="13970" marB="0" anchor="b"/>
                </a:tc>
              </a:tr>
            </a:tbl>
          </a:graphicData>
        </a:graphic>
      </p:graphicFrame>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101</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975067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Ticketing Hooks (cont.)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00715625"/>
              </p:ext>
            </p:extLst>
          </p:nvPr>
        </p:nvGraphicFramePr>
        <p:xfrm>
          <a:off x="475971" y="1224748"/>
          <a:ext cx="14292580" cy="7761081"/>
        </p:xfrm>
        <a:graphic>
          <a:graphicData uri="http://schemas.openxmlformats.org/drawingml/2006/table">
            <a:tbl>
              <a:tblPr firstRow="1" bandRow="1">
                <a:tableStyleId>{5C22544A-7EE6-4342-B048-85BDC9FD1C3A}</a:tableStyleId>
              </a:tblPr>
              <a:tblGrid>
                <a:gridCol w="3621874"/>
                <a:gridCol w="3108960"/>
                <a:gridCol w="7561746"/>
              </a:tblGrid>
              <a:tr h="447040">
                <a:tc>
                  <a:txBody>
                    <a:bodyPr/>
                    <a:lstStyle/>
                    <a:p>
                      <a:r>
                        <a:rPr lang="en-US" sz="2100" dirty="0" smtClean="0">
                          <a:latin typeface="Futura Lt BT" panose="020B0402020204020303"/>
                        </a:rPr>
                        <a:t>Hook ID</a:t>
                      </a:r>
                      <a:endParaRPr lang="en-US" sz="2100" dirty="0">
                        <a:latin typeface="Futura Lt BT" panose="020B0402020204020303"/>
                      </a:endParaRPr>
                    </a:p>
                  </a:txBody>
                  <a:tcPr marL="155448" marR="155448" marT="67056" marB="67056"/>
                </a:tc>
                <a:tc>
                  <a:txBody>
                    <a:bodyPr/>
                    <a:lstStyle/>
                    <a:p>
                      <a:r>
                        <a:rPr lang="en-US" sz="2100" dirty="0" smtClean="0">
                          <a:latin typeface="Futura Lt BT" panose="020B0402020204020303"/>
                        </a:rPr>
                        <a:t>Hook Name</a:t>
                      </a:r>
                      <a:endParaRPr lang="en-US" sz="2100" dirty="0">
                        <a:latin typeface="Futura Lt BT" panose="020B0402020204020303"/>
                      </a:endParaRPr>
                    </a:p>
                  </a:txBody>
                  <a:tcPr marL="155448" marR="155448" marT="67056" marB="67056"/>
                </a:tc>
                <a:tc>
                  <a:txBody>
                    <a:bodyPr/>
                    <a:lstStyle/>
                    <a:p>
                      <a:r>
                        <a:rPr lang="en-US" sz="2100" dirty="0" smtClean="0">
                          <a:latin typeface="Futura Lt BT" panose="020B0402020204020303"/>
                        </a:rPr>
                        <a:t>Description</a:t>
                      </a:r>
                      <a:endParaRPr lang="en-US" sz="2100" dirty="0">
                        <a:latin typeface="Futura Lt BT" panose="020B0402020204020303"/>
                      </a:endParaRPr>
                    </a:p>
                  </a:txBody>
                  <a:tcPr marL="155448" marR="155448" marT="67056" marB="67056"/>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TKT_ESCALATION_EDIT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Ticket:Escalation:Edit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Edit a ticket escalation policy</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TKT_ESCALATION_REG_PAGE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Registry&gt;Ticketing&gt;Escalations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Access the ticket escalations registry page</a:t>
                      </a:r>
                    </a:p>
                  </a:txBody>
                  <a:tcPr marL="16193" marR="16193" marT="13970" marB="0" anchor="b"/>
                </a:tc>
              </a:tr>
              <a:tr h="356407">
                <a:tc>
                  <a:txBody>
                    <a:bodyPr/>
                    <a:lstStyle/>
                    <a:p>
                      <a:pPr algn="l" fontAlgn="b"/>
                      <a:r>
                        <a:rPr lang="en-US" sz="1600" b="0" i="0" u="none" strike="noStrike">
                          <a:solidFill>
                            <a:schemeClr val="tx1">
                              <a:lumMod val="50000"/>
                            </a:schemeClr>
                          </a:solidFill>
                          <a:effectLst/>
                          <a:latin typeface="Calibri" panose="020F0502020204030204" pitchFamily="34" charset="0"/>
                        </a:rPr>
                        <a:t>TKT_FROM_EMAIL_REG_PAGE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Registry&gt;Ticketing&gt;Email Tickets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Access the ticket-from-email setup page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TKT_HISTORY_VIEW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Ticket:History:View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a ticket's history</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TKT_LOGS_VIEW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Ticket:View Logs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ticket logs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TKT_ORG_HIST_VIEW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Ticket:History (per Org)</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the ticket history for a specific org from the Org porperties page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TKT_PAGER</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Ticket:Messaging</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Enable the ticket messager (pager) in the ticket properties UI</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TKT_QUEUES_REG_PAGE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Registry&gt;Ticketing&gt;Queues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Access the ticketing queues registry page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TKT_QUEUE_ADDREM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Ticket:Queue:Add/Rem</a:t>
                      </a:r>
                    </a:p>
                  </a:txBody>
                  <a:tcPr marL="16193" marR="16193" marT="13970" marB="0" anchor="b"/>
                </a:tc>
                <a:tc>
                  <a:txBody>
                    <a:bodyPr/>
                    <a:lstStyle/>
                    <a:p>
                      <a:pPr algn="l" fontAlgn="b"/>
                      <a:r>
                        <a:rPr lang="en-US" sz="1600" b="0" i="0" u="none" strike="noStrike" dirty="0">
                          <a:solidFill>
                            <a:schemeClr val="tx1">
                              <a:lumMod val="50000"/>
                            </a:schemeClr>
                          </a:solidFill>
                          <a:effectLst/>
                          <a:latin typeface="Calibri" panose="020F0502020204030204" pitchFamily="34" charset="0"/>
                        </a:rPr>
                        <a:t>Add or Remove ticketing queues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TKT_QUEUE_EDIT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Ticket:Queue:Edit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Edit a ticket queue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TKT_REPORTS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Ticket:Reports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run/view ticket reports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TKT_SCHEDULER_PAGE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Ticket:Scheduler</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and edit automated ticket schedules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TKT_SERVICE_ADDREM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Ticket:Charge Back Services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Add charge-backs to a ticket</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TKT_STATE_ADDREM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Ticketing:States:Add/Rem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Add or Remove Custom Ticket states and set workflow rules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TKT_STATE_EDIT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Ticketing:States:Edit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Edit a Ticket States (workflow rules)</a:t>
                      </a:r>
                    </a:p>
                  </a:txBody>
                  <a:tcPr marL="16193" marR="16193" marT="13970" marB="0" anchor="b"/>
                </a:tc>
              </a:tr>
              <a:tr h="331743">
                <a:tc>
                  <a:txBody>
                    <a:bodyPr/>
                    <a:lstStyle/>
                    <a:p>
                      <a:pPr algn="l" fontAlgn="b"/>
                      <a:r>
                        <a:rPr lang="en-US" sz="1600" b="0" i="0" u="none" strike="noStrike">
                          <a:solidFill>
                            <a:schemeClr val="tx1">
                              <a:lumMod val="50000"/>
                            </a:schemeClr>
                          </a:solidFill>
                          <a:effectLst/>
                          <a:latin typeface="Calibri" panose="020F0502020204030204" pitchFamily="34" charset="0"/>
                        </a:rPr>
                        <a:t>TKT_STATE_REG_PAGE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Registry&gt;Ticketing&gt;Custom States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Access the Custom ticket states page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TKT_STATS_VIEW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Ticket:Statistics:View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the ticket statistics summary from the ticket console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TKT_TEMPLATES_REG_PAGE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Registry&gt;Ticketing&gt;Templates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Access the Ticket Template reg page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TKT_TEMPLATE_EDIT</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Ticket:Template:Edit/Add/Rem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Add, Remove, or Edit a ticket template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Ticketing/Ticket:View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Prerequisite check: View access to tickets, including ticket console</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TKT_VIEW_ANY</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Ticket:View Any</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Grant view access to any ticket (reduntant - see 'Ticket:Access All Queues')</a:t>
                      </a:r>
                    </a:p>
                  </a:txBody>
                  <a:tcPr marL="16193" marR="16193" marT="13970" marB="0" anchor="b"/>
                </a:tc>
              </a:tr>
              <a:tr h="287773">
                <a:tc>
                  <a:txBody>
                    <a:bodyPr/>
                    <a:lstStyle/>
                    <a:p>
                      <a:pPr algn="l" fontAlgn="b"/>
                      <a:r>
                        <a:rPr lang="en-US" sz="1600" b="0" i="0" u="none" strike="noStrike">
                          <a:solidFill>
                            <a:schemeClr val="tx1">
                              <a:lumMod val="50000"/>
                            </a:schemeClr>
                          </a:solidFill>
                          <a:effectLst/>
                          <a:latin typeface="Calibri" panose="020F0502020204030204" pitchFamily="34" charset="0"/>
                        </a:rPr>
                        <a:t>TKT_VIEW_QUEUE</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Ticket:Queue:View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ticket queues</a:t>
                      </a:r>
                    </a:p>
                  </a:txBody>
                  <a:tcPr marL="16193" marR="16193" marT="13970" marB="0" anchor="b"/>
                </a:tc>
              </a:tr>
              <a:tr h="287773">
                <a:tc>
                  <a:txBody>
                    <a:bodyPr/>
                    <a:lstStyle/>
                    <a:p>
                      <a:pPr algn="l" fontAlgn="b"/>
                      <a:r>
                        <a:rPr lang="en-US" sz="1600" b="0" i="0" u="none" strike="noStrike" dirty="0">
                          <a:solidFill>
                            <a:schemeClr val="tx1">
                              <a:lumMod val="50000"/>
                            </a:schemeClr>
                          </a:solidFill>
                          <a:effectLst/>
                          <a:latin typeface="Calibri" panose="020F0502020204030204" pitchFamily="34" charset="0"/>
                        </a:rPr>
                        <a:t>TKT_VIEW_REPORTS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Ticket:Inbox:Statistics</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View ticket statistics from inbox page</a:t>
                      </a:r>
                    </a:p>
                  </a:txBody>
                  <a:tcPr marL="16193" marR="16193" marT="13970" marB="0" anchor="b"/>
                </a:tc>
              </a:tr>
              <a:tr h="287773">
                <a:tc>
                  <a:txBody>
                    <a:bodyPr/>
                    <a:lstStyle/>
                    <a:p>
                      <a:pPr algn="l" fontAlgn="b"/>
                      <a:r>
                        <a:rPr lang="en-US" sz="1600" b="0" i="0" u="none" strike="noStrike" dirty="0">
                          <a:solidFill>
                            <a:schemeClr val="tx1">
                              <a:lumMod val="50000"/>
                            </a:schemeClr>
                          </a:solidFill>
                          <a:effectLst/>
                          <a:latin typeface="Calibri" panose="020F0502020204030204" pitchFamily="34" charset="0"/>
                        </a:rPr>
                        <a:t>TKT_WATCHERS_ADDREM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Ticket:Watchers:Add/Rem</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Add or Remove ticket watchers</a:t>
                      </a:r>
                    </a:p>
                  </a:txBody>
                  <a:tcPr marL="16193" marR="16193" marT="13970" marB="0" anchor="b"/>
                </a:tc>
              </a:tr>
              <a:tr h="287773">
                <a:tc>
                  <a:txBody>
                    <a:bodyPr/>
                    <a:lstStyle/>
                    <a:p>
                      <a:pPr algn="l" fontAlgn="b"/>
                      <a:r>
                        <a:rPr lang="en-US" sz="1600" b="0" i="0" u="none" strike="noStrike" dirty="0">
                          <a:solidFill>
                            <a:schemeClr val="tx1">
                              <a:lumMod val="50000"/>
                            </a:schemeClr>
                          </a:solidFill>
                          <a:effectLst/>
                          <a:latin typeface="Calibri" panose="020F0502020204030204" pitchFamily="34" charset="0"/>
                        </a:rPr>
                        <a:t>TKT_WATCHERS_VIEW</a:t>
                      </a:r>
                    </a:p>
                  </a:txBody>
                  <a:tcPr marL="16193" marR="16193" marT="13970" marB="0" anchor="b"/>
                </a:tc>
                <a:tc>
                  <a:txBody>
                    <a:bodyPr/>
                    <a:lstStyle/>
                    <a:p>
                      <a:pPr algn="l" fontAlgn="b"/>
                      <a:r>
                        <a:rPr lang="en-US" sz="1600" b="0" i="0" u="none" strike="noStrike">
                          <a:solidFill>
                            <a:schemeClr val="tx1">
                              <a:lumMod val="50000"/>
                            </a:schemeClr>
                          </a:solidFill>
                          <a:effectLst/>
                          <a:latin typeface="Calibri" panose="020F0502020204030204" pitchFamily="34" charset="0"/>
                        </a:rPr>
                        <a:t>Ticket:View Watchers</a:t>
                      </a:r>
                    </a:p>
                  </a:txBody>
                  <a:tcPr marL="16193" marR="16193" marT="13970" marB="0" anchor="b"/>
                </a:tc>
                <a:tc>
                  <a:txBody>
                    <a:bodyPr/>
                    <a:lstStyle/>
                    <a:p>
                      <a:pPr algn="l" fontAlgn="b"/>
                      <a:r>
                        <a:rPr lang="en-US" sz="1600" b="0" i="0" u="none" strike="noStrike" dirty="0">
                          <a:solidFill>
                            <a:schemeClr val="tx1">
                              <a:lumMod val="50000"/>
                            </a:schemeClr>
                          </a:solidFill>
                          <a:effectLst/>
                          <a:latin typeface="Calibri" panose="020F0502020204030204" pitchFamily="34" charset="0"/>
                        </a:rPr>
                        <a:t>View ticket watchers</a:t>
                      </a:r>
                    </a:p>
                  </a:txBody>
                  <a:tcPr marL="16193" marR="16193" marT="13970" marB="0" anchor="b"/>
                </a:tc>
              </a:tr>
            </a:tbl>
          </a:graphicData>
        </a:graphic>
      </p:graphicFrame>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102</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5064845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Included Keys</a:t>
            </a:r>
            <a:endParaRPr lang="en-US" dirty="0"/>
          </a:p>
        </p:txBody>
      </p:sp>
      <p:sp>
        <p:nvSpPr>
          <p:cNvPr id="6" name="Content Placeholder 4"/>
          <p:cNvSpPr txBox="1">
            <a:spLocks/>
          </p:cNvSpPr>
          <p:nvPr/>
        </p:nvSpPr>
        <p:spPr>
          <a:xfrm>
            <a:off x="475972" y="1399277"/>
            <a:ext cx="14291592" cy="747157"/>
          </a:xfrm>
          <a:prstGeom prst="rect">
            <a:avLst/>
          </a:prstGeom>
        </p:spPr>
        <p:txBody>
          <a:bodyPr vert="horz" lIns="146304" tIns="73152" rIns="146304" bIns="7315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tx1">
                    <a:lumMod val="50000"/>
                  </a:schemeClr>
                </a:solidFill>
              </a:rPr>
              <a:t>Included Ticketing Keys</a:t>
            </a:r>
          </a:p>
          <a:p>
            <a:endParaRPr lang="en-US" dirty="0" smtClean="0"/>
          </a:p>
          <a:p>
            <a:endParaRPr lang="en-US" dirty="0" smtClean="0"/>
          </a:p>
          <a:p>
            <a:endParaRPr lang="en-US" dirty="0" smtClean="0"/>
          </a:p>
          <a:p>
            <a:endParaRPr lang="en-US" dirty="0" smtClean="0"/>
          </a:p>
        </p:txBody>
      </p:sp>
      <p:graphicFrame>
        <p:nvGraphicFramePr>
          <p:cNvPr id="8" name="Table 7"/>
          <p:cNvGraphicFramePr>
            <a:graphicFrameLocks noGrp="1"/>
          </p:cNvGraphicFramePr>
          <p:nvPr>
            <p:extLst/>
          </p:nvPr>
        </p:nvGraphicFramePr>
        <p:xfrm>
          <a:off x="475971" y="2049989"/>
          <a:ext cx="14373014" cy="3442208"/>
        </p:xfrm>
        <a:graphic>
          <a:graphicData uri="http://schemas.openxmlformats.org/drawingml/2006/table">
            <a:tbl>
              <a:tblPr firstRow="1" bandRow="1">
                <a:tableStyleId>{5C22544A-7EE6-4342-B048-85BDC9FD1C3A}</a:tableStyleId>
              </a:tblPr>
              <a:tblGrid>
                <a:gridCol w="4013134"/>
                <a:gridCol w="2981052"/>
                <a:gridCol w="7378828"/>
              </a:tblGrid>
              <a:tr h="536448">
                <a:tc>
                  <a:txBody>
                    <a:bodyPr/>
                    <a:lstStyle/>
                    <a:p>
                      <a:r>
                        <a:rPr lang="en-US" sz="2600" dirty="0" smtClean="0">
                          <a:latin typeface="Futura Lt BT" panose="020B0402020204020303"/>
                        </a:rPr>
                        <a:t>Key</a:t>
                      </a:r>
                      <a:r>
                        <a:rPr lang="en-US" sz="2600" baseline="0" dirty="0" smtClean="0">
                          <a:latin typeface="Futura Lt BT" panose="020B0402020204020303"/>
                        </a:rPr>
                        <a:t> Name</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Key Category</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Description</a:t>
                      </a:r>
                      <a:endParaRPr lang="en-US" sz="2600" dirty="0">
                        <a:latin typeface="Futura Lt BT" panose="020B0402020204020303"/>
                      </a:endParaRPr>
                    </a:p>
                  </a:txBody>
                  <a:tcPr marL="155448" marR="155448" marT="67056" marB="67056"/>
                </a:tc>
              </a:tr>
              <a:tr h="849376">
                <a:tc>
                  <a:txBody>
                    <a:bodyPr/>
                    <a:lstStyle/>
                    <a:p>
                      <a:r>
                        <a:rPr lang="en-US" sz="2300" dirty="0" smtClean="0">
                          <a:solidFill>
                            <a:schemeClr val="tx1">
                              <a:lumMod val="50000"/>
                            </a:schemeClr>
                          </a:solidFill>
                          <a:latin typeface="Futura Lt BT" panose="020B0402020204020303"/>
                        </a:rPr>
                        <a:t>Ticketing</a:t>
                      </a:r>
                      <a:r>
                        <a:rPr lang="en-US" sz="2300" baseline="0" dirty="0" smtClean="0">
                          <a:solidFill>
                            <a:schemeClr val="tx1">
                              <a:lumMod val="50000"/>
                            </a:schemeClr>
                          </a:solidFill>
                          <a:latin typeface="Futura Lt BT" panose="020B0402020204020303"/>
                        </a:rPr>
                        <a:t> – End User</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Ticketing</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Grants basic view and</a:t>
                      </a:r>
                      <a:r>
                        <a:rPr lang="en-US" sz="2300" baseline="0" dirty="0" smtClean="0">
                          <a:solidFill>
                            <a:schemeClr val="tx1">
                              <a:lumMod val="50000"/>
                            </a:schemeClr>
                          </a:solidFill>
                          <a:latin typeface="Futura Lt BT" panose="020B0402020204020303"/>
                        </a:rPr>
                        <a:t> create permissions for tickets and allows a user to add notes to a ticket</a:t>
                      </a:r>
                      <a:endParaRPr lang="en-US" sz="2300" dirty="0">
                        <a:solidFill>
                          <a:schemeClr val="tx1">
                            <a:lumMod val="50000"/>
                          </a:schemeClr>
                        </a:solidFill>
                        <a:latin typeface="Futura Lt BT" panose="020B0402020204020303"/>
                      </a:endParaRPr>
                    </a:p>
                  </a:txBody>
                  <a:tcPr marL="155448" marR="155448" marT="67056" marB="67056"/>
                </a:tc>
              </a:tr>
              <a:tr h="849376">
                <a:tc>
                  <a:txBody>
                    <a:bodyPr/>
                    <a:lstStyle/>
                    <a:p>
                      <a:r>
                        <a:rPr lang="en-US" sz="2300" dirty="0" smtClean="0">
                          <a:solidFill>
                            <a:schemeClr val="tx1">
                              <a:lumMod val="50000"/>
                            </a:schemeClr>
                          </a:solidFill>
                          <a:latin typeface="Futura Lt BT" panose="020B0402020204020303"/>
                        </a:rPr>
                        <a:t>Ticketing – Operator</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Ticketing</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Grants create, view, and edit permissions</a:t>
                      </a:r>
                      <a:r>
                        <a:rPr lang="en-US" sz="2300" baseline="0" dirty="0" smtClean="0">
                          <a:solidFill>
                            <a:schemeClr val="tx1">
                              <a:lumMod val="50000"/>
                            </a:schemeClr>
                          </a:solidFill>
                          <a:latin typeface="Futura Lt BT" panose="020B0402020204020303"/>
                        </a:rPr>
                        <a:t> for ticketing</a:t>
                      </a:r>
                      <a:endParaRPr lang="en-US" sz="2300" dirty="0">
                        <a:solidFill>
                          <a:schemeClr val="tx1">
                            <a:lumMod val="50000"/>
                          </a:schemeClr>
                        </a:solidFill>
                        <a:latin typeface="Futura Lt BT" panose="020B0402020204020303"/>
                      </a:endParaRPr>
                    </a:p>
                  </a:txBody>
                  <a:tcPr marL="155448" marR="155448" marT="67056" marB="67056"/>
                </a:tc>
              </a:tr>
              <a:tr h="1207008">
                <a:tc>
                  <a:txBody>
                    <a:bodyPr/>
                    <a:lstStyle/>
                    <a:p>
                      <a:r>
                        <a:rPr lang="en-US" sz="2300" dirty="0" smtClean="0">
                          <a:solidFill>
                            <a:schemeClr val="tx1">
                              <a:lumMod val="50000"/>
                            </a:schemeClr>
                          </a:solidFill>
                          <a:latin typeface="Futura Lt BT" panose="020B0402020204020303"/>
                        </a:rPr>
                        <a:t>Ticketing –</a:t>
                      </a:r>
                      <a:r>
                        <a:rPr lang="en-US" sz="2300" baseline="0" dirty="0" smtClean="0">
                          <a:solidFill>
                            <a:schemeClr val="tx1">
                              <a:lumMod val="50000"/>
                            </a:schemeClr>
                          </a:solidFill>
                          <a:latin typeface="Futura Lt BT" panose="020B0402020204020303"/>
                        </a:rPr>
                        <a:t> Administration</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Ticketing</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Creates create,</a:t>
                      </a:r>
                      <a:r>
                        <a:rPr lang="en-US" sz="2300" baseline="0" dirty="0" smtClean="0">
                          <a:solidFill>
                            <a:schemeClr val="tx1">
                              <a:lumMod val="50000"/>
                            </a:schemeClr>
                          </a:solidFill>
                          <a:latin typeface="Futura Lt BT" panose="020B0402020204020303"/>
                        </a:rPr>
                        <a:t> view, and edit permissions for ticketing and allows a user to configure the ticketing system</a:t>
                      </a:r>
                      <a:endParaRPr lang="en-US" sz="2300" dirty="0">
                        <a:solidFill>
                          <a:schemeClr val="tx1">
                            <a:lumMod val="50000"/>
                          </a:schemeClr>
                        </a:solidFill>
                        <a:latin typeface="Futura Lt BT" panose="020B0402020204020303"/>
                      </a:endParaRPr>
                    </a:p>
                  </a:txBody>
                  <a:tcPr marL="155448" marR="155448" marT="67056" marB="67056"/>
                </a:tc>
              </a:tr>
            </a:tbl>
          </a:graphicData>
        </a:graphic>
      </p:graphicFrame>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103</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4812049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74706796"/>
              </p:ext>
            </p:extLst>
          </p:nvPr>
        </p:nvGraphicFramePr>
        <p:xfrm>
          <a:off x="610911" y="1674430"/>
          <a:ext cx="14286190" cy="5717672"/>
        </p:xfrm>
        <a:graphic>
          <a:graphicData uri="http://schemas.openxmlformats.org/drawingml/2006/table">
            <a:tbl>
              <a:tblPr firstRow="1" bandRow="1">
                <a:tableStyleId>{5C22544A-7EE6-4342-B048-85BDC9FD1C3A}</a:tableStyleId>
              </a:tblPr>
              <a:tblGrid>
                <a:gridCol w="4159028"/>
                <a:gridCol w="2121590"/>
                <a:gridCol w="3347175"/>
                <a:gridCol w="2562896"/>
                <a:gridCol w="2095501"/>
              </a:tblGrid>
              <a:tr h="643767">
                <a:tc>
                  <a:txBody>
                    <a:bodyPr/>
                    <a:lstStyle/>
                    <a:p>
                      <a:r>
                        <a:rPr lang="en-US" sz="2600" dirty="0" smtClean="0">
                          <a:latin typeface="Futura Lt BT" panose="020B0402020204020303"/>
                        </a:rPr>
                        <a:t>Item</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Type</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Process Name</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Default Setting</a:t>
                      </a:r>
                      <a:endParaRPr lang="en-US" sz="2600" dirty="0">
                        <a:latin typeface="Futura Lt BT" panose="020B0402020204020303"/>
                      </a:endParaRPr>
                    </a:p>
                  </a:txBody>
                  <a:tcPr marL="155448" marR="155448" marT="67056" marB="67056"/>
                </a:tc>
                <a:tc>
                  <a:txBody>
                    <a:bodyPr/>
                    <a:lstStyle/>
                    <a:p>
                      <a:r>
                        <a:rPr lang="en-US" sz="2600" dirty="0" smtClean="0">
                          <a:latin typeface="Futura Lt BT" panose="020B0402020204020303"/>
                        </a:rPr>
                        <a:t>Frequency</a:t>
                      </a:r>
                      <a:endParaRPr lang="en-US" sz="2600" dirty="0">
                        <a:latin typeface="Futura Lt BT" panose="020B0402020204020303"/>
                      </a:endParaRPr>
                    </a:p>
                  </a:txBody>
                  <a:tcPr marL="155448" marR="155448" marT="67056" marB="67056"/>
                </a:tc>
              </a:tr>
              <a:tr h="543899">
                <a:tc>
                  <a:txBody>
                    <a:bodyPr/>
                    <a:lstStyle/>
                    <a:p>
                      <a:r>
                        <a:rPr lang="en-US" sz="2600" i="0" dirty="0" smtClean="0">
                          <a:solidFill>
                            <a:schemeClr val="tx1">
                              <a:lumMod val="50000"/>
                            </a:schemeClr>
                          </a:solidFill>
                          <a:latin typeface="Futura Lt BT" panose="020B0402020204020303"/>
                        </a:rPr>
                        <a:t>Main_parse.py</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Process</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mail_parse.py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 min</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 min</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i="0" dirty="0" smtClean="0">
                          <a:solidFill>
                            <a:schemeClr val="tx1">
                              <a:lumMod val="50000"/>
                            </a:schemeClr>
                          </a:solidFill>
                          <a:latin typeface="Futura Lt BT" panose="020B0402020204020303"/>
                        </a:rPr>
                        <a:t>Tickets from Email</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Process</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tickets_from_email.py </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Enabled</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 min</a:t>
                      </a:r>
                      <a:endParaRPr lang="en-US" sz="2600" dirty="0">
                        <a:solidFill>
                          <a:schemeClr val="tx1">
                            <a:lumMod val="50000"/>
                          </a:schemeClr>
                        </a:solidFill>
                        <a:latin typeface="Futura Lt BT" panose="020B0402020204020303"/>
                      </a:endParaRPr>
                    </a:p>
                  </a:txBody>
                  <a:tcPr marL="155448" marR="155448" marT="67056" marB="67056"/>
                </a:tc>
              </a:tr>
              <a:tr h="938784">
                <a:tc>
                  <a:txBody>
                    <a:bodyPr/>
                    <a:lstStyle/>
                    <a:p>
                      <a:r>
                        <a:rPr lang="en-US" sz="2600" i="0" dirty="0" smtClean="0">
                          <a:solidFill>
                            <a:schemeClr val="tx1">
                              <a:lumMod val="50000"/>
                            </a:schemeClr>
                          </a:solidFill>
                          <a:latin typeface="Futura Lt BT" panose="020B0402020204020303"/>
                        </a:rPr>
                        <a:t>Resolved Ticket Data Retention</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Retention Policy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maint_daily.py</a:t>
                      </a:r>
                      <a:endParaRPr lang="en-US" sz="26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122 months</a:t>
                      </a:r>
                    </a:p>
                    <a:p>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1440</a:t>
                      </a:r>
                      <a:r>
                        <a:rPr lang="en-US" sz="2600" baseline="0" dirty="0" smtClean="0">
                          <a:solidFill>
                            <a:schemeClr val="tx1">
                              <a:lumMod val="50000"/>
                            </a:schemeClr>
                          </a:solidFill>
                          <a:latin typeface="Futura Lt BT" panose="020B0402020204020303"/>
                        </a:rPr>
                        <a:t> min</a:t>
                      </a:r>
                      <a:endParaRPr lang="en-US" sz="2600" dirty="0">
                        <a:solidFill>
                          <a:schemeClr val="tx1">
                            <a:lumMod val="50000"/>
                          </a:schemeClr>
                        </a:solidFill>
                        <a:latin typeface="Futura Lt BT" panose="020B0402020204020303"/>
                      </a:endParaRPr>
                    </a:p>
                  </a:txBody>
                  <a:tcPr marL="155448" marR="155448" marT="67056" marB="67056"/>
                </a:tc>
              </a:tr>
              <a:tr h="1564640">
                <a:tc>
                  <a:txBody>
                    <a:bodyPr/>
                    <a:lstStyle/>
                    <a:p>
                      <a:r>
                        <a:rPr lang="en-US" sz="2600" i="1" dirty="0" smtClean="0">
                          <a:solidFill>
                            <a:schemeClr val="tx1">
                              <a:lumMod val="50000"/>
                            </a:schemeClr>
                          </a:solidFill>
                          <a:latin typeface="Futura Lt BT" panose="020B0402020204020303"/>
                        </a:rPr>
                        <a:t>System</a:t>
                      </a:r>
                      <a:r>
                        <a:rPr lang="en-US" sz="2600" i="1" baseline="0" dirty="0" smtClean="0">
                          <a:solidFill>
                            <a:schemeClr val="tx1">
                              <a:lumMod val="50000"/>
                            </a:schemeClr>
                          </a:solidFill>
                          <a:latin typeface="Futura Lt BT" panose="020B0402020204020303"/>
                        </a:rPr>
                        <a:t> &gt; Settings &gt; Email</a:t>
                      </a:r>
                      <a:endParaRPr lang="en-US" sz="2600" i="1" dirty="0" smtClean="0">
                        <a:solidFill>
                          <a:schemeClr val="tx1">
                            <a:lumMod val="50000"/>
                          </a:schemeClr>
                        </a:solidFill>
                        <a:latin typeface="Futura Lt BT" panose="020B0402020204020303"/>
                      </a:endParaRPr>
                    </a:p>
                    <a:p>
                      <a:r>
                        <a:rPr lang="en-US" sz="2600" i="0" baseline="0" dirty="0" smtClean="0">
                          <a:solidFill>
                            <a:schemeClr val="tx1">
                              <a:lumMod val="50000"/>
                            </a:schemeClr>
                          </a:solidFill>
                          <a:latin typeface="Futura Lt BT" panose="020B0402020204020303"/>
                        </a:rPr>
                        <a:t>Email Notify Subject</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System</a:t>
                      </a:r>
                      <a:r>
                        <a:rPr lang="en-US" sz="2600" baseline="0" dirty="0" smtClean="0">
                          <a:solidFill>
                            <a:schemeClr val="tx1">
                              <a:lumMod val="50000"/>
                            </a:schemeClr>
                          </a:solidFill>
                          <a:latin typeface="Futura Lt BT" panose="020B0402020204020303"/>
                        </a:rPr>
                        <a:t> Setting</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N/A</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TICKET ESCALATED: #%t | %M | %T | %F</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N/A</a:t>
                      </a:r>
                      <a:endParaRPr lang="en-US" sz="2600" dirty="0">
                        <a:solidFill>
                          <a:schemeClr val="tx1">
                            <a:lumMod val="50000"/>
                          </a:schemeClr>
                        </a:solidFill>
                        <a:latin typeface="Futura Lt BT" panose="020B0402020204020303"/>
                      </a:endParaRPr>
                    </a:p>
                  </a:txBody>
                  <a:tcPr marL="155448" marR="155448" marT="67056" marB="67056"/>
                </a:tc>
              </a:tr>
              <a:tr h="938784">
                <a:tc>
                  <a:txBody>
                    <a:bodyPr/>
                    <a:lstStyle/>
                    <a:p>
                      <a:pPr lvl="0"/>
                      <a:r>
                        <a:rPr lang="en-US" sz="2600" i="0" dirty="0" smtClean="0">
                          <a:solidFill>
                            <a:schemeClr val="tx1">
                              <a:lumMod val="50000"/>
                            </a:schemeClr>
                          </a:solidFill>
                          <a:latin typeface="Futura Lt BT" panose="020B0402020204020303"/>
                        </a:rPr>
                        <a:t>Ticket Escalation</a:t>
                      </a:r>
                      <a:r>
                        <a:rPr lang="en-US" sz="2600" i="0" baseline="0" dirty="0" smtClean="0">
                          <a:solidFill>
                            <a:schemeClr val="tx1">
                              <a:lumMod val="50000"/>
                            </a:schemeClr>
                          </a:solidFill>
                          <a:latin typeface="Futura Lt BT" panose="020B0402020204020303"/>
                        </a:rPr>
                        <a:t> Process</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Process</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maint_freq.py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Enabled</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 min</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pPr lvl="0"/>
                      <a:r>
                        <a:rPr lang="en-US" sz="2600" i="0" dirty="0" smtClean="0">
                          <a:solidFill>
                            <a:schemeClr val="tx1">
                              <a:lumMod val="50000"/>
                            </a:schemeClr>
                          </a:solidFill>
                          <a:latin typeface="Futura Lt BT" panose="020B0402020204020303"/>
                        </a:rPr>
                        <a:t>Scheduled Tickets</a:t>
                      </a:r>
                      <a:endParaRPr lang="en-US" sz="2600" i="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Process</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maint_freq.py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Enabled</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1 min</a:t>
                      </a:r>
                      <a:endParaRPr lang="en-US" sz="2600" dirty="0">
                        <a:solidFill>
                          <a:schemeClr val="tx1">
                            <a:lumMod val="50000"/>
                          </a:schemeClr>
                        </a:solidFill>
                        <a:latin typeface="Futura Lt BT" panose="020B0402020204020303"/>
                      </a:endParaRPr>
                    </a:p>
                  </a:txBody>
                  <a:tcPr marL="155448" marR="155448" marT="67056" marB="67056"/>
                </a:tc>
              </a:tr>
            </a:tbl>
          </a:graphicData>
        </a:graphic>
      </p:graphicFrame>
      <p:sp>
        <p:nvSpPr>
          <p:cNvPr id="3" name="Title 2"/>
          <p:cNvSpPr>
            <a:spLocks noGrp="1"/>
          </p:cNvSpPr>
          <p:nvPr>
            <p:ph type="title"/>
          </p:nvPr>
        </p:nvSpPr>
        <p:spPr/>
        <p:txBody>
          <a:bodyPr>
            <a:normAutofit fontScale="90000"/>
          </a:bodyPr>
          <a:lstStyle/>
          <a:p>
            <a:r>
              <a:rPr lang="en-US" dirty="0" smtClean="0"/>
              <a:t>Process Manager, System Settings, and Data Retentions</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104</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40265995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51958" y="1460179"/>
          <a:ext cx="14914208" cy="5438990"/>
        </p:xfrm>
        <a:graphic>
          <a:graphicData uri="http://schemas.openxmlformats.org/drawingml/2006/table">
            <a:tbl>
              <a:tblPr firstRow="1" bandRow="1">
                <a:tableStyleId>{5C22544A-7EE6-4342-B048-85BDC9FD1C3A}</a:tableStyleId>
              </a:tblPr>
              <a:tblGrid>
                <a:gridCol w="4634110"/>
                <a:gridCol w="3053764"/>
                <a:gridCol w="4340183"/>
                <a:gridCol w="2886151"/>
              </a:tblGrid>
              <a:tr h="543899">
                <a:tc gridSpan="4">
                  <a:txBody>
                    <a:bodyPr/>
                    <a:lstStyle/>
                    <a:p>
                      <a:r>
                        <a:rPr lang="en-US" sz="2600" dirty="0" err="1" smtClean="0">
                          <a:latin typeface="Futura Lt BT" panose="020B0402020204020303"/>
                        </a:rPr>
                        <a:t>Api</a:t>
                      </a:r>
                      <a:r>
                        <a:rPr lang="en-US" sz="2600" dirty="0" smtClean="0">
                          <a:latin typeface="Futura Lt BT" panose="020B0402020204020303"/>
                        </a:rPr>
                        <a:t> Ticket Resources</a:t>
                      </a:r>
                      <a:endParaRPr lang="en-US" sz="2600" dirty="0">
                        <a:latin typeface="Futura Lt BT" panose="020B0402020204020303"/>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43899">
                <a:tc gridSpan="4">
                  <a:txBody>
                    <a:bodyPr/>
                    <a:lstStyle/>
                    <a:p>
                      <a:r>
                        <a:rPr lang="en-US" sz="2600" dirty="0" smtClean="0">
                          <a:solidFill>
                            <a:schemeClr val="tx1">
                              <a:lumMod val="50000"/>
                            </a:schemeClr>
                          </a:solidFill>
                          <a:latin typeface="Futura Lt BT" panose="020B0402020204020303"/>
                        </a:rPr>
                        <a:t>https://em7ipaddress/api/ticket</a:t>
                      </a:r>
                      <a:endParaRPr lang="en-US" sz="2600" dirty="0">
                        <a:solidFill>
                          <a:schemeClr val="tx1">
                            <a:lumMod val="50000"/>
                          </a:schemeClr>
                        </a:solidFill>
                        <a:latin typeface="Futura Lt BT" panose="020B0402020204020303"/>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r>
              <a:tr h="543899">
                <a:tc>
                  <a:txBody>
                    <a:bodyPr/>
                    <a:lstStyle/>
                    <a:p>
                      <a:r>
                        <a:rPr lang="en-US" sz="2600" dirty="0" err="1" smtClean="0">
                          <a:solidFill>
                            <a:schemeClr val="tx1">
                              <a:lumMod val="50000"/>
                            </a:schemeClr>
                          </a:solidFill>
                          <a:latin typeface="Futura Lt BT" panose="020B0402020204020303"/>
                        </a:rPr>
                        <a:t>Aligned_resource_name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Assigned_to</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Assigned_to</a:t>
                      </a:r>
                      <a:r>
                        <a:rPr lang="en-US" sz="2600" dirty="0" smtClean="0">
                          <a:solidFill>
                            <a:schemeClr val="tx1">
                              <a:lumMod val="50000"/>
                            </a:schemeClr>
                          </a:solidFill>
                          <a:latin typeface="Futura Lt BT" panose="020B0402020204020303"/>
                        </a:rPr>
                        <a:t>/user</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Auto_close</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Category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Couse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Chargeback</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Closed_by</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err="1" smtClean="0">
                          <a:solidFill>
                            <a:schemeClr val="tx1">
                              <a:lumMod val="50000"/>
                            </a:schemeClr>
                          </a:solidFill>
                          <a:latin typeface="Futura Lt BT" panose="020B0402020204020303"/>
                        </a:rPr>
                        <a:t>Closed_by</a:t>
                      </a:r>
                      <a:r>
                        <a:rPr lang="en-US" sz="2600" dirty="0" smtClean="0">
                          <a:solidFill>
                            <a:schemeClr val="tx1">
                              <a:lumMod val="50000"/>
                            </a:schemeClr>
                          </a:solidFill>
                          <a:latin typeface="Futura Lt BT" panose="020B0402020204020303"/>
                        </a:rPr>
                        <a:t>/usr</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Date_close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Date_create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Date_update</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Description</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Escalation</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Note/</a:t>
                      </a:r>
                      <a:r>
                        <a:rPr lang="en-US" sz="2600" dirty="0" err="1" smtClean="0">
                          <a:solidFill>
                            <a:schemeClr val="tx1">
                              <a:lumMod val="50000"/>
                            </a:schemeClr>
                          </a:solidFill>
                          <a:latin typeface="Futura Lt BT" panose="020B0402020204020303"/>
                        </a:rPr>
                        <a:t>note_test</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Opened_by</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err="1" smtClean="0">
                          <a:solidFill>
                            <a:schemeClr val="tx1">
                              <a:lumMod val="50000"/>
                            </a:schemeClr>
                          </a:solidFill>
                          <a:latin typeface="Futura Lt BT" panose="020B0402020204020303"/>
                        </a:rPr>
                        <a:t>Opened_by</a:t>
                      </a:r>
                      <a:r>
                        <a:rPr lang="en-US" sz="2600" dirty="0" smtClean="0">
                          <a:solidFill>
                            <a:schemeClr val="tx1">
                              <a:lumMod val="50000"/>
                            </a:schemeClr>
                          </a:solidFill>
                          <a:latin typeface="Futura Lt BT" panose="020B0402020204020303"/>
                        </a:rPr>
                        <a:t>/user</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Organization</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Organization/company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Parent_ticket</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Resolution</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Resurrected</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Severity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Source</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Status</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Ticket_queue</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Tied</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Updated_by</a:t>
                      </a:r>
                      <a:endParaRPr lang="en-US" sz="2600" dirty="0">
                        <a:solidFill>
                          <a:schemeClr val="tx1">
                            <a:lumMod val="50000"/>
                          </a:schemeClr>
                        </a:solidFill>
                        <a:latin typeface="Futura Lt BT" panose="020B0402020204020303"/>
                      </a:endParaRPr>
                    </a:p>
                  </a:txBody>
                  <a:tcPr marL="155448" marR="155448" marT="67056" marB="67056"/>
                </a:tc>
              </a:tr>
              <a:tr h="543899">
                <a:tc>
                  <a:txBody>
                    <a:bodyPr/>
                    <a:lstStyle/>
                    <a:p>
                      <a:r>
                        <a:rPr lang="en-US" sz="2600" dirty="0" err="1" smtClean="0">
                          <a:solidFill>
                            <a:schemeClr val="tx1">
                              <a:lumMod val="50000"/>
                            </a:schemeClr>
                          </a:solidFill>
                          <a:latin typeface="Futura Lt BT" panose="020B0402020204020303"/>
                        </a:rPr>
                        <a:t>Updated_by</a:t>
                      </a:r>
                      <a:r>
                        <a:rPr lang="en-US" sz="2600" dirty="0" smtClean="0">
                          <a:solidFill>
                            <a:schemeClr val="tx1">
                              <a:lumMod val="50000"/>
                            </a:schemeClr>
                          </a:solidFill>
                          <a:latin typeface="Futura Lt BT" panose="020B0402020204020303"/>
                        </a:rPr>
                        <a:t>/user</a:t>
                      </a:r>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solidFill>
                          <a:schemeClr val="tx1">
                            <a:lumMod val="50000"/>
                          </a:schemeClr>
                        </a:solidFill>
                        <a:latin typeface="Futura Lt BT" panose="020B0402020204020303"/>
                      </a:endParaRPr>
                    </a:p>
                  </a:txBody>
                  <a:tcPr marL="155448" marR="155448" marT="67056" marB="67056"/>
                </a:tc>
              </a:tr>
            </a:tbl>
          </a:graphicData>
        </a:graphic>
      </p:graphicFrame>
      <p:sp>
        <p:nvSpPr>
          <p:cNvPr id="3" name="Title 2"/>
          <p:cNvSpPr>
            <a:spLocks noGrp="1"/>
          </p:cNvSpPr>
          <p:nvPr>
            <p:ph type="title"/>
          </p:nvPr>
        </p:nvSpPr>
        <p:spPr/>
        <p:txBody>
          <a:bodyPr/>
          <a:lstStyle/>
          <a:p>
            <a:r>
              <a:rPr lang="en-US" dirty="0" smtClean="0"/>
              <a:t>API Ticket Resources</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105</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6782224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615025" y="1460180"/>
          <a:ext cx="14292578" cy="1631697"/>
        </p:xfrm>
        <a:graphic>
          <a:graphicData uri="http://schemas.openxmlformats.org/drawingml/2006/table">
            <a:tbl>
              <a:tblPr firstRow="1" bandRow="1">
                <a:tableStyleId>{5C22544A-7EE6-4342-B048-85BDC9FD1C3A}</a:tableStyleId>
              </a:tblPr>
              <a:tblGrid>
                <a:gridCol w="3509341"/>
                <a:gridCol w="2663543"/>
                <a:gridCol w="3484896"/>
                <a:gridCol w="1602862"/>
                <a:gridCol w="3031936"/>
              </a:tblGrid>
              <a:tr h="543899">
                <a:tc gridSpan="5">
                  <a:txBody>
                    <a:bodyPr/>
                    <a:lstStyle/>
                    <a:p>
                      <a:r>
                        <a:rPr lang="en-US" sz="2600" dirty="0" err="1" smtClean="0">
                          <a:latin typeface="Futura Lt BT" panose="020B0402020204020303"/>
                        </a:rPr>
                        <a:t>Api</a:t>
                      </a:r>
                      <a:r>
                        <a:rPr lang="en-US" sz="2600" dirty="0" smtClean="0">
                          <a:latin typeface="Futura Lt BT" panose="020B0402020204020303"/>
                        </a:rPr>
                        <a:t> Ticket Sub-Resource Notes</a:t>
                      </a:r>
                      <a:endParaRPr lang="en-US" sz="2600" dirty="0">
                        <a:latin typeface="Futura Lt BT" panose="020B0402020204020303"/>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43899">
                <a:tc gridSpan="5">
                  <a:txBody>
                    <a:bodyPr/>
                    <a:lstStyle/>
                    <a:p>
                      <a:r>
                        <a:rPr lang="en-US" sz="2600" dirty="0" smtClean="0">
                          <a:solidFill>
                            <a:schemeClr val="tx1">
                              <a:lumMod val="50000"/>
                            </a:schemeClr>
                          </a:solidFill>
                          <a:latin typeface="Futura Lt BT" panose="020B0402020204020303"/>
                        </a:rPr>
                        <a:t>https://em7ipaddress/api/ticket_note</a:t>
                      </a:r>
                      <a:endParaRPr lang="en-US" sz="2600" dirty="0">
                        <a:solidFill>
                          <a:schemeClr val="tx1">
                            <a:lumMod val="50000"/>
                          </a:schemeClr>
                        </a:solidFill>
                        <a:latin typeface="Futura Lt BT" panose="020B0402020204020303"/>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543899">
                <a:tc>
                  <a:txBody>
                    <a:bodyPr/>
                    <a:lstStyle/>
                    <a:p>
                      <a:r>
                        <a:rPr lang="en-US" sz="2600" dirty="0" err="1" smtClean="0">
                          <a:solidFill>
                            <a:schemeClr val="tx1">
                              <a:lumMod val="50000"/>
                            </a:schemeClr>
                          </a:solidFill>
                          <a:latin typeface="Futura Lt BT" panose="020B0402020204020303"/>
                        </a:rPr>
                        <a:t>User_edit</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err="1" smtClean="0">
                          <a:solidFill>
                            <a:schemeClr val="tx1">
                              <a:lumMod val="50000"/>
                            </a:schemeClr>
                          </a:solidFill>
                          <a:latin typeface="Futura Lt BT" panose="020B0402020204020303"/>
                        </a:rPr>
                        <a:t>Ip</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Hidden</a:t>
                      </a:r>
                    </a:p>
                  </a:txBody>
                  <a:tcPr marL="155448" marR="155448" marT="67056" marB="67056"/>
                </a:tc>
                <a:tc>
                  <a:txBody>
                    <a:bodyPr/>
                    <a:lstStyle/>
                    <a:p>
                      <a:r>
                        <a:rPr lang="en-US" sz="2600" dirty="0" smtClean="0">
                          <a:solidFill>
                            <a:schemeClr val="tx1">
                              <a:lumMod val="50000"/>
                            </a:schemeClr>
                          </a:solidFill>
                          <a:latin typeface="Futura Lt BT" panose="020B0402020204020303"/>
                        </a:rPr>
                        <a:t>Notes</a:t>
                      </a:r>
                      <a:endParaRPr lang="en-US" sz="26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600" dirty="0" err="1" smtClean="0">
                          <a:solidFill>
                            <a:schemeClr val="tx1">
                              <a:lumMod val="50000"/>
                            </a:schemeClr>
                          </a:solidFill>
                          <a:latin typeface="Futura Lt BT" panose="020B0402020204020303"/>
                        </a:rPr>
                        <a:t>Date_edit</a:t>
                      </a:r>
                      <a:endParaRPr lang="en-US" sz="2600" dirty="0">
                        <a:solidFill>
                          <a:schemeClr val="tx1">
                            <a:lumMod val="50000"/>
                          </a:schemeClr>
                        </a:solidFill>
                        <a:latin typeface="Futura Lt BT" panose="020B0402020204020303"/>
                      </a:endParaRPr>
                    </a:p>
                  </a:txBody>
                  <a:tcPr marL="155448" marR="155448" marT="67056" marB="67056"/>
                </a:tc>
              </a:tr>
            </a:tbl>
          </a:graphicData>
        </a:graphic>
      </p:graphicFrame>
      <p:sp>
        <p:nvSpPr>
          <p:cNvPr id="3" name="Title 2"/>
          <p:cNvSpPr>
            <a:spLocks noGrp="1"/>
          </p:cNvSpPr>
          <p:nvPr>
            <p:ph type="title"/>
          </p:nvPr>
        </p:nvSpPr>
        <p:spPr/>
        <p:txBody>
          <a:bodyPr/>
          <a:lstStyle/>
          <a:p>
            <a:r>
              <a:rPr lang="en-US" dirty="0" smtClean="0"/>
              <a:t>API Ticket Sub-Resources</a:t>
            </a:r>
            <a:endParaRPr lang="en-US" dirty="0"/>
          </a:p>
        </p:txBody>
      </p:sp>
      <p:graphicFrame>
        <p:nvGraphicFramePr>
          <p:cNvPr id="5" name="Content Placeholder 3"/>
          <p:cNvGraphicFramePr>
            <a:graphicFrameLocks/>
          </p:cNvGraphicFramePr>
          <p:nvPr>
            <p:extLst/>
          </p:nvPr>
        </p:nvGraphicFramePr>
        <p:xfrm>
          <a:off x="608023" y="3493181"/>
          <a:ext cx="14292579" cy="3172548"/>
        </p:xfrm>
        <a:graphic>
          <a:graphicData uri="http://schemas.openxmlformats.org/drawingml/2006/table">
            <a:tbl>
              <a:tblPr firstRow="1" bandRow="1">
                <a:tableStyleId>{5C22544A-7EE6-4342-B048-85BDC9FD1C3A}</a:tableStyleId>
              </a:tblPr>
              <a:tblGrid>
                <a:gridCol w="2823037"/>
                <a:gridCol w="2730843"/>
                <a:gridCol w="2492770"/>
                <a:gridCol w="2828875"/>
                <a:gridCol w="3417054"/>
              </a:tblGrid>
              <a:tr h="536448">
                <a:tc gridSpan="5">
                  <a:txBody>
                    <a:bodyPr/>
                    <a:lstStyle/>
                    <a:p>
                      <a:r>
                        <a:rPr lang="en-US" sz="2600" dirty="0" err="1" smtClean="0">
                          <a:latin typeface="Futura Lt BT" panose="020B0402020204020303"/>
                        </a:rPr>
                        <a:t>Api</a:t>
                      </a:r>
                      <a:r>
                        <a:rPr lang="en-US" sz="2600" dirty="0" smtClean="0">
                          <a:latin typeface="Futura Lt BT" panose="020B0402020204020303"/>
                        </a:rPr>
                        <a:t> Ticket Sub-Resource Queues</a:t>
                      </a:r>
                      <a:endParaRPr lang="en-US" sz="2600" dirty="0">
                        <a:latin typeface="Futura Lt BT" panose="020B0402020204020303"/>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36448">
                <a:tc gridSpan="5">
                  <a:txBody>
                    <a:bodyPr/>
                    <a:lstStyle/>
                    <a:p>
                      <a:r>
                        <a:rPr lang="en-US" sz="2600" dirty="0" smtClean="0">
                          <a:solidFill>
                            <a:schemeClr val="tx1">
                              <a:lumMod val="50000"/>
                            </a:schemeClr>
                          </a:solidFill>
                          <a:latin typeface="Futura Lt BT" panose="020B0402020204020303"/>
                        </a:rPr>
                        <a:t>https://em7ipaddress/api/ticket_queue</a:t>
                      </a:r>
                      <a:endParaRPr lang="en-US" sz="2600" dirty="0">
                        <a:solidFill>
                          <a:schemeClr val="tx1">
                            <a:lumMod val="50000"/>
                          </a:schemeClr>
                        </a:solidFill>
                        <a:latin typeface="Futura Lt BT" panose="020B0402020204020303"/>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91744">
                <a:tc>
                  <a:txBody>
                    <a:bodyPr/>
                    <a:lstStyle/>
                    <a:p>
                      <a:r>
                        <a:rPr lang="en-US" sz="2300" dirty="0" smtClean="0">
                          <a:solidFill>
                            <a:schemeClr val="tx1">
                              <a:lumMod val="50000"/>
                            </a:schemeClr>
                          </a:solidFill>
                          <a:latin typeface="Futura Lt BT" panose="020B0402020204020303"/>
                        </a:rPr>
                        <a:t>Name</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Descriptions</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Selected</a:t>
                      </a:r>
                    </a:p>
                  </a:txBody>
                  <a:tcPr marL="155448" marR="155448" marT="67056" marB="67056"/>
                </a:tc>
                <a:tc>
                  <a:txBody>
                    <a:bodyPr/>
                    <a:lstStyle/>
                    <a:p>
                      <a:r>
                        <a:rPr lang="en-US" sz="2300" dirty="0" err="1" smtClean="0">
                          <a:solidFill>
                            <a:schemeClr val="tx1">
                              <a:lumMod val="50000"/>
                            </a:schemeClr>
                          </a:solidFill>
                          <a:latin typeface="Futura Lt BT" panose="020B0402020204020303"/>
                        </a:rPr>
                        <a:t>Notify_watchers</a:t>
                      </a:r>
                      <a:endParaRPr lang="en-US" sz="23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300" dirty="0" smtClean="0">
                          <a:solidFill>
                            <a:schemeClr val="tx1">
                              <a:lumMod val="50000"/>
                            </a:schemeClr>
                          </a:solidFill>
                          <a:latin typeface="Futura Lt BT" panose="020B0402020204020303"/>
                        </a:rPr>
                        <a:t>Locked</a:t>
                      </a:r>
                      <a:endParaRPr lang="en-US" sz="2300" dirty="0">
                        <a:solidFill>
                          <a:schemeClr val="tx1">
                            <a:lumMod val="50000"/>
                          </a:schemeClr>
                        </a:solidFill>
                        <a:latin typeface="Futura Lt BT" panose="020B0402020204020303"/>
                      </a:endParaRPr>
                    </a:p>
                  </a:txBody>
                  <a:tcPr marL="155448" marR="155448" marT="67056" marB="67056"/>
                </a:tc>
              </a:tr>
              <a:tr h="491744">
                <a:tc>
                  <a:txBody>
                    <a:bodyPr/>
                    <a:lstStyle/>
                    <a:p>
                      <a:r>
                        <a:rPr lang="en-US" sz="2300" dirty="0" err="1" smtClean="0">
                          <a:solidFill>
                            <a:schemeClr val="tx1">
                              <a:lumMod val="50000"/>
                            </a:schemeClr>
                          </a:solidFill>
                          <a:latin typeface="Futura Lt BT" panose="020B0402020204020303"/>
                        </a:rPr>
                        <a:t>Queue_admin</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err="1" smtClean="0">
                          <a:solidFill>
                            <a:schemeClr val="tx1">
                              <a:lumMod val="50000"/>
                            </a:schemeClr>
                          </a:solidFill>
                          <a:latin typeface="Futura Lt BT" panose="020B0402020204020303"/>
                        </a:rPr>
                        <a:t>Date_edit</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err="1" smtClean="0">
                          <a:solidFill>
                            <a:schemeClr val="tx1">
                              <a:lumMod val="50000"/>
                            </a:schemeClr>
                          </a:solidFill>
                          <a:latin typeface="Futura Lt BT" panose="020B0402020204020303"/>
                        </a:rPr>
                        <a:t>Updated_by</a:t>
                      </a:r>
                      <a:endParaRPr lang="en-US" sz="2300" dirty="0" smtClean="0">
                        <a:solidFill>
                          <a:schemeClr val="tx1">
                            <a:lumMod val="50000"/>
                          </a:schemeClr>
                        </a:solidFill>
                        <a:latin typeface="Futura Lt BT" panose="020B0402020204020303"/>
                      </a:endParaRPr>
                    </a:p>
                  </a:txBody>
                  <a:tcPr marL="155448" marR="155448" marT="67056" marB="67056"/>
                </a:tc>
                <a:tc>
                  <a:txBody>
                    <a:bodyPr/>
                    <a:lstStyle/>
                    <a:p>
                      <a:r>
                        <a:rPr lang="en-US" sz="2300" dirty="0" smtClean="0">
                          <a:solidFill>
                            <a:schemeClr val="tx1">
                              <a:lumMod val="50000"/>
                            </a:schemeClr>
                          </a:solidFill>
                          <a:latin typeface="Futura Lt BT" panose="020B0402020204020303"/>
                        </a:rPr>
                        <a:t>Esc_id1</a:t>
                      </a:r>
                      <a:endParaRPr lang="en-US" sz="23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300" dirty="0" smtClean="0">
                          <a:solidFill>
                            <a:schemeClr val="tx1">
                              <a:lumMod val="50000"/>
                            </a:schemeClr>
                          </a:solidFill>
                          <a:latin typeface="Futura Lt BT" panose="020B0402020204020303"/>
                        </a:rPr>
                        <a:t>Esc_id2</a:t>
                      </a:r>
                      <a:endParaRPr lang="en-US" sz="2300" dirty="0">
                        <a:solidFill>
                          <a:schemeClr val="tx1">
                            <a:lumMod val="50000"/>
                          </a:schemeClr>
                        </a:solidFill>
                        <a:latin typeface="Futura Lt BT" panose="020B0402020204020303"/>
                      </a:endParaRPr>
                    </a:p>
                  </a:txBody>
                  <a:tcPr marL="155448" marR="155448" marT="67056" marB="67056"/>
                </a:tc>
              </a:tr>
              <a:tr h="624420">
                <a:tc>
                  <a:txBody>
                    <a:bodyPr/>
                    <a:lstStyle/>
                    <a:p>
                      <a:r>
                        <a:rPr lang="en-US" sz="2300" dirty="0" smtClean="0">
                          <a:solidFill>
                            <a:schemeClr val="tx1">
                              <a:lumMod val="50000"/>
                            </a:schemeClr>
                          </a:solidFill>
                          <a:latin typeface="Futura Lt BT" panose="020B0402020204020303"/>
                        </a:rPr>
                        <a:t>Esc_id3</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err="1" smtClean="0">
                          <a:solidFill>
                            <a:schemeClr val="tx1">
                              <a:lumMod val="50000"/>
                            </a:schemeClr>
                          </a:solidFill>
                          <a:latin typeface="Futura Lt BT" panose="020B0402020204020303"/>
                        </a:rPr>
                        <a:t>Custom_forms</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err="1" smtClean="0">
                          <a:solidFill>
                            <a:schemeClr val="tx1">
                              <a:lumMod val="50000"/>
                            </a:schemeClr>
                          </a:solidFill>
                          <a:latin typeface="Futura Lt BT" panose="020B0402020204020303"/>
                        </a:rPr>
                        <a:t>Queue_email</a:t>
                      </a:r>
                      <a:endParaRPr lang="en-US" sz="2300" dirty="0" smtClean="0">
                        <a:solidFill>
                          <a:schemeClr val="tx1">
                            <a:lumMod val="50000"/>
                          </a:schemeClr>
                        </a:solidFill>
                        <a:latin typeface="Futura Lt BT" panose="020B0402020204020303"/>
                      </a:endParaRPr>
                    </a:p>
                  </a:txBody>
                  <a:tcPr marL="155448" marR="155448" marT="67056" marB="67056"/>
                </a:tc>
                <a:tc>
                  <a:txBody>
                    <a:bodyPr/>
                    <a:lstStyle/>
                    <a:p>
                      <a:r>
                        <a:rPr lang="en-US" sz="2100" kern="1200" dirty="0" err="1" smtClean="0">
                          <a:solidFill>
                            <a:schemeClr val="tx1">
                              <a:lumMod val="50000"/>
                            </a:schemeClr>
                          </a:solidFill>
                          <a:latin typeface="Futura Lt BT" panose="020B0402020204020303"/>
                          <a:ea typeface="+mn-ea"/>
                          <a:cs typeface="+mn-cs"/>
                        </a:rPr>
                        <a:t>Ticket_email_type</a:t>
                      </a:r>
                      <a:endParaRPr lang="en-US" sz="2100" kern="1200" dirty="0">
                        <a:solidFill>
                          <a:schemeClr val="tx1">
                            <a:lumMod val="50000"/>
                          </a:schemeClr>
                        </a:solidFill>
                        <a:latin typeface="Futura Lt BT" panose="020B0402020204020303"/>
                        <a:ea typeface="+mn-ea"/>
                        <a:cs typeface="+mn-cs"/>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300" kern="1200" dirty="0" err="1" smtClean="0">
                          <a:solidFill>
                            <a:schemeClr val="tx1">
                              <a:lumMod val="50000"/>
                            </a:schemeClr>
                          </a:solidFill>
                          <a:latin typeface="Futura Lt BT" panose="020B0402020204020303"/>
                          <a:ea typeface="+mn-ea"/>
                          <a:cs typeface="+mn-cs"/>
                        </a:rPr>
                        <a:t>Email_last_comment</a:t>
                      </a:r>
                      <a:endParaRPr lang="en-US" sz="2300" kern="1200" dirty="0">
                        <a:solidFill>
                          <a:schemeClr val="tx1">
                            <a:lumMod val="50000"/>
                          </a:schemeClr>
                        </a:solidFill>
                        <a:latin typeface="Futura Lt BT" panose="020B0402020204020303"/>
                        <a:ea typeface="+mn-ea"/>
                        <a:cs typeface="+mn-cs"/>
                      </a:endParaRPr>
                    </a:p>
                  </a:txBody>
                  <a:tcPr marL="155448" marR="155448" marT="67056" marB="67056"/>
                </a:tc>
              </a:tr>
              <a:tr h="491744">
                <a:tc>
                  <a:txBody>
                    <a:bodyPr/>
                    <a:lstStyle/>
                    <a:p>
                      <a:r>
                        <a:rPr lang="en-US" sz="2300" dirty="0" smtClean="0">
                          <a:solidFill>
                            <a:schemeClr val="tx1">
                              <a:lumMod val="50000"/>
                            </a:schemeClr>
                          </a:solidFill>
                          <a:latin typeface="Futura Lt BT" panose="020B0402020204020303"/>
                        </a:rPr>
                        <a:t>Members</a:t>
                      </a:r>
                      <a:endParaRPr lang="en-US" sz="2300" dirty="0">
                        <a:solidFill>
                          <a:schemeClr val="tx1">
                            <a:lumMod val="50000"/>
                          </a:schemeClr>
                        </a:solidFill>
                        <a:latin typeface="Futura Lt BT" panose="020B0402020204020303"/>
                      </a:endParaRPr>
                    </a:p>
                  </a:txBody>
                  <a:tcPr marL="155448" marR="155448" marT="67056" marB="67056"/>
                </a:tc>
                <a:tc>
                  <a:txBody>
                    <a:bodyPr/>
                    <a:lstStyle/>
                    <a:p>
                      <a:r>
                        <a:rPr lang="en-US" sz="2300" dirty="0" err="1" smtClean="0">
                          <a:solidFill>
                            <a:schemeClr val="tx1">
                              <a:lumMod val="50000"/>
                            </a:schemeClr>
                          </a:solidFill>
                          <a:latin typeface="Futura Lt BT" panose="020B0402020204020303"/>
                        </a:rPr>
                        <a:t>qid</a:t>
                      </a:r>
                      <a:endParaRPr lang="en-US" sz="2300" dirty="0">
                        <a:solidFill>
                          <a:schemeClr val="tx1">
                            <a:lumMod val="50000"/>
                          </a:schemeClr>
                        </a:solidFill>
                        <a:latin typeface="Futura Lt BT" panose="020B0402020204020303"/>
                      </a:endParaRPr>
                    </a:p>
                  </a:txBody>
                  <a:tcPr marL="155448" marR="155448" marT="67056" marB="67056"/>
                </a:tc>
                <a:tc>
                  <a:txBody>
                    <a:bodyPr/>
                    <a:lstStyle/>
                    <a:p>
                      <a:endParaRPr lang="en-US" sz="2300" dirty="0" smtClean="0">
                        <a:solidFill>
                          <a:schemeClr val="tx1">
                            <a:lumMod val="50000"/>
                          </a:schemeClr>
                        </a:solidFill>
                        <a:latin typeface="Futura Lt BT" panose="020B0402020204020303"/>
                      </a:endParaRPr>
                    </a:p>
                  </a:txBody>
                  <a:tcPr marL="155448" marR="155448" marT="67056" marB="67056"/>
                </a:tc>
                <a:tc>
                  <a:txBody>
                    <a:bodyPr/>
                    <a:lstStyle/>
                    <a:p>
                      <a:endParaRPr lang="en-US" sz="23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300" dirty="0">
                        <a:solidFill>
                          <a:schemeClr val="tx1">
                            <a:lumMod val="50000"/>
                          </a:schemeClr>
                        </a:solidFill>
                        <a:latin typeface="Futura Lt BT" panose="020B0402020204020303"/>
                      </a:endParaRPr>
                    </a:p>
                  </a:txBody>
                  <a:tcPr marL="155448" marR="155448" marT="67056" marB="67056"/>
                </a:tc>
              </a:tr>
            </a:tbl>
          </a:graphicData>
        </a:graphic>
      </p:graphicFrame>
      <p:graphicFrame>
        <p:nvGraphicFramePr>
          <p:cNvPr id="6" name="Content Placeholder 3"/>
          <p:cNvGraphicFramePr>
            <a:graphicFrameLocks/>
          </p:cNvGraphicFramePr>
          <p:nvPr>
            <p:extLst/>
          </p:nvPr>
        </p:nvGraphicFramePr>
        <p:xfrm>
          <a:off x="636032" y="7024016"/>
          <a:ext cx="14292578" cy="2175596"/>
        </p:xfrm>
        <a:graphic>
          <a:graphicData uri="http://schemas.openxmlformats.org/drawingml/2006/table">
            <a:tbl>
              <a:tblPr firstRow="1" bandRow="1">
                <a:tableStyleId>{5C22544A-7EE6-4342-B048-85BDC9FD1C3A}</a:tableStyleId>
              </a:tblPr>
              <a:tblGrid>
                <a:gridCol w="3509341"/>
                <a:gridCol w="2663543"/>
                <a:gridCol w="2559979"/>
                <a:gridCol w="2527779"/>
                <a:gridCol w="3031936"/>
              </a:tblGrid>
              <a:tr h="543899">
                <a:tc gridSpan="5">
                  <a:txBody>
                    <a:bodyPr/>
                    <a:lstStyle/>
                    <a:p>
                      <a:r>
                        <a:rPr lang="en-US" sz="2600" dirty="0" err="1" smtClean="0">
                          <a:latin typeface="Futura Lt BT" panose="020B0402020204020303"/>
                        </a:rPr>
                        <a:t>Api</a:t>
                      </a:r>
                      <a:r>
                        <a:rPr lang="en-US" sz="2600" dirty="0" smtClean="0">
                          <a:latin typeface="Futura Lt BT" panose="020B0402020204020303"/>
                        </a:rPr>
                        <a:t> Ticket Sub-Resource Category</a:t>
                      </a:r>
                      <a:endParaRPr lang="en-US" sz="2600" dirty="0">
                        <a:latin typeface="Futura Lt BT" panose="020B0402020204020303"/>
                      </a:endParaRPr>
                    </a:p>
                  </a:txBody>
                  <a:tcPr marL="155448" marR="155448" marT="67056" marB="67056"/>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43899">
                <a:tc gridSpan="5">
                  <a:txBody>
                    <a:bodyPr/>
                    <a:lstStyle/>
                    <a:p>
                      <a:r>
                        <a:rPr lang="en-US" sz="2600" dirty="0" smtClean="0">
                          <a:solidFill>
                            <a:schemeClr val="tx1">
                              <a:lumMod val="50000"/>
                            </a:schemeClr>
                          </a:solidFill>
                          <a:latin typeface="Futura Lt BT" panose="020B0402020204020303"/>
                        </a:rPr>
                        <a:t>https://em7ipaddress/api/ticket_category</a:t>
                      </a:r>
                      <a:endParaRPr lang="en-US" sz="2600" dirty="0">
                        <a:solidFill>
                          <a:schemeClr val="tx1">
                            <a:lumMod val="50000"/>
                          </a:schemeClr>
                        </a:solidFill>
                        <a:latin typeface="Futura Lt BT" panose="020B0402020204020303"/>
                      </a:endParaRPr>
                    </a:p>
                  </a:txBody>
                  <a:tcPr marL="155448" marR="155448" marT="67056" marB="6705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543899">
                <a:tc>
                  <a:txBody>
                    <a:bodyPr/>
                    <a:lstStyle/>
                    <a:p>
                      <a:r>
                        <a:rPr lang="en-US" sz="2600" dirty="0" smtClean="0">
                          <a:solidFill>
                            <a:schemeClr val="tx1">
                              <a:lumMod val="50000"/>
                            </a:schemeClr>
                          </a:solidFill>
                          <a:latin typeface="Futura Lt BT" panose="020B0402020204020303"/>
                        </a:rPr>
                        <a:t>Access</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Category</a:t>
                      </a:r>
                      <a:endParaRPr lang="en-US" sz="2600" dirty="0">
                        <a:solidFill>
                          <a:schemeClr val="tx1">
                            <a:lumMod val="50000"/>
                          </a:schemeClr>
                        </a:solidFill>
                        <a:latin typeface="Futura Lt BT" panose="020B0402020204020303"/>
                      </a:endParaRPr>
                    </a:p>
                  </a:txBody>
                  <a:tcPr marL="155448" marR="155448" marT="67056" marB="67056"/>
                </a:tc>
                <a:tc>
                  <a:txBody>
                    <a:bodyPr/>
                    <a:lstStyle/>
                    <a:p>
                      <a:r>
                        <a:rPr lang="en-US" sz="2600" dirty="0" smtClean="0">
                          <a:solidFill>
                            <a:schemeClr val="tx1">
                              <a:lumMod val="50000"/>
                            </a:schemeClr>
                          </a:solidFill>
                          <a:latin typeface="Futura Lt BT" panose="020B0402020204020303"/>
                        </a:rPr>
                        <a:t>Deprecated</a:t>
                      </a:r>
                    </a:p>
                  </a:txBody>
                  <a:tcPr marL="155448" marR="155448" marT="67056" marB="67056"/>
                </a:tc>
                <a:tc>
                  <a:txBody>
                    <a:bodyPr/>
                    <a:lstStyle/>
                    <a:p>
                      <a:r>
                        <a:rPr lang="en-US" sz="2600" dirty="0" err="1" smtClean="0">
                          <a:solidFill>
                            <a:schemeClr val="tx1">
                              <a:lumMod val="50000"/>
                            </a:schemeClr>
                          </a:solidFill>
                          <a:latin typeface="Futura Lt BT" panose="020B0402020204020303"/>
                        </a:rPr>
                        <a:t>Edit_date</a:t>
                      </a:r>
                      <a:endParaRPr lang="en-US" sz="26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600" dirty="0" err="1" smtClean="0">
                          <a:solidFill>
                            <a:schemeClr val="tx1">
                              <a:lumMod val="50000"/>
                            </a:schemeClr>
                          </a:solidFill>
                          <a:latin typeface="Futura Lt BT" panose="020B0402020204020303"/>
                        </a:rPr>
                        <a:t>Edit_user</a:t>
                      </a:r>
                      <a:endParaRPr lang="en-US" sz="2600" dirty="0">
                        <a:solidFill>
                          <a:schemeClr val="tx1">
                            <a:lumMod val="50000"/>
                          </a:schemeClr>
                        </a:solidFill>
                        <a:latin typeface="Futura Lt BT" panose="020B0402020204020303"/>
                      </a:endParaRPr>
                    </a:p>
                  </a:txBody>
                  <a:tcPr marL="155448" marR="155448" marT="67056" marB="67056"/>
                </a:tc>
              </a:tr>
              <a:tr h="543899">
                <a:tc gridSpan="2">
                  <a:txBody>
                    <a:bodyPr/>
                    <a:lstStyle/>
                    <a:p>
                      <a:r>
                        <a:rPr lang="en-US" sz="2600" dirty="0" err="1" smtClean="0">
                          <a:solidFill>
                            <a:schemeClr val="tx1">
                              <a:lumMod val="50000"/>
                            </a:schemeClr>
                          </a:solidFill>
                          <a:latin typeface="Futura Lt BT" panose="020B0402020204020303"/>
                        </a:rPr>
                        <a:t>Override_sec_on_add</a:t>
                      </a:r>
                      <a:endParaRPr lang="en-US" sz="2600" dirty="0">
                        <a:solidFill>
                          <a:schemeClr val="tx1">
                            <a:lumMod val="50000"/>
                          </a:schemeClr>
                        </a:solidFill>
                        <a:latin typeface="Futura Lt BT" panose="020B0402020204020303"/>
                      </a:endParaRPr>
                    </a:p>
                  </a:txBody>
                  <a:tcPr marL="155448" marR="155448" marT="67056" marB="67056"/>
                </a:tc>
                <a:tc hMerge="1">
                  <a:txBody>
                    <a:bodyPr/>
                    <a:lstStyle/>
                    <a:p>
                      <a:endParaRPr lang="en-US" dirty="0"/>
                    </a:p>
                  </a:txBody>
                  <a:tcPr/>
                </a:tc>
                <a:tc>
                  <a:txBody>
                    <a:bodyPr/>
                    <a:lstStyle/>
                    <a:p>
                      <a:endParaRPr lang="en-US" sz="2600" dirty="0" smtClean="0">
                        <a:solidFill>
                          <a:schemeClr val="tx1">
                            <a:lumMod val="50000"/>
                          </a:schemeClr>
                        </a:solidFill>
                        <a:latin typeface="Futura Lt BT" panose="020B0402020204020303"/>
                      </a:endParaRPr>
                    </a:p>
                  </a:txBody>
                  <a:tcPr marL="155448" marR="155448" marT="67056" marB="67056"/>
                </a:tc>
                <a:tc>
                  <a:txBody>
                    <a:bodyPr/>
                    <a:lstStyle/>
                    <a:p>
                      <a:endParaRPr lang="en-US" sz="26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600" dirty="0">
                        <a:solidFill>
                          <a:schemeClr val="tx1">
                            <a:lumMod val="50000"/>
                          </a:schemeClr>
                        </a:solidFill>
                        <a:latin typeface="Futura Lt BT" panose="020B0402020204020303"/>
                      </a:endParaRPr>
                    </a:p>
                  </a:txBody>
                  <a:tcPr marL="155448" marR="155448" marT="67056" marB="67056"/>
                </a:tc>
              </a:tr>
            </a:tbl>
          </a:graphicData>
        </a:graphic>
      </p:graphicFrame>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106</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0491508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0" indent="0">
              <a:buNone/>
            </a:pPr>
            <a:r>
              <a:rPr lang="en-US" dirty="0" smtClean="0"/>
              <a:t>Task: </a:t>
            </a:r>
          </a:p>
          <a:p>
            <a:pPr marL="0" indent="0">
              <a:buNone/>
            </a:pPr>
            <a:r>
              <a:rPr lang="en-US" dirty="0" smtClean="0"/>
              <a:t>All of the new business for Watersports.com has created a need for the Ticket features in EM7 to be configured to handle the “wave” of tickets. Mr. Noll has requested that Ticketing be set up to handle requests from customers, event tracking, escalations of important tickets, and recurring tickets for network and system maintenance tasks.</a:t>
            </a:r>
          </a:p>
          <a:p>
            <a:pPr marL="0" indent="0">
              <a:buNone/>
            </a:pPr>
            <a:endParaRPr lang="en-US" dirty="0" smtClean="0"/>
          </a:p>
          <a:p>
            <a:pPr marL="0" indent="0">
              <a:buNone/>
            </a:pPr>
            <a:r>
              <a:rPr lang="en-US" dirty="0" smtClean="0"/>
              <a:t>Requirements:</a:t>
            </a:r>
          </a:p>
          <a:p>
            <a:pPr>
              <a:buAutoNum type="arabicPeriod"/>
            </a:pPr>
            <a:r>
              <a:rPr lang="en-US" dirty="0" smtClean="0"/>
              <a:t>Create a queue called </a:t>
            </a:r>
            <a:r>
              <a:rPr lang="en-US" i="1" dirty="0" smtClean="0"/>
              <a:t>Support Requests</a:t>
            </a:r>
            <a:r>
              <a:rPr lang="en-US" dirty="0" smtClean="0"/>
              <a:t> for customers to enter tickets into, add this queue to the Customer User Policy and separately manually add all other customer accounts to the queue</a:t>
            </a:r>
            <a:endParaRPr lang="en-US" i="1" dirty="0" smtClean="0"/>
          </a:p>
          <a:p>
            <a:pPr>
              <a:buAutoNum type="arabicPeriod"/>
            </a:pPr>
            <a:r>
              <a:rPr lang="en-US" dirty="0" smtClean="0"/>
              <a:t>Create an escalation policy that emails Gary Noll if an open Support Request ticket has not been updated within 10 minutes of it being created. This action should act on every ticket.</a:t>
            </a:r>
          </a:p>
          <a:p>
            <a:pPr>
              <a:buAutoNum type="arabicPeriod"/>
            </a:pPr>
            <a:r>
              <a:rPr lang="en-US" dirty="0" smtClean="0"/>
              <a:t>Create a queue called </a:t>
            </a:r>
            <a:r>
              <a:rPr lang="en-US" i="1" dirty="0" smtClean="0"/>
              <a:t>Incidents</a:t>
            </a:r>
            <a:r>
              <a:rPr lang="en-US" dirty="0" smtClean="0"/>
              <a:t> for new tickets that will be created from events.</a:t>
            </a:r>
          </a:p>
          <a:p>
            <a:pPr>
              <a:buAutoNum type="arabicPeriod"/>
            </a:pPr>
            <a:r>
              <a:rPr lang="en-US" dirty="0" smtClean="0"/>
              <a:t>Create a Run Book Automation that creates tickets for all Major and Critical events in the Incidents ticket queue.</a:t>
            </a:r>
          </a:p>
          <a:p>
            <a:pPr>
              <a:buAutoNum type="arabicPeriod"/>
            </a:pPr>
            <a:r>
              <a:rPr lang="en-US" dirty="0" smtClean="0"/>
              <a:t>Create a </a:t>
            </a:r>
            <a:r>
              <a:rPr lang="en-US" i="1" dirty="0" smtClean="0"/>
              <a:t>Change Management</a:t>
            </a:r>
            <a:r>
              <a:rPr lang="en-US" dirty="0" smtClean="0"/>
              <a:t> queue with queue members from Watersports.</a:t>
            </a:r>
          </a:p>
          <a:p>
            <a:pPr>
              <a:buAutoNum type="arabicPeriod"/>
            </a:pPr>
            <a:r>
              <a:rPr lang="en-US" dirty="0" smtClean="0"/>
              <a:t>Have a Scheduled ticket create a ticket called </a:t>
            </a:r>
            <a:r>
              <a:rPr lang="en-US" i="1" dirty="0" smtClean="0"/>
              <a:t>Weekly Maintenance </a:t>
            </a:r>
            <a:r>
              <a:rPr lang="en-US" dirty="0" smtClean="0"/>
              <a:t>ticket in the Change Management queue (set the schedule to start approximately 5 minutes from the current time so you can see it get created in short order)</a:t>
            </a:r>
            <a:endParaRPr lang="en-US" dirty="0"/>
          </a:p>
        </p:txBody>
      </p:sp>
      <p:sp>
        <p:nvSpPr>
          <p:cNvPr id="3" name="Title 2"/>
          <p:cNvSpPr>
            <a:spLocks noGrp="1"/>
          </p:cNvSpPr>
          <p:nvPr>
            <p:ph type="title"/>
          </p:nvPr>
        </p:nvSpPr>
        <p:spPr/>
        <p:txBody>
          <a:bodyPr/>
          <a:lstStyle/>
          <a:p>
            <a:r>
              <a:rPr lang="en-US" dirty="0" smtClean="0"/>
              <a:t>Lab Goals</a:t>
            </a:r>
            <a:endParaRPr lang="en-US" dirty="0"/>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107</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spTree>
    <p:extLst>
      <p:ext uri="{BB962C8B-B14F-4D97-AF65-F5344CB8AC3E}">
        <p14:creationId xmlns:p14="http://schemas.microsoft.com/office/powerpoint/2010/main" val="11025267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idx="4294967295"/>
          </p:nvPr>
        </p:nvSpPr>
        <p:spPr>
          <a:xfrm>
            <a:off x="7481612" y="1572028"/>
            <a:ext cx="9015253" cy="865599"/>
          </a:xfrm>
        </p:spPr>
        <p:txBody>
          <a:bodyPr>
            <a:normAutofit fontScale="90000"/>
          </a:bodyPr>
          <a:lstStyle/>
          <a:p>
            <a:r>
              <a:rPr lang="en-US" sz="6400" dirty="0"/>
              <a:t> </a:t>
            </a:r>
            <a:br>
              <a:rPr lang="en-US" sz="6400" dirty="0"/>
            </a:br>
            <a:r>
              <a:rPr lang="en-US" sz="6400" dirty="0">
                <a:solidFill>
                  <a:schemeClr val="tx1">
                    <a:lumMod val="50000"/>
                  </a:schemeClr>
                </a:solidFill>
              </a:rPr>
              <a:t>Dynamic Applications Administration</a:t>
            </a:r>
          </a:p>
        </p:txBody>
      </p:sp>
      <p:sp>
        <p:nvSpPr>
          <p:cNvPr id="332804" name="Rectangle 4"/>
          <p:cNvSpPr>
            <a:spLocks noChangeArrowheads="1"/>
          </p:cNvSpPr>
          <p:nvPr/>
        </p:nvSpPr>
        <p:spPr bwMode="auto">
          <a:xfrm>
            <a:off x="604520" y="6249247"/>
            <a:ext cx="11823225" cy="1131570"/>
          </a:xfrm>
          <a:prstGeom prst="rect">
            <a:avLst/>
          </a:prstGeom>
          <a:noFill/>
          <a:ln w="9525">
            <a:noFill/>
            <a:miter lim="800000"/>
            <a:headEnd/>
            <a:tailEnd/>
          </a:ln>
          <a:effectLst/>
        </p:spPr>
        <p:txBody>
          <a:bodyPr lIns="146304" tIns="73152" rIns="146304" bIns="73152" anchor="b"/>
          <a:lstStyle/>
          <a:p>
            <a:pPr algn="ctr"/>
            <a:endParaRPr lang="en-US" sz="5800" dirty="0">
              <a:solidFill>
                <a:srgbClr val="4D4D4D"/>
              </a:solidFill>
              <a:latin typeface="Futura Hv B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 y="3194802"/>
            <a:ext cx="6736080" cy="32832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791" y="4316415"/>
            <a:ext cx="5856595" cy="32832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255" y="5976370"/>
            <a:ext cx="5509770" cy="3283233"/>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108</a:t>
            </a:fld>
            <a:endParaRPr lang="en-US" dirty="0"/>
          </a:p>
        </p:txBody>
      </p:sp>
    </p:spTree>
    <p:extLst>
      <p:ext uri="{BB962C8B-B14F-4D97-AF65-F5344CB8AC3E}">
        <p14:creationId xmlns:p14="http://schemas.microsoft.com/office/powerpoint/2010/main" val="148109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387025"/>
            <a:ext cx="7256673" cy="7749249"/>
          </a:xfrm>
        </p:spPr>
        <p:txBody>
          <a:bodyPr>
            <a:normAutofit fontScale="92500" lnSpcReduction="20000"/>
          </a:bodyPr>
          <a:lstStyle/>
          <a:p>
            <a:r>
              <a:rPr lang="en-US" dirty="0" smtClean="0"/>
              <a:t>Dynamic Applications Types</a:t>
            </a:r>
          </a:p>
          <a:p>
            <a:r>
              <a:rPr lang="en-US" dirty="0" smtClean="0"/>
              <a:t>Downloading MIBs &amp; the MIB Browser</a:t>
            </a:r>
          </a:p>
          <a:p>
            <a:r>
              <a:rPr lang="en-US" dirty="0" smtClean="0"/>
              <a:t>SNMP Walker and Dynamic Applications</a:t>
            </a:r>
          </a:p>
          <a:p>
            <a:r>
              <a:rPr lang="en-US" dirty="0" smtClean="0"/>
              <a:t>Dynamic </a:t>
            </a:r>
            <a:r>
              <a:rPr lang="en-US" dirty="0"/>
              <a:t>Applications </a:t>
            </a:r>
            <a:r>
              <a:rPr lang="en-US" dirty="0" smtClean="0"/>
              <a:t>Parts</a:t>
            </a:r>
          </a:p>
          <a:p>
            <a:r>
              <a:rPr lang="en-US" dirty="0" smtClean="0"/>
              <a:t>Define Thresholds </a:t>
            </a:r>
          </a:p>
          <a:p>
            <a:r>
              <a:rPr lang="en-US" dirty="0" smtClean="0"/>
              <a:t>Define Alerts &amp; Events</a:t>
            </a:r>
          </a:p>
          <a:p>
            <a:r>
              <a:rPr lang="en-US" dirty="0" smtClean="0"/>
              <a:t>Apply Dynamic Applications</a:t>
            </a:r>
          </a:p>
          <a:p>
            <a:r>
              <a:rPr lang="en-US" dirty="0" smtClean="0"/>
              <a:t>Template Settings</a:t>
            </a:r>
          </a:p>
          <a:p>
            <a:r>
              <a:rPr lang="en-US" dirty="0" smtClean="0"/>
              <a:t>Best Practice</a:t>
            </a:r>
          </a:p>
          <a:p>
            <a:r>
              <a:rPr lang="en-US" dirty="0" smtClean="0"/>
              <a:t>Troubleshooting</a:t>
            </a:r>
          </a:p>
          <a:p>
            <a:pPr marL="0" indent="0">
              <a:buNone/>
            </a:pPr>
            <a:endParaRPr lang="en-US" dirty="0"/>
          </a:p>
        </p:txBody>
      </p:sp>
      <p:sp>
        <p:nvSpPr>
          <p:cNvPr id="320519" name="Rectangle 7"/>
          <p:cNvSpPr>
            <a:spLocks noChangeArrowheads="1"/>
          </p:cNvSpPr>
          <p:nvPr/>
        </p:nvSpPr>
        <p:spPr bwMode="auto">
          <a:xfrm>
            <a:off x="777240" y="1371389"/>
            <a:ext cx="13912055" cy="7252758"/>
          </a:xfrm>
          <a:prstGeom prst="rect">
            <a:avLst/>
          </a:prstGeom>
          <a:noFill/>
          <a:ln w="9525">
            <a:noFill/>
            <a:miter lim="800000"/>
            <a:headEnd/>
            <a:tailEnd/>
          </a:ln>
          <a:effectLst/>
        </p:spPr>
        <p:txBody>
          <a:bodyPr lIns="146304" tIns="73152" rIns="146304" bIns="73152"/>
          <a:lstStyle/>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p:txBody>
      </p:sp>
      <p:sp>
        <p:nvSpPr>
          <p:cNvPr id="6" name="TextBox 5"/>
          <p:cNvSpPr txBox="1"/>
          <p:nvPr/>
        </p:nvSpPr>
        <p:spPr>
          <a:xfrm>
            <a:off x="6435464" y="9559615"/>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Title 2"/>
          <p:cNvSpPr>
            <a:spLocks noGrp="1"/>
          </p:cNvSpPr>
          <p:nvPr>
            <p:ph type="title"/>
          </p:nvPr>
        </p:nvSpPr>
        <p:spPr/>
        <p:txBody>
          <a:bodyPr/>
          <a:lstStyle/>
          <a:p>
            <a:r>
              <a:rPr lang="en-US" dirty="0" smtClean="0"/>
              <a:t>Dynamic Applications Objectives</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109</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9178" b="2"/>
          <a:stretch/>
        </p:blipFill>
        <p:spPr>
          <a:xfrm>
            <a:off x="7415408" y="1085045"/>
            <a:ext cx="8129392" cy="8334528"/>
          </a:xfrm>
          <a:prstGeom prst="rect">
            <a:avLst/>
          </a:prstGeom>
        </p:spPr>
      </p:pic>
    </p:spTree>
    <p:extLst>
      <p:ext uri="{BB962C8B-B14F-4D97-AF65-F5344CB8AC3E}">
        <p14:creationId xmlns:p14="http://schemas.microsoft.com/office/powerpoint/2010/main" val="35614472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440" y="1387688"/>
            <a:ext cx="10737421" cy="7944166"/>
          </a:xfrm>
        </p:spPr>
        <p:txBody>
          <a:bodyPr>
            <a:normAutofit/>
          </a:bodyPr>
          <a:lstStyle/>
          <a:p>
            <a:pPr lvl="1"/>
            <a:endParaRPr lang="en-US" dirty="0" smtClean="0"/>
          </a:p>
          <a:p>
            <a:pPr marL="670575" lvl="1" indent="0">
              <a:buNone/>
            </a:pPr>
            <a:r>
              <a:rPr lang="en-US" b="1" dirty="0" smtClean="0"/>
              <a:t>2. Pingable - </a:t>
            </a:r>
            <a:r>
              <a:rPr lang="en-GB" dirty="0" smtClean="0"/>
              <a:t>These </a:t>
            </a:r>
            <a:r>
              <a:rPr lang="en-GB" dirty="0"/>
              <a:t>device classes are associated with values returned by </a:t>
            </a:r>
            <a:r>
              <a:rPr lang="en-GB" dirty="0" smtClean="0"/>
              <a:t>Nmap</a:t>
            </a:r>
            <a:r>
              <a:rPr lang="en-GB" dirty="0"/>
              <a:t>. </a:t>
            </a:r>
            <a:r>
              <a:rPr lang="en-GB" dirty="0" smtClean="0"/>
              <a:t>Nmap runs against </a:t>
            </a:r>
            <a:r>
              <a:rPr lang="en-GB" dirty="0"/>
              <a:t>each device during discovery</a:t>
            </a:r>
            <a:r>
              <a:rPr lang="en-GB" dirty="0" smtClean="0"/>
              <a:t>.</a:t>
            </a:r>
          </a:p>
          <a:p>
            <a:pPr marL="670575" lvl="1" indent="0">
              <a:buNone/>
            </a:pPr>
            <a:endParaRPr lang="en-US" dirty="0" smtClean="0"/>
          </a:p>
          <a:p>
            <a:pPr marL="670575" lvl="1" indent="0">
              <a:buNone/>
            </a:pPr>
            <a:r>
              <a:rPr lang="en-US" b="1" dirty="0" smtClean="0"/>
              <a:t>3. Component - </a:t>
            </a:r>
            <a:r>
              <a:rPr lang="en-GB" dirty="0" smtClean="0"/>
              <a:t>EM7 </a:t>
            </a:r>
            <a:r>
              <a:rPr lang="en-GB" dirty="0"/>
              <a:t>discovers management systems and the component devices they manage. For example, EM7 can discover a </a:t>
            </a:r>
            <a:r>
              <a:rPr lang="en-GB" dirty="0" smtClean="0"/>
              <a:t>VMware </a:t>
            </a:r>
            <a:r>
              <a:rPr lang="en-GB" dirty="0"/>
              <a:t>ESX server (management system) and then discover the virtual machines (component devices) running on that </a:t>
            </a:r>
            <a:r>
              <a:rPr lang="en-GB" dirty="0" smtClean="0"/>
              <a:t>VMware </a:t>
            </a:r>
            <a:r>
              <a:rPr lang="en-GB" dirty="0"/>
              <a:t>server. </a:t>
            </a:r>
            <a:endParaRPr lang="en-GB" dirty="0" smtClean="0"/>
          </a:p>
          <a:p>
            <a:pPr marL="670575" lvl="1" indent="0">
              <a:buNone/>
            </a:pPr>
            <a:r>
              <a:rPr lang="en-GB" dirty="0" smtClean="0"/>
              <a:t>EM7 </a:t>
            </a:r>
            <a:r>
              <a:rPr lang="en-GB" dirty="0"/>
              <a:t>uses Dynamic Applications to retrieve data from a management system and discover each component device managed by that management system. Device classes for components are aligned with the Dynamic Applications that discover component devices. </a:t>
            </a:r>
            <a:endParaRPr lang="en-GB" dirty="0" smtClean="0"/>
          </a:p>
        </p:txBody>
      </p:sp>
      <p:sp>
        <p:nvSpPr>
          <p:cNvPr id="3" name="Title 2"/>
          <p:cNvSpPr>
            <a:spLocks noGrp="1"/>
          </p:cNvSpPr>
          <p:nvPr>
            <p:ph type="title"/>
          </p:nvPr>
        </p:nvSpPr>
        <p:spPr/>
        <p:txBody>
          <a:bodyPr/>
          <a:lstStyle/>
          <a:p>
            <a:r>
              <a:rPr lang="en-US" dirty="0" smtClean="0"/>
              <a:t>Device Classes: Types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0049" y="4409203"/>
            <a:ext cx="1061963" cy="107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4"/>
          </p:nvPr>
        </p:nvSpPr>
        <p:spPr/>
        <p:txBody>
          <a:bodyPr/>
          <a:lstStyle/>
          <a:p>
            <a:fld id="{59FBCBD5-A728-384D-A41B-B8C6FE40EEBE}" type="slidenum">
              <a:rPr lang="en-US" smtClean="0"/>
              <a:pPr/>
              <a:t>11</a:t>
            </a:fld>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0049" y="1885652"/>
            <a:ext cx="1061963" cy="1070964"/>
          </a:xfrm>
          <a:prstGeom prst="rect">
            <a:avLst/>
          </a:prstGeom>
        </p:spPr>
      </p:pic>
      <p:sp>
        <p:nvSpPr>
          <p:cNvPr id="10" name="TextBox 9"/>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12" name="Left Brace 11"/>
          <p:cNvSpPr/>
          <p:nvPr/>
        </p:nvSpPr>
        <p:spPr>
          <a:xfrm>
            <a:off x="12363694" y="1620523"/>
            <a:ext cx="214629" cy="15609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253" dirty="0"/>
          </a:p>
        </p:txBody>
      </p:sp>
      <p:sp>
        <p:nvSpPr>
          <p:cNvPr id="13" name="Left Brace 12"/>
          <p:cNvSpPr/>
          <p:nvPr/>
        </p:nvSpPr>
        <p:spPr>
          <a:xfrm>
            <a:off x="12363694" y="4164224"/>
            <a:ext cx="214629" cy="15609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253" dirty="0"/>
          </a:p>
        </p:txBody>
      </p:sp>
    </p:spTree>
    <p:extLst>
      <p:ext uri="{BB962C8B-B14F-4D97-AF65-F5344CB8AC3E}">
        <p14:creationId xmlns:p14="http://schemas.microsoft.com/office/powerpoint/2010/main" val="42610340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GB" dirty="0"/>
              <a:t>Dynamic Applications are customizable </a:t>
            </a:r>
            <a:r>
              <a:rPr lang="en-GB" dirty="0" smtClean="0"/>
              <a:t>programs that </a:t>
            </a:r>
            <a:r>
              <a:rPr lang="en-GB" dirty="0"/>
              <a:t>tell the ScienceLogic platform:</a:t>
            </a:r>
          </a:p>
          <a:p>
            <a:r>
              <a:rPr lang="en-GB" dirty="0" smtClean="0"/>
              <a:t>What </a:t>
            </a:r>
            <a:r>
              <a:rPr lang="en-GB" dirty="0"/>
              <a:t>data to collect from devices.</a:t>
            </a:r>
          </a:p>
          <a:p>
            <a:r>
              <a:rPr lang="en-GB" dirty="0" smtClean="0"/>
              <a:t>How </a:t>
            </a:r>
            <a:r>
              <a:rPr lang="en-GB" dirty="0"/>
              <a:t>to present the data that has been collected.</a:t>
            </a:r>
          </a:p>
          <a:p>
            <a:r>
              <a:rPr lang="en-GB" dirty="0" smtClean="0"/>
              <a:t>When </a:t>
            </a:r>
            <a:r>
              <a:rPr lang="en-GB" dirty="0"/>
              <a:t>to </a:t>
            </a:r>
            <a:r>
              <a:rPr lang="en-GB" dirty="0" smtClean="0"/>
              <a:t>generate events </a:t>
            </a:r>
            <a:r>
              <a:rPr lang="en-GB" dirty="0"/>
              <a:t>based on the data that has been collected.</a:t>
            </a:r>
            <a:endParaRPr lang="en-US" dirty="0"/>
          </a:p>
        </p:txBody>
      </p:sp>
      <p:sp>
        <p:nvSpPr>
          <p:cNvPr id="3" name="Title 2"/>
          <p:cNvSpPr>
            <a:spLocks noGrp="1"/>
          </p:cNvSpPr>
          <p:nvPr>
            <p:ph type="title"/>
          </p:nvPr>
        </p:nvSpPr>
        <p:spPr/>
        <p:txBody>
          <a:bodyPr/>
          <a:lstStyle/>
          <a:p>
            <a:r>
              <a:rPr lang="en-US" dirty="0" smtClean="0"/>
              <a:t>Section Overview</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110</a:t>
            </a:fld>
            <a:endParaRPr lang="en-US" dirty="0"/>
          </a:p>
        </p:txBody>
      </p:sp>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217" y="6303463"/>
            <a:ext cx="3999548" cy="2218237"/>
          </a:xfrm>
          <a:prstGeom prst="rect">
            <a:avLst/>
          </a:prstGeom>
        </p:spPr>
      </p:pic>
    </p:spTree>
    <p:extLst>
      <p:ext uri="{BB962C8B-B14F-4D97-AF65-F5344CB8AC3E}">
        <p14:creationId xmlns:p14="http://schemas.microsoft.com/office/powerpoint/2010/main" val="17318803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a:t>
            </a:r>
            <a:endParaRPr lang="en-US" dirty="0"/>
          </a:p>
        </p:txBody>
      </p:sp>
      <p:sp>
        <p:nvSpPr>
          <p:cNvPr id="4" name="Rounded Rectangle 3"/>
          <p:cNvSpPr/>
          <p:nvPr/>
        </p:nvSpPr>
        <p:spPr>
          <a:xfrm>
            <a:off x="475970" y="1341121"/>
            <a:ext cx="14417807" cy="2292513"/>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b="1" dirty="0">
                <a:solidFill>
                  <a:schemeClr val="tx1">
                    <a:lumMod val="50000"/>
                  </a:schemeClr>
                </a:solidFill>
                <a:latin typeface="Futura Lt BT"/>
              </a:rPr>
              <a:t>The Challenge</a:t>
            </a:r>
            <a:r>
              <a:rPr lang="en-US" b="1" dirty="0" smtClean="0">
                <a:solidFill>
                  <a:schemeClr val="tx1">
                    <a:lumMod val="50000"/>
                  </a:schemeClr>
                </a:solidFill>
                <a:latin typeface="Futura Lt BT"/>
              </a:rPr>
              <a:t>:</a:t>
            </a:r>
          </a:p>
          <a:p>
            <a:r>
              <a:rPr lang="en-US" dirty="0" smtClean="0">
                <a:solidFill>
                  <a:schemeClr val="tx1">
                    <a:lumMod val="50000"/>
                  </a:schemeClr>
                </a:solidFill>
                <a:latin typeface="Futura Lt BT"/>
              </a:rPr>
              <a:t>The ability to quickly manage new applications and monitor what is important to internal and external client needs.</a:t>
            </a:r>
            <a:endParaRPr lang="en-US" b="1" dirty="0">
              <a:solidFill>
                <a:schemeClr val="tx1">
                  <a:lumMod val="50000"/>
                </a:schemeClr>
              </a:solidFill>
              <a:latin typeface="Futura Lt BT"/>
            </a:endParaRPr>
          </a:p>
        </p:txBody>
      </p:sp>
      <p:sp>
        <p:nvSpPr>
          <p:cNvPr id="5" name="Rounded Rectangle 4"/>
          <p:cNvSpPr/>
          <p:nvPr/>
        </p:nvSpPr>
        <p:spPr>
          <a:xfrm>
            <a:off x="475969" y="3889709"/>
            <a:ext cx="14417807" cy="2292513"/>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b="1" dirty="0">
                <a:solidFill>
                  <a:schemeClr val="tx1">
                    <a:lumMod val="50000"/>
                  </a:schemeClr>
                </a:solidFill>
                <a:latin typeface="Futura Lt BT"/>
              </a:rPr>
              <a:t>The Solution</a:t>
            </a:r>
            <a:r>
              <a:rPr lang="en-US" b="1" dirty="0" smtClean="0">
                <a:solidFill>
                  <a:schemeClr val="tx1">
                    <a:lumMod val="50000"/>
                  </a:schemeClr>
                </a:solidFill>
                <a:latin typeface="Futura Lt BT"/>
              </a:rPr>
              <a:t>:</a:t>
            </a:r>
          </a:p>
          <a:p>
            <a:r>
              <a:rPr lang="en-US" dirty="0" smtClean="0">
                <a:solidFill>
                  <a:schemeClr val="tx1">
                    <a:lumMod val="50000"/>
                  </a:schemeClr>
                </a:solidFill>
                <a:latin typeface="Futura Lt BT"/>
              </a:rPr>
              <a:t>Dynamic Applications provide the ability to monitor objects that are device specific based on many protocols and apply that to multiple devices or to a single device.</a:t>
            </a:r>
            <a:endParaRPr lang="en-US" dirty="0">
              <a:solidFill>
                <a:schemeClr val="tx1">
                  <a:lumMod val="50000"/>
                </a:schemeClr>
              </a:solidFill>
              <a:latin typeface="Futura Lt BT"/>
            </a:endParaRPr>
          </a:p>
        </p:txBody>
      </p:sp>
      <p:sp>
        <p:nvSpPr>
          <p:cNvPr id="7" name="TextBox 6"/>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 name="Slide Number Placeholder 1"/>
          <p:cNvSpPr>
            <a:spLocks noGrp="1"/>
          </p:cNvSpPr>
          <p:nvPr>
            <p:ph type="sldNum" sz="quarter" idx="4"/>
          </p:nvPr>
        </p:nvSpPr>
        <p:spPr/>
        <p:txBody>
          <a:bodyPr/>
          <a:lstStyle/>
          <a:p>
            <a:fld id="{59FBCBD5-A728-384D-A41B-B8C6FE40EEBE}" type="slidenum">
              <a:rPr lang="en-US" smtClean="0"/>
              <a:pPr/>
              <a:t>111</a:t>
            </a:fld>
            <a:endParaRPr lang="en-US" dirty="0"/>
          </a:p>
        </p:txBody>
      </p:sp>
    </p:spTree>
    <p:extLst>
      <p:ext uri="{BB962C8B-B14F-4D97-AF65-F5344CB8AC3E}">
        <p14:creationId xmlns:p14="http://schemas.microsoft.com/office/powerpoint/2010/main" val="118467279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Applications: Types</a:t>
            </a:r>
            <a:endParaRPr lang="en-US" dirty="0"/>
          </a:p>
        </p:txBody>
      </p:sp>
      <p:sp>
        <p:nvSpPr>
          <p:cNvPr id="6" name="Oval 5"/>
          <p:cNvSpPr/>
          <p:nvPr/>
        </p:nvSpPr>
        <p:spPr>
          <a:xfrm>
            <a:off x="5731078" y="3996341"/>
            <a:ext cx="4082645" cy="1621133"/>
          </a:xfrm>
          <a:prstGeom prst="ellipse">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b="1" dirty="0" smtClean="0">
                <a:solidFill>
                  <a:schemeClr val="accent2">
                    <a:lumMod val="75000"/>
                  </a:schemeClr>
                </a:solidFill>
              </a:rPr>
              <a:t>Dynamic Applications</a:t>
            </a:r>
            <a:endParaRPr lang="en-US" b="1" dirty="0">
              <a:solidFill>
                <a:schemeClr val="accent2">
                  <a:lumMod val="75000"/>
                </a:schemeClr>
              </a:solidFill>
            </a:endParaRPr>
          </a:p>
        </p:txBody>
      </p:sp>
      <p:sp>
        <p:nvSpPr>
          <p:cNvPr id="8" name="Oval 7"/>
          <p:cNvSpPr/>
          <p:nvPr/>
        </p:nvSpPr>
        <p:spPr>
          <a:xfrm>
            <a:off x="6330088" y="1657063"/>
            <a:ext cx="2915526"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Database</a:t>
            </a:r>
            <a:endParaRPr lang="en-US" dirty="0"/>
          </a:p>
        </p:txBody>
      </p:sp>
      <p:sp>
        <p:nvSpPr>
          <p:cNvPr id="9" name="Oval 8"/>
          <p:cNvSpPr/>
          <p:nvPr/>
        </p:nvSpPr>
        <p:spPr>
          <a:xfrm>
            <a:off x="1616539" y="4213979"/>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XML</a:t>
            </a:r>
            <a:endParaRPr lang="en-US" dirty="0"/>
          </a:p>
        </p:txBody>
      </p:sp>
      <p:sp>
        <p:nvSpPr>
          <p:cNvPr id="10" name="Oval 9"/>
          <p:cNvSpPr/>
          <p:nvPr/>
        </p:nvSpPr>
        <p:spPr>
          <a:xfrm>
            <a:off x="2660759" y="2028573"/>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XSLT</a:t>
            </a:r>
            <a:endParaRPr lang="en-US" dirty="0"/>
          </a:p>
        </p:txBody>
      </p:sp>
      <p:sp>
        <p:nvSpPr>
          <p:cNvPr id="11" name="Oval 10"/>
          <p:cNvSpPr/>
          <p:nvPr/>
        </p:nvSpPr>
        <p:spPr>
          <a:xfrm>
            <a:off x="2526485" y="6578758"/>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WMI</a:t>
            </a:r>
            <a:endParaRPr lang="en-US" dirty="0"/>
          </a:p>
        </p:txBody>
      </p:sp>
      <p:sp>
        <p:nvSpPr>
          <p:cNvPr id="12" name="Oval 11"/>
          <p:cNvSpPr/>
          <p:nvPr/>
        </p:nvSpPr>
        <p:spPr>
          <a:xfrm>
            <a:off x="11143620" y="4227038"/>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Snippet</a:t>
            </a:r>
            <a:endParaRPr lang="en-US" dirty="0"/>
          </a:p>
        </p:txBody>
      </p:sp>
      <p:sp>
        <p:nvSpPr>
          <p:cNvPr id="13" name="Oval 12"/>
          <p:cNvSpPr/>
          <p:nvPr/>
        </p:nvSpPr>
        <p:spPr>
          <a:xfrm>
            <a:off x="6405822" y="7041768"/>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SOAP</a:t>
            </a:r>
            <a:endParaRPr lang="en-US" dirty="0"/>
          </a:p>
        </p:txBody>
      </p:sp>
      <p:cxnSp>
        <p:nvCxnSpPr>
          <p:cNvPr id="18" name="Straight Connector 17"/>
          <p:cNvCxnSpPr/>
          <p:nvPr/>
        </p:nvCxnSpPr>
        <p:spPr>
          <a:xfrm>
            <a:off x="4859374" y="2965484"/>
            <a:ext cx="1469594" cy="129482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35953" y="2877864"/>
            <a:ext cx="2168699" cy="135588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2"/>
          </p:cNvCxnSpPr>
          <p:nvPr/>
        </p:nvCxnSpPr>
        <p:spPr>
          <a:xfrm flipH="1">
            <a:off x="9831382" y="4763732"/>
            <a:ext cx="1312237"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49692" y="4791729"/>
            <a:ext cx="1363728"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3"/>
            <a:endCxn id="11" idx="7"/>
          </p:cNvCxnSpPr>
          <p:nvPr/>
        </p:nvCxnSpPr>
        <p:spPr>
          <a:xfrm flipH="1">
            <a:off x="4859375" y="5380065"/>
            <a:ext cx="1469592" cy="135588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311891" y="5376071"/>
            <a:ext cx="1793544" cy="133198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6" idx="4"/>
          </p:cNvCxnSpPr>
          <p:nvPr/>
        </p:nvCxnSpPr>
        <p:spPr>
          <a:xfrm flipH="1">
            <a:off x="7766721" y="5617474"/>
            <a:ext cx="5680" cy="143437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35464" y="9559615"/>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1" name="Oval 20"/>
          <p:cNvSpPr/>
          <p:nvPr/>
        </p:nvSpPr>
        <p:spPr>
          <a:xfrm>
            <a:off x="10487500" y="1953415"/>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Power Shell</a:t>
            </a:r>
            <a:endParaRPr lang="en-US" dirty="0"/>
          </a:p>
        </p:txBody>
      </p:sp>
      <p:cxnSp>
        <p:nvCxnSpPr>
          <p:cNvPr id="23" name="Straight Connector 22"/>
          <p:cNvCxnSpPr/>
          <p:nvPr/>
        </p:nvCxnSpPr>
        <p:spPr>
          <a:xfrm flipH="1">
            <a:off x="7772399" y="2722461"/>
            <a:ext cx="2" cy="1280825"/>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59FBCBD5-A728-384D-A41B-B8C6FE40EEBE}" type="slidenum">
              <a:rPr lang="en-US" smtClean="0"/>
              <a:pPr/>
              <a:t>112</a:t>
            </a:fld>
            <a:endParaRPr lang="en-US" dirty="0"/>
          </a:p>
        </p:txBody>
      </p:sp>
      <p:sp>
        <p:nvSpPr>
          <p:cNvPr id="14" name="Oval 13"/>
          <p:cNvSpPr/>
          <p:nvPr/>
        </p:nvSpPr>
        <p:spPr>
          <a:xfrm>
            <a:off x="10487501" y="6578758"/>
            <a:ext cx="2733153" cy="1073387"/>
          </a:xfrm>
          <a:prstGeom prst="ellipse">
            <a:avLst/>
          </a:prstGeom>
        </p:spPr>
        <p:style>
          <a:lnRef idx="0">
            <a:schemeClr val="accent1"/>
          </a:lnRef>
          <a:fillRef idx="3">
            <a:schemeClr val="accent1"/>
          </a:fillRef>
          <a:effectRef idx="3">
            <a:schemeClr val="accent1"/>
          </a:effectRef>
          <a:fontRef idx="minor">
            <a:schemeClr val="lt1"/>
          </a:fontRef>
        </p:style>
        <p:txBody>
          <a:bodyPr lIns="146304" tIns="73152" rIns="146304" bIns="73152" rtlCol="0" anchor="ctr"/>
          <a:lstStyle/>
          <a:p>
            <a:pPr algn="ctr"/>
            <a:r>
              <a:rPr lang="en-US" dirty="0" smtClean="0"/>
              <a:t>SNMP</a:t>
            </a:r>
            <a:endParaRPr lang="en-US" dirty="0"/>
          </a:p>
        </p:txBody>
      </p:sp>
      <p:sp>
        <p:nvSpPr>
          <p:cNvPr id="39" name="Lightning Bolt 38"/>
          <p:cNvSpPr/>
          <p:nvPr/>
        </p:nvSpPr>
        <p:spPr>
          <a:xfrm>
            <a:off x="6328969" y="4381168"/>
            <a:ext cx="581543" cy="369503"/>
          </a:xfrm>
          <a:prstGeom prst="lightningBol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40" name="Lightning Bolt 39"/>
          <p:cNvSpPr/>
          <p:nvPr/>
        </p:nvSpPr>
        <p:spPr>
          <a:xfrm rot="5400000">
            <a:off x="8695992" y="4281939"/>
            <a:ext cx="450390" cy="648851"/>
          </a:xfrm>
          <a:prstGeom prst="lightningBol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Tree>
    <p:extLst>
      <p:ext uri="{BB962C8B-B14F-4D97-AF65-F5344CB8AC3E}">
        <p14:creationId xmlns:p14="http://schemas.microsoft.com/office/powerpoint/2010/main" val="213802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79282"/>
            <a:ext cx="12824460" cy="1042627"/>
          </a:xfrm>
        </p:spPr>
        <p:txBody>
          <a:bodyPr/>
          <a:lstStyle/>
          <a:p>
            <a:r>
              <a:rPr lang="en-US" dirty="0" smtClean="0"/>
              <a:t>Dynamic Applications: Data Types </a:t>
            </a:r>
            <a:endParaRPr lang="en-US" dirty="0"/>
          </a:p>
        </p:txBody>
      </p:sp>
      <p:sp>
        <p:nvSpPr>
          <p:cNvPr id="3" name="Content Placeholder 2"/>
          <p:cNvSpPr>
            <a:spLocks noGrp="1"/>
          </p:cNvSpPr>
          <p:nvPr>
            <p:ph idx="1"/>
          </p:nvPr>
        </p:nvSpPr>
        <p:spPr>
          <a:xfrm>
            <a:off x="777240" y="1384893"/>
            <a:ext cx="13990320" cy="7099554"/>
          </a:xfrm>
        </p:spPr>
        <p:txBody>
          <a:bodyPr/>
          <a:lstStyle/>
          <a:p>
            <a:pPr marL="0" indent="0">
              <a:spcAft>
                <a:spcPts val="1920"/>
              </a:spcAft>
              <a:buClr>
                <a:schemeClr val="accent2"/>
              </a:buClr>
              <a:buNone/>
            </a:pPr>
            <a:r>
              <a:rPr lang="en-US" sz="3800" dirty="0"/>
              <a:t>All Dynamic Application types use one of the following archetypes:</a:t>
            </a:r>
          </a:p>
          <a:p>
            <a:pPr marL="731520" lvl="1" indent="0">
              <a:buSzPct val="65000"/>
              <a:buNone/>
            </a:pPr>
            <a:r>
              <a:rPr lang="en-US" b="1" dirty="0">
                <a:solidFill>
                  <a:schemeClr val="accent1"/>
                </a:solidFill>
              </a:rPr>
              <a:t>Performance:</a:t>
            </a:r>
            <a:r>
              <a:rPr lang="en-US" i="1" dirty="0">
                <a:solidFill>
                  <a:schemeClr val="accent1"/>
                </a:solidFill>
              </a:rPr>
              <a:t> </a:t>
            </a:r>
            <a:r>
              <a:rPr lang="en-US" dirty="0"/>
              <a:t>EM7 will display the collected data in a historical graph. CPU for example.</a:t>
            </a:r>
          </a:p>
          <a:p>
            <a:pPr marL="731520" lvl="1" indent="0">
              <a:buSzPct val="65000"/>
              <a:buNone/>
            </a:pPr>
            <a:endParaRPr lang="en-US" dirty="0">
              <a:solidFill>
                <a:srgbClr val="686869"/>
              </a:solidFill>
            </a:endParaRPr>
          </a:p>
          <a:p>
            <a:pPr lvl="1">
              <a:buClr>
                <a:srgbClr val="C00000"/>
              </a:buClr>
              <a:buSzPct val="65000"/>
            </a:pPr>
            <a:endParaRPr lang="en-US" b="1" dirty="0">
              <a:solidFill>
                <a:srgbClr val="4D4D4D"/>
              </a:solidFill>
            </a:endParaRPr>
          </a:p>
          <a:p>
            <a:pPr lvl="1">
              <a:buClr>
                <a:srgbClr val="C00000"/>
              </a:buClr>
              <a:buSzPct val="65000"/>
            </a:pPr>
            <a:endParaRPr lang="en-US" b="1" dirty="0">
              <a:solidFill>
                <a:srgbClr val="4D4D4D"/>
              </a:solidFill>
            </a:endParaRPr>
          </a:p>
          <a:p>
            <a:pPr lvl="1">
              <a:buClr>
                <a:srgbClr val="C00000"/>
              </a:buClr>
              <a:buSzPct val="65000"/>
            </a:pPr>
            <a:endParaRPr lang="en-US" b="1" dirty="0">
              <a:solidFill>
                <a:srgbClr val="4D4D4D"/>
              </a:solidFill>
            </a:endParaRPr>
          </a:p>
          <a:p>
            <a:pPr marL="731520" lvl="1" indent="0">
              <a:buSzPct val="65000"/>
              <a:buNone/>
            </a:pPr>
            <a:r>
              <a:rPr lang="en-US" b="1" dirty="0">
                <a:solidFill>
                  <a:schemeClr val="accent1"/>
                </a:solidFill>
              </a:rPr>
              <a:t>Configuration:</a:t>
            </a:r>
            <a:r>
              <a:rPr lang="en-US" i="1" dirty="0">
                <a:solidFill>
                  <a:schemeClr val="accent1"/>
                </a:solidFill>
              </a:rPr>
              <a:t> </a:t>
            </a:r>
            <a:r>
              <a:rPr lang="en-US" dirty="0"/>
              <a:t>EM7 will display the current values of the collected data in tabular format. This data is largely static, such as disk configuration.</a:t>
            </a:r>
          </a:p>
          <a:p>
            <a:pPr marL="731520" lvl="1" indent="0">
              <a:buClr>
                <a:srgbClr val="C00000"/>
              </a:buClr>
              <a:buNone/>
            </a:pPr>
            <a:endParaRPr lang="en-US" dirty="0">
              <a:solidFill>
                <a:srgbClr val="4D4D4D"/>
              </a:solidFill>
            </a:endParaRPr>
          </a:p>
          <a:p>
            <a:pPr lvl="1">
              <a:buClr>
                <a:srgbClr val="C00000"/>
              </a:buClr>
              <a:buFont typeface="Wingdings" pitchFamily="2" charset="2"/>
              <a:buChar char="µ"/>
            </a:pPr>
            <a:endParaRPr lang="en-US" dirty="0">
              <a:solidFill>
                <a:srgbClr val="4D4D4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420" y="7333228"/>
            <a:ext cx="10868904" cy="1684578"/>
          </a:xfrm>
          <a:prstGeom prst="rect">
            <a:avLst/>
          </a:prstGeom>
          <a:ln>
            <a:solidFill>
              <a:schemeClr val="tx2"/>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3431" y="3642929"/>
            <a:ext cx="5248150" cy="1863121"/>
          </a:xfrm>
          <a:prstGeom prst="rect">
            <a:avLst/>
          </a:prstGeom>
          <a:ln>
            <a:solidFill>
              <a:schemeClr val="tx2"/>
            </a:solidFill>
          </a:ln>
        </p:spPr>
      </p:pic>
      <p:sp>
        <p:nvSpPr>
          <p:cNvPr id="6" name="TextBox 5"/>
          <p:cNvSpPr txBox="1"/>
          <p:nvPr/>
        </p:nvSpPr>
        <p:spPr>
          <a:xfrm>
            <a:off x="6435464" y="9559615"/>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7" name="Slide Number Placeholder 6"/>
          <p:cNvSpPr>
            <a:spLocks noGrp="1"/>
          </p:cNvSpPr>
          <p:nvPr>
            <p:ph type="sldNum" sz="quarter" idx="4"/>
          </p:nvPr>
        </p:nvSpPr>
        <p:spPr/>
        <p:txBody>
          <a:bodyPr/>
          <a:lstStyle/>
          <a:p>
            <a:fld id="{59FBCBD5-A728-384D-A41B-B8C6FE40EEBE}" type="slidenum">
              <a:rPr lang="en-US" smtClean="0"/>
              <a:pPr/>
              <a:t>113</a:t>
            </a:fld>
            <a:endParaRPr lang="en-US" dirty="0"/>
          </a:p>
        </p:txBody>
      </p:sp>
    </p:spTree>
    <p:extLst>
      <p:ext uri="{BB962C8B-B14F-4D97-AF65-F5344CB8AC3E}">
        <p14:creationId xmlns:p14="http://schemas.microsoft.com/office/powerpoint/2010/main" val="357909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600" dirty="0" smtClean="0">
                <a:solidFill>
                  <a:schemeClr val="accent1"/>
                </a:solidFill>
              </a:rPr>
              <a:t>Snippet Journal: </a:t>
            </a:r>
            <a:r>
              <a:rPr lang="en-US" sz="3600" dirty="0" smtClean="0"/>
              <a:t>Uses </a:t>
            </a:r>
            <a:r>
              <a:rPr lang="en-US" sz="3600" dirty="0"/>
              <a:t>custom-written Python code to collect data formatted as log entries from a device.</a:t>
            </a:r>
            <a:endParaRPr lang="en-US" sz="3600" dirty="0">
              <a:solidFill>
                <a:schemeClr val="accent1"/>
              </a:solidFill>
            </a:endParaRPr>
          </a:p>
        </p:txBody>
      </p:sp>
      <p:sp>
        <p:nvSpPr>
          <p:cNvPr id="3" name="Title 2"/>
          <p:cNvSpPr>
            <a:spLocks noGrp="1"/>
          </p:cNvSpPr>
          <p:nvPr>
            <p:ph type="title"/>
          </p:nvPr>
        </p:nvSpPr>
        <p:spPr/>
        <p:txBody>
          <a:bodyPr/>
          <a:lstStyle/>
          <a:p>
            <a:r>
              <a:rPr lang="en-US" dirty="0"/>
              <a:t>Dynamic Applications: Data Types </a:t>
            </a:r>
          </a:p>
        </p:txBody>
      </p:sp>
      <p:sp>
        <p:nvSpPr>
          <p:cNvPr id="4" name="Slide Number Placeholder 3"/>
          <p:cNvSpPr>
            <a:spLocks noGrp="1"/>
          </p:cNvSpPr>
          <p:nvPr>
            <p:ph type="sldNum" sz="quarter" idx="4"/>
          </p:nvPr>
        </p:nvSpPr>
        <p:spPr/>
        <p:txBody>
          <a:bodyPr/>
          <a:lstStyle/>
          <a:p>
            <a:fld id="{59FBCBD5-A728-384D-A41B-B8C6FE40EEBE}" type="slidenum">
              <a:rPr lang="en-US" smtClean="0"/>
              <a:pPr/>
              <a:t>114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155" y="6290690"/>
            <a:ext cx="10398370" cy="3061479"/>
          </a:xfrm>
          <a:prstGeom prst="rect">
            <a:avLst/>
          </a:prstGeom>
          <a:ln w="19050">
            <a:solidFill>
              <a:schemeClr val="tx2"/>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155" y="2806094"/>
            <a:ext cx="10398370" cy="2804064"/>
          </a:xfrm>
          <a:prstGeom prst="rect">
            <a:avLst/>
          </a:prstGeom>
          <a:ln>
            <a:solidFill>
              <a:schemeClr val="tx2"/>
            </a:solidFill>
          </a:ln>
        </p:spPr>
      </p:pic>
      <p:sp>
        <p:nvSpPr>
          <p:cNvPr id="8" name="TextBox 7"/>
          <p:cNvSpPr txBox="1"/>
          <p:nvPr/>
        </p:nvSpPr>
        <p:spPr>
          <a:xfrm>
            <a:off x="494865" y="3734150"/>
            <a:ext cx="2901948" cy="1040285"/>
          </a:xfrm>
          <a:prstGeom prst="rect">
            <a:avLst/>
          </a:prstGeom>
          <a:noFill/>
        </p:spPr>
        <p:txBody>
          <a:bodyPr wrap="none" lIns="146304" tIns="73152" rIns="146304" bIns="73152" rtlCol="0">
            <a:spAutoFit/>
          </a:bodyPr>
          <a:lstStyle/>
          <a:p>
            <a:pPr algn="ctr"/>
            <a:r>
              <a:rPr lang="en-US" dirty="0" smtClean="0">
                <a:solidFill>
                  <a:schemeClr val="tx1">
                    <a:lumMod val="50000"/>
                  </a:schemeClr>
                </a:solidFill>
                <a:latin typeface="Futura Lt BT" panose="020B0402020204020303"/>
              </a:rPr>
              <a:t>Snippet Dynamic</a:t>
            </a:r>
          </a:p>
          <a:p>
            <a:pPr algn="ctr"/>
            <a:r>
              <a:rPr lang="en-US" dirty="0" smtClean="0">
                <a:solidFill>
                  <a:schemeClr val="tx1">
                    <a:lumMod val="50000"/>
                  </a:schemeClr>
                </a:solidFill>
                <a:latin typeface="Futura Lt BT" panose="020B0402020204020303"/>
              </a:rPr>
              <a:t>Application</a:t>
            </a:r>
            <a:endParaRPr lang="en-US" dirty="0">
              <a:solidFill>
                <a:schemeClr val="tx1">
                  <a:lumMod val="50000"/>
                </a:schemeClr>
              </a:solidFill>
              <a:latin typeface="Futura Lt BT" panose="020B0402020204020303"/>
            </a:endParaRPr>
          </a:p>
        </p:txBody>
      </p:sp>
      <p:sp>
        <p:nvSpPr>
          <p:cNvPr id="9" name="TextBox 8"/>
          <p:cNvSpPr txBox="1"/>
          <p:nvPr/>
        </p:nvSpPr>
        <p:spPr>
          <a:xfrm>
            <a:off x="664578" y="7347454"/>
            <a:ext cx="2727220" cy="1040285"/>
          </a:xfrm>
          <a:prstGeom prst="rect">
            <a:avLst/>
          </a:prstGeom>
          <a:noFill/>
        </p:spPr>
        <p:txBody>
          <a:bodyPr wrap="none" lIns="146304" tIns="73152" rIns="146304" bIns="73152" rtlCol="0">
            <a:spAutoFit/>
          </a:bodyPr>
          <a:lstStyle/>
          <a:p>
            <a:pPr algn="ctr"/>
            <a:r>
              <a:rPr lang="en-US" dirty="0" smtClean="0">
                <a:solidFill>
                  <a:schemeClr val="tx1">
                    <a:lumMod val="50000"/>
                  </a:schemeClr>
                </a:solidFill>
                <a:latin typeface="Futura Lt BT" panose="020B0402020204020303"/>
              </a:rPr>
              <a:t>Device Journals</a:t>
            </a:r>
          </a:p>
          <a:p>
            <a:pPr algn="ctr"/>
            <a:r>
              <a:rPr lang="en-US" dirty="0" smtClean="0">
                <a:solidFill>
                  <a:schemeClr val="tx1">
                    <a:lumMod val="50000"/>
                  </a:schemeClr>
                </a:solidFill>
                <a:latin typeface="Futura Lt BT" panose="020B0402020204020303"/>
              </a:rPr>
              <a:t>Tab</a:t>
            </a:r>
            <a:endParaRPr lang="en-US" dirty="0">
              <a:solidFill>
                <a:schemeClr val="tx1">
                  <a:lumMod val="50000"/>
                </a:schemeClr>
              </a:solidFill>
              <a:latin typeface="Futura Lt BT" panose="020B0402020204020303"/>
            </a:endParaRPr>
          </a:p>
        </p:txBody>
      </p:sp>
      <p:cxnSp>
        <p:nvCxnSpPr>
          <p:cNvPr id="11" name="Elbow Connector 10"/>
          <p:cNvCxnSpPr>
            <a:stCxn id="8" idx="2"/>
          </p:cNvCxnSpPr>
          <p:nvPr/>
        </p:nvCxnSpPr>
        <p:spPr>
          <a:xfrm rot="16200000" flipH="1">
            <a:off x="1591197" y="5129076"/>
            <a:ext cx="2573017" cy="1863733"/>
          </a:xfrm>
          <a:prstGeom prst="bentConnector3">
            <a:avLst>
              <a:gd name="adj1" fmla="val 996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3"/>
            <a:endCxn id="7" idx="1"/>
          </p:cNvCxnSpPr>
          <p:nvPr/>
        </p:nvCxnSpPr>
        <p:spPr>
          <a:xfrm flipV="1">
            <a:off x="3396813" y="4208126"/>
            <a:ext cx="776342" cy="4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4751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idx="1"/>
          </p:nvPr>
        </p:nvSpPr>
        <p:spPr>
          <a:xfrm>
            <a:off x="475970" y="1181628"/>
            <a:ext cx="14291592" cy="7749249"/>
          </a:xfrm>
        </p:spPr>
        <p:txBody>
          <a:bodyPr/>
          <a:lstStyle/>
          <a:p>
            <a:pPr>
              <a:buFont typeface="Wingdings" pitchFamily="2" charset="2"/>
              <a:buNone/>
            </a:pPr>
            <a:endParaRPr lang="en-US" sz="1000" b="1" i="1" dirty="0">
              <a:solidFill>
                <a:schemeClr val="accent1"/>
              </a:solidFill>
            </a:endParaRPr>
          </a:p>
          <a:p>
            <a:r>
              <a:rPr lang="en-US" sz="2900" b="1" dirty="0">
                <a:solidFill>
                  <a:schemeClr val="accent1"/>
                </a:solidFill>
              </a:rPr>
              <a:t>Properties</a:t>
            </a:r>
            <a:r>
              <a:rPr lang="en-US" sz="2900" i="1" dirty="0">
                <a:solidFill>
                  <a:schemeClr val="accent1"/>
                </a:solidFill>
              </a:rPr>
              <a:t> </a:t>
            </a:r>
            <a:r>
              <a:rPr lang="en-US" sz="2900" i="1" dirty="0"/>
              <a:t>- </a:t>
            </a:r>
            <a:r>
              <a:rPr lang="en-US" sz="2900" dirty="0"/>
              <a:t>Name of the Dynamic Application, type of Dynamic Application, and frequency at which EM7 should collect data using the Dynamic Application.</a:t>
            </a:r>
          </a:p>
          <a:p>
            <a:r>
              <a:rPr lang="en-US" sz="2900" b="1" dirty="0">
                <a:solidFill>
                  <a:schemeClr val="accent1"/>
                </a:solidFill>
              </a:rPr>
              <a:t>Collection Objects </a:t>
            </a:r>
            <a:r>
              <a:rPr lang="en-US" sz="2900" dirty="0"/>
              <a:t>- Define each value EM7 should collect, how ScienceLogic should collect the value, and how each value will be displayed.</a:t>
            </a:r>
          </a:p>
          <a:p>
            <a:r>
              <a:rPr lang="en-US" sz="2900" b="1" dirty="0">
                <a:solidFill>
                  <a:schemeClr val="accent1"/>
                </a:solidFill>
              </a:rPr>
              <a:t>Presentation Objects</a:t>
            </a:r>
            <a:r>
              <a:rPr lang="en-US" sz="2900" dirty="0">
                <a:solidFill>
                  <a:schemeClr val="accent1"/>
                </a:solidFill>
              </a:rPr>
              <a:t> </a:t>
            </a:r>
            <a:r>
              <a:rPr lang="en-US" sz="2900" dirty="0"/>
              <a:t>- Define how EM7 should present the graph of collected data. </a:t>
            </a:r>
            <a:r>
              <a:rPr lang="en-US" sz="2900" b="1" dirty="0"/>
              <a:t>Only on Performance or Journal</a:t>
            </a:r>
            <a:r>
              <a:rPr lang="en-US" sz="2900" dirty="0"/>
              <a:t>.</a:t>
            </a:r>
          </a:p>
          <a:p>
            <a:r>
              <a:rPr lang="en-US" sz="2900" b="1" dirty="0">
                <a:solidFill>
                  <a:schemeClr val="accent1"/>
                </a:solidFill>
              </a:rPr>
              <a:t>% App type % Tab </a:t>
            </a:r>
            <a:r>
              <a:rPr lang="en-US" sz="2900" dirty="0"/>
              <a:t>– Based on the type of application you are working with, (Snippet, WMI, Power Shell, SOAP, XSLT) defines how the platform should request data from a device. </a:t>
            </a:r>
          </a:p>
          <a:p>
            <a:r>
              <a:rPr lang="en-US" sz="2900" b="1" dirty="0">
                <a:solidFill>
                  <a:schemeClr val="accent1"/>
                </a:solidFill>
              </a:rPr>
              <a:t>Thresholds</a:t>
            </a:r>
            <a:r>
              <a:rPr lang="en-US" sz="2900" dirty="0">
                <a:solidFill>
                  <a:schemeClr val="accent1"/>
                </a:solidFill>
              </a:rPr>
              <a:t> </a:t>
            </a:r>
            <a:r>
              <a:rPr lang="en-US" sz="2900" dirty="0"/>
              <a:t>- defines an allowed range of values for the threshold variable and a threshold default value.</a:t>
            </a:r>
          </a:p>
          <a:p>
            <a:r>
              <a:rPr lang="en-US" sz="2900" b="1" dirty="0">
                <a:solidFill>
                  <a:schemeClr val="accent1"/>
                </a:solidFill>
              </a:rPr>
              <a:t>Alerts</a:t>
            </a:r>
            <a:r>
              <a:rPr lang="en-US" sz="2900" dirty="0">
                <a:solidFill>
                  <a:schemeClr val="accent1"/>
                </a:solidFill>
              </a:rPr>
              <a:t> </a:t>
            </a:r>
            <a:r>
              <a:rPr lang="en-US" sz="2900" dirty="0"/>
              <a:t>– Allows you to trigger an event based upon values retrieved by Dynamic Applications.</a:t>
            </a:r>
          </a:p>
          <a:p>
            <a:pPr>
              <a:buClr>
                <a:srgbClr val="C00000"/>
              </a:buClr>
              <a:buFont typeface="Wingdings" pitchFamily="2" charset="2"/>
              <a:buChar char="µ"/>
            </a:pPr>
            <a:endParaRPr lang="en-US" sz="5800" dirty="0"/>
          </a:p>
        </p:txBody>
      </p:sp>
      <p:sp>
        <p:nvSpPr>
          <p:cNvPr id="289794" name="Rectangle 2"/>
          <p:cNvSpPr>
            <a:spLocks noGrp="1" noChangeArrowheads="1"/>
          </p:cNvSpPr>
          <p:nvPr>
            <p:ph type="title"/>
          </p:nvPr>
        </p:nvSpPr>
        <p:spPr/>
        <p:txBody>
          <a:bodyPr>
            <a:normAutofit/>
          </a:bodyPr>
          <a:lstStyle/>
          <a:p>
            <a:r>
              <a:rPr lang="en-US" dirty="0"/>
              <a:t>Dynamic Applications: </a:t>
            </a:r>
            <a:r>
              <a:rPr lang="en-US" dirty="0" smtClean="0"/>
              <a:t>Parts</a:t>
            </a:r>
            <a:endParaRPr lang="en-US" dirty="0"/>
          </a:p>
        </p:txBody>
      </p:sp>
      <p:pic>
        <p:nvPicPr>
          <p:cNvPr id="5" name="Picture 4" descr="imagesCAJ1EYE3.jpg"/>
          <p:cNvPicPr>
            <a:picLocks noChangeAspect="1"/>
          </p:cNvPicPr>
          <p:nvPr/>
        </p:nvPicPr>
        <p:blipFill>
          <a:blip r:embed="rId3" cstate="print"/>
          <a:stretch>
            <a:fillRect/>
          </a:stretch>
        </p:blipFill>
        <p:spPr>
          <a:xfrm>
            <a:off x="12115269" y="7771601"/>
            <a:ext cx="2139098" cy="1477869"/>
          </a:xfrm>
          <a:prstGeom prst="rect">
            <a:avLst/>
          </a:prstGeom>
        </p:spPr>
      </p:pic>
      <p:sp>
        <p:nvSpPr>
          <p:cNvPr id="7" name="TextBox 6"/>
          <p:cNvSpPr txBox="1"/>
          <p:nvPr/>
        </p:nvSpPr>
        <p:spPr>
          <a:xfrm>
            <a:off x="6435464"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 name="Slide Number Placeholder 1"/>
          <p:cNvSpPr>
            <a:spLocks noGrp="1"/>
          </p:cNvSpPr>
          <p:nvPr>
            <p:ph type="sldNum" sz="quarter" idx="4"/>
          </p:nvPr>
        </p:nvSpPr>
        <p:spPr/>
        <p:txBody>
          <a:bodyPr/>
          <a:lstStyle/>
          <a:p>
            <a:fld id="{59FBCBD5-A728-384D-A41B-B8C6FE40EEBE}" type="slidenum">
              <a:rPr lang="en-US" smtClean="0"/>
              <a:pPr/>
              <a:t>115</a:t>
            </a:fld>
            <a:endParaRPr lang="en-US" dirty="0"/>
          </a:p>
        </p:txBody>
      </p:sp>
    </p:spTree>
    <p:extLst>
      <p:ext uri="{BB962C8B-B14F-4D97-AF65-F5344CB8AC3E}">
        <p14:creationId xmlns:p14="http://schemas.microsoft.com/office/powerpoint/2010/main" val="332801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615" y="3405755"/>
            <a:ext cx="5812626" cy="3582011"/>
          </a:xfrm>
          <a:prstGeom prst="rect">
            <a:avLst/>
          </a:prstGeom>
        </p:spPr>
      </p:pic>
      <p:sp>
        <p:nvSpPr>
          <p:cNvPr id="8194" name="Rectangle 2"/>
          <p:cNvSpPr>
            <a:spLocks noGrp="1" noChangeArrowheads="1"/>
          </p:cNvSpPr>
          <p:nvPr>
            <p:ph type="title"/>
          </p:nvPr>
        </p:nvSpPr>
        <p:spPr>
          <a:xfrm>
            <a:off x="565788" y="-33171"/>
            <a:ext cx="13864280" cy="1187450"/>
          </a:xfrm>
        </p:spPr>
        <p:txBody>
          <a:bodyPr>
            <a:normAutofit/>
          </a:bodyPr>
          <a:lstStyle/>
          <a:p>
            <a:r>
              <a:rPr lang="en-US" dirty="0"/>
              <a:t>Dynamic Applications: </a:t>
            </a:r>
            <a:r>
              <a:rPr lang="en-US" dirty="0" smtClean="0"/>
              <a:t>Building Process</a:t>
            </a:r>
            <a:endParaRPr lang="en-US" dirty="0" smtClean="0">
              <a:solidFill>
                <a:schemeClr val="tx1"/>
              </a:solidFill>
            </a:endParaRPr>
          </a:p>
        </p:txBody>
      </p:sp>
      <p:graphicFrame>
        <p:nvGraphicFramePr>
          <p:cNvPr id="2" name="Diagram 1"/>
          <p:cNvGraphicFramePr/>
          <p:nvPr>
            <p:extLst/>
          </p:nvPr>
        </p:nvGraphicFramePr>
        <p:xfrm>
          <a:off x="2407285" y="2221230"/>
          <a:ext cx="10363200" cy="5960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6435464" y="9500403"/>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116</a:t>
            </a:fld>
            <a:endParaRPr lang="en-US" dirty="0"/>
          </a:p>
        </p:txBody>
      </p:sp>
    </p:spTree>
    <p:extLst>
      <p:ext uri="{BB962C8B-B14F-4D97-AF65-F5344CB8AC3E}">
        <p14:creationId xmlns:p14="http://schemas.microsoft.com/office/powerpoint/2010/main" val="5170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Dynamic Applications: Create Performance App</a:t>
            </a:r>
          </a:p>
        </p:txBody>
      </p:sp>
      <p:sp>
        <p:nvSpPr>
          <p:cNvPr id="10" name="TextBox 9"/>
          <p:cNvSpPr txBox="1"/>
          <p:nvPr/>
        </p:nvSpPr>
        <p:spPr>
          <a:xfrm>
            <a:off x="6435464" y="9408213"/>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3" name="TextBox 12"/>
          <p:cNvSpPr txBox="1"/>
          <p:nvPr/>
        </p:nvSpPr>
        <p:spPr>
          <a:xfrm>
            <a:off x="549067" y="1138413"/>
            <a:ext cx="10983552" cy="640175"/>
          </a:xfrm>
          <a:prstGeom prst="rect">
            <a:avLst/>
          </a:prstGeom>
          <a:noFill/>
        </p:spPr>
        <p:txBody>
          <a:bodyPr wrap="square" lIns="146304" tIns="73152" rIns="146304" bIns="73152" rtlCol="0">
            <a:spAutoFit/>
          </a:bodyPr>
          <a:lstStyle/>
          <a:p>
            <a:r>
              <a:rPr lang="en-US" sz="3200" dirty="0">
                <a:solidFill>
                  <a:schemeClr val="accent1"/>
                </a:solidFill>
              </a:rPr>
              <a:t>System &gt; Manage &gt; Applications &gt; Create &gt; Properties</a:t>
            </a:r>
          </a:p>
        </p:txBody>
      </p:sp>
      <p:sp>
        <p:nvSpPr>
          <p:cNvPr id="5" name="Slide Number Placeholder 4"/>
          <p:cNvSpPr>
            <a:spLocks noGrp="1"/>
          </p:cNvSpPr>
          <p:nvPr>
            <p:ph type="sldNum" sz="quarter" idx="4"/>
          </p:nvPr>
        </p:nvSpPr>
        <p:spPr/>
        <p:txBody>
          <a:bodyPr/>
          <a:lstStyle/>
          <a:p>
            <a:fld id="{59FBCBD5-A728-384D-A41B-B8C6FE40EEBE}" type="slidenum">
              <a:rPr lang="en-US" smtClean="0"/>
              <a:pPr/>
              <a:t>117</a:t>
            </a:fld>
            <a:endParaRPr lang="en-US" dirty="0"/>
          </a:p>
        </p:txBody>
      </p:sp>
      <p:sp>
        <p:nvSpPr>
          <p:cNvPr id="12" name="TextBox 11"/>
          <p:cNvSpPr txBox="1"/>
          <p:nvPr/>
        </p:nvSpPr>
        <p:spPr>
          <a:xfrm>
            <a:off x="221555" y="4580838"/>
            <a:ext cx="15101690" cy="5564600"/>
          </a:xfrm>
          <a:prstGeom prst="rect">
            <a:avLst/>
          </a:prstGeom>
          <a:noFill/>
        </p:spPr>
        <p:txBody>
          <a:bodyPr wrap="square" lIns="146304" tIns="73152" rIns="146304" bIns="73152" rtlCol="0">
            <a:spAutoFit/>
          </a:bodyPr>
          <a:lstStyle/>
          <a:p>
            <a:pPr>
              <a:buClr>
                <a:schemeClr val="accent1"/>
              </a:buClr>
            </a:pPr>
            <a:r>
              <a:rPr lang="en-US" sz="2200" b="1" dirty="0">
                <a:solidFill>
                  <a:schemeClr val="tx1">
                    <a:lumMod val="50000"/>
                  </a:schemeClr>
                </a:solidFill>
                <a:latin typeface="Futura Lt BT" panose="020B0402020204020303"/>
              </a:rPr>
              <a:t>Application </a:t>
            </a:r>
            <a:r>
              <a:rPr lang="en-US" sz="2200" b="1" dirty="0" smtClean="0">
                <a:solidFill>
                  <a:schemeClr val="tx1">
                    <a:lumMod val="50000"/>
                  </a:schemeClr>
                </a:solidFill>
                <a:latin typeface="Futura Lt BT" panose="020B0402020204020303"/>
              </a:rPr>
              <a:t>Name – </a:t>
            </a:r>
            <a:r>
              <a:rPr lang="en-US" sz="2200" dirty="0" smtClean="0">
                <a:solidFill>
                  <a:schemeClr val="tx1">
                    <a:lumMod val="50000"/>
                  </a:schemeClr>
                </a:solidFill>
                <a:latin typeface="Futura Lt BT" panose="020B0402020204020303"/>
              </a:rPr>
              <a:t>Placing a dot in front of the name brings it to the top of the list</a:t>
            </a:r>
          </a:p>
          <a:p>
            <a:pPr>
              <a:buClr>
                <a:schemeClr val="accent1"/>
              </a:buClr>
            </a:pPr>
            <a:r>
              <a:rPr lang="en-US" sz="2200" b="1" dirty="0" smtClean="0">
                <a:solidFill>
                  <a:schemeClr val="tx1">
                    <a:lumMod val="50000"/>
                  </a:schemeClr>
                </a:solidFill>
                <a:latin typeface="Futura Lt BT" panose="020B0402020204020303"/>
              </a:rPr>
              <a:t>Application Type - </a:t>
            </a:r>
            <a:r>
              <a:rPr lang="en-US" sz="2200" dirty="0" smtClean="0">
                <a:solidFill>
                  <a:schemeClr val="tx1">
                    <a:lumMod val="50000"/>
                  </a:schemeClr>
                </a:solidFill>
                <a:latin typeface="Futura Lt BT" panose="020B0402020204020303"/>
              </a:rPr>
              <a:t>The </a:t>
            </a:r>
            <a:r>
              <a:rPr lang="en-US" sz="2200" dirty="0">
                <a:solidFill>
                  <a:schemeClr val="tx1">
                    <a:lumMod val="50000"/>
                  </a:schemeClr>
                </a:solidFill>
                <a:latin typeface="Futura Lt BT" panose="020B0402020204020303"/>
              </a:rPr>
              <a:t>protocol EM7 will use and the type of data that will be collected with the Dynamic Application.</a:t>
            </a:r>
          </a:p>
          <a:p>
            <a:pPr>
              <a:buClr>
                <a:schemeClr val="accent1"/>
              </a:buClr>
            </a:pPr>
            <a:endParaRPr lang="en-GB" sz="2200" b="1" dirty="0">
              <a:solidFill>
                <a:schemeClr val="tx1">
                  <a:lumMod val="50000"/>
                </a:schemeClr>
              </a:solidFill>
              <a:latin typeface="Futura Lt BT" panose="020B0402020204020303"/>
            </a:endParaRPr>
          </a:p>
          <a:p>
            <a:pPr>
              <a:buClr>
                <a:schemeClr val="accent1"/>
              </a:buClr>
            </a:pPr>
            <a:r>
              <a:rPr lang="en-GB" sz="2200" b="1" dirty="0">
                <a:solidFill>
                  <a:schemeClr val="tx1">
                    <a:lumMod val="50000"/>
                  </a:schemeClr>
                </a:solidFill>
                <a:latin typeface="Futura Lt BT" panose="020B0402020204020303"/>
              </a:rPr>
              <a:t>Device </a:t>
            </a:r>
            <a:r>
              <a:rPr lang="en-GB" sz="2200" b="1" dirty="0" smtClean="0">
                <a:solidFill>
                  <a:schemeClr val="tx1">
                    <a:lumMod val="50000"/>
                  </a:schemeClr>
                </a:solidFill>
                <a:latin typeface="Futura Lt BT" panose="020B0402020204020303"/>
              </a:rPr>
              <a:t>Dashboard - </a:t>
            </a:r>
            <a:r>
              <a:rPr lang="en-US" sz="2200" dirty="0" smtClean="0">
                <a:solidFill>
                  <a:schemeClr val="tx1">
                    <a:lumMod val="50000"/>
                  </a:schemeClr>
                </a:solidFill>
                <a:latin typeface="Futura Lt BT" panose="020B0402020204020303"/>
              </a:rPr>
              <a:t>Select </a:t>
            </a:r>
            <a:r>
              <a:rPr lang="en-US" sz="2200" dirty="0">
                <a:solidFill>
                  <a:schemeClr val="tx1">
                    <a:lumMod val="50000"/>
                  </a:schemeClr>
                </a:solidFill>
                <a:latin typeface="Futura Lt BT" panose="020B0402020204020303"/>
              </a:rPr>
              <a:t>a device dashboard from a list of all device dashboards in EM7. For devices that subscribe to this Dynamic Application, the selected device dashboard will appear as an option in the Device Summary page.</a:t>
            </a:r>
            <a:r>
              <a:rPr lang="en-GB" sz="2200" b="1" dirty="0">
                <a:solidFill>
                  <a:schemeClr val="tx1">
                    <a:lumMod val="50000"/>
                  </a:schemeClr>
                </a:solidFill>
                <a:latin typeface="Futura Lt BT" panose="020B0402020204020303"/>
              </a:rPr>
              <a:t> </a:t>
            </a:r>
          </a:p>
          <a:p>
            <a:pPr>
              <a:buClr>
                <a:schemeClr val="accent1"/>
              </a:buClr>
            </a:pPr>
            <a:endParaRPr lang="en-GB" sz="2200" b="1" dirty="0">
              <a:solidFill>
                <a:schemeClr val="tx1">
                  <a:lumMod val="50000"/>
                </a:schemeClr>
              </a:solidFill>
              <a:latin typeface="Futura Lt BT" panose="020B0402020204020303"/>
            </a:endParaRPr>
          </a:p>
          <a:p>
            <a:pPr>
              <a:buClr>
                <a:schemeClr val="accent1"/>
              </a:buClr>
            </a:pPr>
            <a:r>
              <a:rPr lang="en-GB" sz="2200" b="1" dirty="0">
                <a:solidFill>
                  <a:schemeClr val="tx1">
                    <a:lumMod val="50000"/>
                  </a:schemeClr>
                </a:solidFill>
                <a:latin typeface="Futura Lt BT" panose="020B0402020204020303"/>
              </a:rPr>
              <a:t>Poll </a:t>
            </a:r>
            <a:r>
              <a:rPr lang="en-GB" sz="2200" b="1" dirty="0" smtClean="0">
                <a:solidFill>
                  <a:schemeClr val="tx1">
                    <a:lumMod val="50000"/>
                  </a:schemeClr>
                </a:solidFill>
                <a:latin typeface="Futura Lt BT" panose="020B0402020204020303"/>
              </a:rPr>
              <a:t>Frequency</a:t>
            </a:r>
            <a:r>
              <a:rPr lang="en-GB" sz="2200" dirty="0">
                <a:solidFill>
                  <a:schemeClr val="tx1">
                    <a:lumMod val="50000"/>
                  </a:schemeClr>
                </a:solidFill>
                <a:latin typeface="Futura Lt BT" panose="020B0402020204020303"/>
              </a:rPr>
              <a:t> </a:t>
            </a:r>
            <a:r>
              <a:rPr lang="en-GB" sz="2200" dirty="0" smtClean="0">
                <a:solidFill>
                  <a:schemeClr val="tx1">
                    <a:lumMod val="50000"/>
                  </a:schemeClr>
                </a:solidFill>
                <a:latin typeface="Futura Lt BT" panose="020B0402020204020303"/>
              </a:rPr>
              <a:t>- displays </a:t>
            </a:r>
            <a:r>
              <a:rPr lang="en-GB" sz="2200" dirty="0">
                <a:solidFill>
                  <a:schemeClr val="tx1">
                    <a:lumMod val="50000"/>
                  </a:schemeClr>
                </a:solidFill>
                <a:latin typeface="Futura Lt BT" panose="020B0402020204020303"/>
              </a:rPr>
              <a:t>the default poll frequency for the Dynamic Application, You can define a custom poll frequency for one or more devices in a device template.</a:t>
            </a:r>
          </a:p>
          <a:p>
            <a:pPr>
              <a:buClr>
                <a:schemeClr val="accent1"/>
              </a:buClr>
            </a:pPr>
            <a:endParaRPr lang="en-GB" sz="2200" dirty="0">
              <a:solidFill>
                <a:schemeClr val="tx1">
                  <a:lumMod val="50000"/>
                </a:schemeClr>
              </a:solidFill>
              <a:latin typeface="Futura Lt BT" panose="020B0402020204020303"/>
            </a:endParaRPr>
          </a:p>
          <a:p>
            <a:pPr>
              <a:buClr>
                <a:schemeClr val="accent1"/>
              </a:buClr>
            </a:pPr>
            <a:r>
              <a:rPr lang="en-US" sz="2200" b="1" dirty="0">
                <a:solidFill>
                  <a:schemeClr val="tx1">
                    <a:lumMod val="50000"/>
                  </a:schemeClr>
                </a:solidFill>
                <a:latin typeface="Futura Lt BT" panose="020B0402020204020303"/>
              </a:rPr>
              <a:t>Abandon </a:t>
            </a:r>
            <a:r>
              <a:rPr lang="en-US" sz="2200" b="1" dirty="0" smtClean="0">
                <a:solidFill>
                  <a:schemeClr val="tx1">
                    <a:lumMod val="50000"/>
                  </a:schemeClr>
                </a:solidFill>
                <a:latin typeface="Futura Lt BT" panose="020B0402020204020303"/>
              </a:rPr>
              <a:t>Collection - </a:t>
            </a:r>
            <a:r>
              <a:rPr lang="en-US" sz="2200" dirty="0" smtClean="0">
                <a:solidFill>
                  <a:schemeClr val="tx1">
                    <a:lumMod val="50000"/>
                  </a:schemeClr>
                </a:solidFill>
                <a:latin typeface="Futura Lt BT" panose="020B0402020204020303"/>
              </a:rPr>
              <a:t>Specifies </a:t>
            </a:r>
            <a:r>
              <a:rPr lang="en-US" sz="2200" dirty="0">
                <a:solidFill>
                  <a:schemeClr val="tx1">
                    <a:lumMod val="50000"/>
                  </a:schemeClr>
                </a:solidFill>
                <a:latin typeface="Futura Lt BT" panose="020B0402020204020303"/>
              </a:rPr>
              <a:t>how many collection objects must timeout in one poll period before the platform stops trying to collect data for the Dynamic Application from a specific device. At the next scheduled collection interval, the ScienceLogic platform will try again to collect data for this Dynamic Application from the device. </a:t>
            </a:r>
          </a:p>
          <a:p>
            <a:pPr marL="1188720" lvl="1" indent="-457200">
              <a:buClr>
                <a:schemeClr val="accent1"/>
              </a:buClr>
              <a:buFont typeface="Arial" panose="020B0604020202020204" pitchFamily="34" charset="0"/>
              <a:buChar char="•"/>
            </a:pPr>
            <a:r>
              <a:rPr lang="en-US" sz="2200" dirty="0">
                <a:solidFill>
                  <a:schemeClr val="tx1">
                    <a:lumMod val="50000"/>
                  </a:schemeClr>
                </a:solidFill>
                <a:latin typeface="Futura Lt BT" panose="020B0402020204020303"/>
              </a:rPr>
              <a:t>Default. Specifies a threshold of two collection objects.</a:t>
            </a:r>
          </a:p>
          <a:p>
            <a:pPr marL="1188720" lvl="1" indent="-457200">
              <a:buClr>
                <a:schemeClr val="accent1"/>
              </a:buClr>
              <a:buFont typeface="Arial" panose="020B0604020202020204" pitchFamily="34" charset="0"/>
              <a:buChar char="•"/>
            </a:pPr>
            <a:r>
              <a:rPr lang="en-US" sz="2200" dirty="0">
                <a:solidFill>
                  <a:schemeClr val="tx1">
                    <a:lumMod val="50000"/>
                  </a:schemeClr>
                </a:solidFill>
                <a:latin typeface="Futura Lt BT" panose="020B0402020204020303"/>
              </a:rPr>
              <a:t>After 1 Timed-Out Objects, after 2, etc.</a:t>
            </a:r>
          </a:p>
          <a:p>
            <a:pPr>
              <a:buClr>
                <a:schemeClr val="accent1"/>
              </a:buClr>
            </a:pPr>
            <a:endParaRPr lang="en-GB" sz="2200" dirty="0">
              <a:solidFill>
                <a:schemeClr val="tx1">
                  <a:lumMod val="50000"/>
                </a:schemeClr>
              </a:solidFill>
              <a:latin typeface="Futura Lt BT" panose="020B0402020204020303"/>
            </a:endParaRPr>
          </a:p>
          <a:p>
            <a:endParaRPr lang="en-GB" sz="2200" dirty="0">
              <a:latin typeface="Futura Lt BT" panose="020B04020202040203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54" y="1725242"/>
            <a:ext cx="14330699" cy="2697366"/>
          </a:xfrm>
          <a:prstGeom prst="rect">
            <a:avLst/>
          </a:prstGeom>
        </p:spPr>
      </p:pic>
      <p:sp>
        <p:nvSpPr>
          <p:cNvPr id="2" name="Rectangle 1"/>
          <p:cNvSpPr/>
          <p:nvPr/>
        </p:nvSpPr>
        <p:spPr>
          <a:xfrm>
            <a:off x="607052" y="2276319"/>
            <a:ext cx="11945011" cy="2146289"/>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Tree>
    <p:extLst>
      <p:ext uri="{BB962C8B-B14F-4D97-AF65-F5344CB8AC3E}">
        <p14:creationId xmlns:p14="http://schemas.microsoft.com/office/powerpoint/2010/main" val="21593515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68" y="104743"/>
            <a:ext cx="14456664" cy="807186"/>
          </a:xfrm>
        </p:spPr>
        <p:txBody>
          <a:bodyPr>
            <a:normAutofit fontScale="90000"/>
          </a:bodyPr>
          <a:lstStyle/>
          <a:p>
            <a:r>
              <a:rPr lang="en-US" dirty="0"/>
              <a:t>Dynamic Applications: </a:t>
            </a:r>
            <a:r>
              <a:rPr lang="en-US" dirty="0" smtClean="0"/>
              <a:t>Performance Collection Objects</a:t>
            </a:r>
            <a:endParaRPr lang="en-US" dirty="0"/>
          </a:p>
        </p:txBody>
      </p:sp>
      <p:sp>
        <p:nvSpPr>
          <p:cNvPr id="17" name="TextBox 16"/>
          <p:cNvSpPr txBox="1"/>
          <p:nvPr/>
        </p:nvSpPr>
        <p:spPr>
          <a:xfrm>
            <a:off x="6435464" y="9461202"/>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0" name="TextBox 19"/>
          <p:cNvSpPr txBox="1"/>
          <p:nvPr/>
        </p:nvSpPr>
        <p:spPr>
          <a:xfrm>
            <a:off x="11140440" y="1603008"/>
            <a:ext cx="4315810" cy="7226594"/>
          </a:xfrm>
          <a:prstGeom prst="rect">
            <a:avLst/>
          </a:prstGeom>
          <a:noFill/>
        </p:spPr>
        <p:txBody>
          <a:bodyPr wrap="square" lIns="146304" tIns="73152" rIns="146304" bIns="73152" rtlCol="0">
            <a:spAutoFit/>
          </a:bodyPr>
          <a:lstStyle/>
          <a:p>
            <a:r>
              <a:rPr lang="en-US" sz="2000" b="1" u="sng" dirty="0">
                <a:solidFill>
                  <a:schemeClr val="tx1">
                    <a:lumMod val="50000"/>
                  </a:schemeClr>
                </a:solidFill>
                <a:latin typeface="Futura Lt BT" panose="020B0402020204020303" pitchFamily="34" charset="0"/>
              </a:rPr>
              <a:t>Class Type:</a:t>
            </a:r>
          </a:p>
          <a:p>
            <a:r>
              <a:rPr lang="en-GB" sz="2000" b="1" dirty="0">
                <a:solidFill>
                  <a:schemeClr val="tx1">
                    <a:lumMod val="50000"/>
                  </a:schemeClr>
                </a:solidFill>
                <a:latin typeface="Futura Lt BT" panose="020B0402020204020303" pitchFamily="34" charset="0"/>
              </a:rPr>
              <a:t>Performance </a:t>
            </a:r>
            <a:r>
              <a:rPr lang="en-GB" sz="2000" b="1" dirty="0" smtClean="0">
                <a:solidFill>
                  <a:schemeClr val="tx1">
                    <a:lumMod val="50000"/>
                  </a:schemeClr>
                </a:solidFill>
                <a:latin typeface="Futura Lt BT" panose="020B0402020204020303" pitchFamily="34" charset="0"/>
              </a:rPr>
              <a:t>Counter - </a:t>
            </a:r>
            <a:r>
              <a:rPr lang="en-GB" sz="2000" dirty="0" smtClean="0">
                <a:solidFill>
                  <a:schemeClr val="tx1">
                    <a:lumMod val="50000"/>
                  </a:schemeClr>
                </a:solidFill>
                <a:latin typeface="Futura Lt BT" panose="020B0402020204020303" pitchFamily="34" charset="0"/>
              </a:rPr>
              <a:t>Populated </a:t>
            </a:r>
            <a:r>
              <a:rPr lang="en-GB" sz="2000" dirty="0">
                <a:solidFill>
                  <a:schemeClr val="tx1">
                    <a:lumMod val="50000"/>
                  </a:schemeClr>
                </a:solidFill>
                <a:latin typeface="Futura Lt BT" panose="020B0402020204020303" pitchFamily="34" charset="0"/>
              </a:rPr>
              <a:t>with counter values.</a:t>
            </a:r>
          </a:p>
          <a:p>
            <a:r>
              <a:rPr lang="en-GB" sz="2000" b="1" dirty="0">
                <a:solidFill>
                  <a:schemeClr val="tx1">
                    <a:lumMod val="50000"/>
                  </a:schemeClr>
                </a:solidFill>
                <a:latin typeface="Futura Lt BT" panose="020B0402020204020303" pitchFamily="34" charset="0"/>
              </a:rPr>
              <a:t>Performance </a:t>
            </a:r>
            <a:r>
              <a:rPr lang="en-GB" sz="2000" b="1" dirty="0" smtClean="0">
                <a:solidFill>
                  <a:schemeClr val="tx1">
                    <a:lumMod val="50000"/>
                  </a:schemeClr>
                </a:solidFill>
                <a:latin typeface="Futura Lt BT" panose="020B0402020204020303" pitchFamily="34" charset="0"/>
              </a:rPr>
              <a:t>Percent - </a:t>
            </a:r>
            <a:r>
              <a:rPr lang="en-GB" sz="2000" dirty="0" smtClean="0">
                <a:solidFill>
                  <a:schemeClr val="tx1">
                    <a:lumMod val="50000"/>
                  </a:schemeClr>
                </a:solidFill>
                <a:latin typeface="Futura Lt BT" panose="020B0402020204020303" pitchFamily="34" charset="0"/>
              </a:rPr>
              <a:t>Performance </a:t>
            </a:r>
            <a:r>
              <a:rPr lang="en-GB" sz="2000" dirty="0">
                <a:solidFill>
                  <a:schemeClr val="tx1">
                    <a:lumMod val="50000"/>
                  </a:schemeClr>
                </a:solidFill>
                <a:latin typeface="Futura Lt BT" panose="020B0402020204020303" pitchFamily="34" charset="0"/>
              </a:rPr>
              <a:t>value expressed in percentile.</a:t>
            </a:r>
          </a:p>
          <a:p>
            <a:r>
              <a:rPr lang="en-GB" sz="2000" b="1" dirty="0">
                <a:solidFill>
                  <a:schemeClr val="tx1">
                    <a:lumMod val="50000"/>
                  </a:schemeClr>
                </a:solidFill>
                <a:latin typeface="Futura Lt BT" panose="020B0402020204020303" pitchFamily="34" charset="0"/>
              </a:rPr>
              <a:t>Performance </a:t>
            </a:r>
            <a:r>
              <a:rPr lang="en-GB" sz="2000" b="1" dirty="0" smtClean="0">
                <a:solidFill>
                  <a:schemeClr val="tx1">
                    <a:lumMod val="50000"/>
                  </a:schemeClr>
                </a:solidFill>
                <a:latin typeface="Futura Lt BT" panose="020B0402020204020303" pitchFamily="34" charset="0"/>
              </a:rPr>
              <a:t>Gauge - </a:t>
            </a:r>
            <a:r>
              <a:rPr lang="en-GB" sz="2000" dirty="0" smtClean="0">
                <a:solidFill>
                  <a:schemeClr val="tx1">
                    <a:lumMod val="50000"/>
                  </a:schemeClr>
                </a:solidFill>
                <a:latin typeface="Futura Lt BT" panose="020B0402020204020303" pitchFamily="34" charset="0"/>
              </a:rPr>
              <a:t>This </a:t>
            </a:r>
            <a:r>
              <a:rPr lang="en-GB" sz="2000" dirty="0">
                <a:solidFill>
                  <a:schemeClr val="tx1">
                    <a:lumMod val="50000"/>
                  </a:schemeClr>
                </a:solidFill>
                <a:latin typeface="Futura Lt BT" panose="020B0402020204020303" pitchFamily="34" charset="0"/>
              </a:rPr>
              <a:t>value can increase and decrease.</a:t>
            </a:r>
          </a:p>
          <a:p>
            <a:r>
              <a:rPr lang="en-US" sz="2000" b="1" dirty="0" smtClean="0">
                <a:solidFill>
                  <a:schemeClr val="tx1">
                    <a:lumMod val="50000"/>
                  </a:schemeClr>
                </a:solidFill>
                <a:latin typeface="Futura Lt BT" panose="020B0402020204020303" pitchFamily="34" charset="0"/>
              </a:rPr>
              <a:t>Discovery - </a:t>
            </a:r>
            <a:r>
              <a:rPr lang="en-US" sz="2000" dirty="0" smtClean="0">
                <a:solidFill>
                  <a:schemeClr val="tx1">
                    <a:lumMod val="50000"/>
                  </a:schemeClr>
                </a:solidFill>
                <a:latin typeface="Futura Lt BT" panose="020B0402020204020303"/>
              </a:rPr>
              <a:t>Dynamic </a:t>
            </a:r>
            <a:r>
              <a:rPr lang="en-US" sz="2000" dirty="0">
                <a:solidFill>
                  <a:schemeClr val="tx1">
                    <a:lumMod val="50000"/>
                  </a:schemeClr>
                </a:solidFill>
                <a:latin typeface="Futura Lt BT" panose="020B0402020204020303"/>
              </a:rPr>
              <a:t>Application </a:t>
            </a:r>
            <a:r>
              <a:rPr lang="en-US" sz="2000" dirty="0" smtClean="0">
                <a:solidFill>
                  <a:schemeClr val="tx1">
                    <a:lumMod val="50000"/>
                  </a:schemeClr>
                </a:solidFill>
                <a:latin typeface="Futura Lt BT" panose="020B0402020204020303"/>
              </a:rPr>
              <a:t>alignment portion </a:t>
            </a:r>
            <a:r>
              <a:rPr lang="en-US" sz="2000" dirty="0">
                <a:solidFill>
                  <a:schemeClr val="tx1">
                    <a:lumMod val="50000"/>
                  </a:schemeClr>
                </a:solidFill>
                <a:latin typeface="Futura Lt BT" panose="020B0402020204020303"/>
              </a:rPr>
              <a:t>of discovery for all devices in the system using one or more collections.</a:t>
            </a:r>
            <a:endParaRPr lang="en-GB" sz="2000" dirty="0">
              <a:solidFill>
                <a:schemeClr val="tx1">
                  <a:lumMod val="50000"/>
                </a:schemeClr>
              </a:solidFill>
              <a:latin typeface="Futura Lt BT" panose="020B0402020204020303"/>
            </a:endParaRPr>
          </a:p>
          <a:p>
            <a:r>
              <a:rPr lang="en-GB" sz="2000" b="1" dirty="0">
                <a:solidFill>
                  <a:schemeClr val="tx1">
                    <a:lumMod val="50000"/>
                  </a:schemeClr>
                </a:solidFill>
                <a:latin typeface="Futura Lt BT" panose="020B0402020204020303" pitchFamily="34" charset="0"/>
              </a:rPr>
              <a:t>Label (Hourly </a:t>
            </a:r>
            <a:r>
              <a:rPr lang="en-GB" sz="2000" b="1" dirty="0" smtClean="0">
                <a:solidFill>
                  <a:schemeClr val="tx1">
                    <a:lumMod val="50000"/>
                  </a:schemeClr>
                </a:solidFill>
                <a:latin typeface="Futura Lt BT" panose="020B0402020204020303" pitchFamily="34" charset="0"/>
              </a:rPr>
              <a:t>Polled) - </a:t>
            </a:r>
            <a:r>
              <a:rPr lang="en-GB" sz="2000" dirty="0" smtClean="0">
                <a:solidFill>
                  <a:schemeClr val="tx1">
                    <a:lumMod val="50000"/>
                  </a:schemeClr>
                </a:solidFill>
                <a:latin typeface="Futura Lt BT" panose="020B0402020204020303" pitchFamily="34" charset="0"/>
              </a:rPr>
              <a:t>Retrieved </a:t>
            </a:r>
            <a:r>
              <a:rPr lang="en-GB" sz="2000" dirty="0">
                <a:solidFill>
                  <a:schemeClr val="tx1">
                    <a:lumMod val="50000"/>
                  </a:schemeClr>
                </a:solidFill>
                <a:latin typeface="Futura Lt BT" panose="020B0402020204020303" pitchFamily="34" charset="0"/>
              </a:rPr>
              <a:t>only hourly</a:t>
            </a:r>
          </a:p>
          <a:p>
            <a:r>
              <a:rPr lang="en-GB" sz="2000" b="1" dirty="0">
                <a:solidFill>
                  <a:schemeClr val="tx1">
                    <a:lumMod val="50000"/>
                  </a:schemeClr>
                </a:solidFill>
                <a:latin typeface="Futura Lt BT" panose="020B0402020204020303" pitchFamily="34" charset="0"/>
              </a:rPr>
              <a:t>Label (Always </a:t>
            </a:r>
            <a:r>
              <a:rPr lang="en-GB" sz="2000" b="1" dirty="0" smtClean="0">
                <a:solidFill>
                  <a:schemeClr val="tx1">
                    <a:lumMod val="50000"/>
                  </a:schemeClr>
                </a:solidFill>
                <a:latin typeface="Futura Lt BT" panose="020B0402020204020303" pitchFamily="34" charset="0"/>
              </a:rPr>
              <a:t>Polled) - </a:t>
            </a:r>
            <a:r>
              <a:rPr lang="en-GB" sz="2000" dirty="0" smtClean="0">
                <a:solidFill>
                  <a:schemeClr val="tx1">
                    <a:lumMod val="50000"/>
                  </a:schemeClr>
                </a:solidFill>
                <a:latin typeface="Futura Lt BT" panose="020B0402020204020303" pitchFamily="34" charset="0"/>
              </a:rPr>
              <a:t>Will </a:t>
            </a:r>
            <a:r>
              <a:rPr lang="en-GB" sz="2000" dirty="0">
                <a:solidFill>
                  <a:schemeClr val="tx1">
                    <a:lumMod val="50000"/>
                  </a:schemeClr>
                </a:solidFill>
                <a:latin typeface="Futura Lt BT" panose="020B0402020204020303" pitchFamily="34" charset="0"/>
              </a:rPr>
              <a:t>be at the Poll Frequency defined.</a:t>
            </a:r>
          </a:p>
          <a:p>
            <a:r>
              <a:rPr lang="en-GB" sz="2000" b="1" dirty="0">
                <a:solidFill>
                  <a:schemeClr val="tx1">
                    <a:lumMod val="50000"/>
                  </a:schemeClr>
                </a:solidFill>
                <a:latin typeface="Futura Lt BT" panose="020B0402020204020303" pitchFamily="34" charset="0"/>
              </a:rPr>
              <a:t>Index.</a:t>
            </a:r>
            <a:r>
              <a:rPr lang="en-GB" sz="2000" dirty="0">
                <a:solidFill>
                  <a:schemeClr val="tx1">
                    <a:lumMod val="50000"/>
                  </a:schemeClr>
                </a:solidFill>
                <a:latin typeface="Futura Lt BT" panose="020B0402020204020303" pitchFamily="34" charset="0"/>
              </a:rPr>
              <a:t> Populated with the indexes associated with the list of values.</a:t>
            </a:r>
          </a:p>
          <a:p>
            <a:r>
              <a:rPr lang="en-GB" sz="2000" b="1" dirty="0">
                <a:solidFill>
                  <a:schemeClr val="tx1">
                    <a:lumMod val="50000"/>
                  </a:schemeClr>
                </a:solidFill>
                <a:latin typeface="Futura Lt BT" panose="020B0402020204020303" pitchFamily="34" charset="0"/>
              </a:rPr>
              <a:t>Label IP (Hourly Polled</a:t>
            </a:r>
            <a:r>
              <a:rPr lang="en-GB" sz="2000" b="1" dirty="0" smtClean="0">
                <a:solidFill>
                  <a:schemeClr val="tx1">
                    <a:lumMod val="50000"/>
                  </a:schemeClr>
                </a:solidFill>
                <a:latin typeface="Futura Lt BT" panose="020B0402020204020303" pitchFamily="34" charset="0"/>
              </a:rPr>
              <a:t>) - </a:t>
            </a:r>
            <a:r>
              <a:rPr lang="en-GB" sz="2000" dirty="0" smtClean="0">
                <a:solidFill>
                  <a:schemeClr val="tx1">
                    <a:lumMod val="50000"/>
                  </a:schemeClr>
                </a:solidFill>
                <a:latin typeface="Futura Lt BT" panose="020B0402020204020303" pitchFamily="34" charset="0"/>
              </a:rPr>
              <a:t>(</a:t>
            </a:r>
            <a:r>
              <a:rPr lang="en-GB" sz="2000" dirty="0">
                <a:solidFill>
                  <a:schemeClr val="tx1">
                    <a:lumMod val="50000"/>
                  </a:schemeClr>
                </a:solidFill>
                <a:latin typeface="Futura Lt BT" panose="020B0402020204020303" pitchFamily="34" charset="0"/>
              </a:rPr>
              <a:t>IP address) will be retrieved only hourly.</a:t>
            </a:r>
          </a:p>
          <a:p>
            <a:r>
              <a:rPr lang="en-GB" sz="2000" dirty="0">
                <a:solidFill>
                  <a:schemeClr val="tx1">
                    <a:lumMod val="50000"/>
                  </a:schemeClr>
                </a:solidFill>
                <a:latin typeface="Futura Lt BT" panose="020B0402020204020303" pitchFamily="34" charset="0"/>
              </a:rPr>
              <a:t>Label IP (Always Polled). </a:t>
            </a:r>
          </a:p>
          <a:p>
            <a:r>
              <a:rPr lang="en-GB" sz="2000" dirty="0">
                <a:solidFill>
                  <a:schemeClr val="tx1">
                    <a:lumMod val="50000"/>
                  </a:schemeClr>
                </a:solidFill>
                <a:latin typeface="Futura Lt BT" panose="020B0402020204020303" pitchFamily="34" charset="0"/>
              </a:rPr>
              <a:t>(IP address) will be at the Poll Frequency defined.</a:t>
            </a:r>
          </a:p>
        </p:txBody>
      </p:sp>
      <p:sp>
        <p:nvSpPr>
          <p:cNvPr id="13" name="TextBox 12"/>
          <p:cNvSpPr txBox="1"/>
          <p:nvPr/>
        </p:nvSpPr>
        <p:spPr>
          <a:xfrm>
            <a:off x="247893" y="5823733"/>
            <a:ext cx="10199689" cy="3533275"/>
          </a:xfrm>
          <a:prstGeom prst="rect">
            <a:avLst/>
          </a:prstGeom>
          <a:noFill/>
        </p:spPr>
        <p:txBody>
          <a:bodyPr wrap="square" lIns="146304" tIns="73152" rIns="146304" bIns="73152" rtlCol="0">
            <a:spAutoFit/>
          </a:bodyPr>
          <a:lstStyle/>
          <a:p>
            <a:r>
              <a:rPr lang="en-GB" sz="2000" b="1" dirty="0">
                <a:solidFill>
                  <a:schemeClr val="tx1">
                    <a:lumMod val="50000"/>
                  </a:schemeClr>
                </a:solidFill>
                <a:latin typeface="Futura Lt BT" panose="020B0402020204020303"/>
              </a:rPr>
              <a:t>Disable Object </a:t>
            </a:r>
            <a:r>
              <a:rPr lang="en-GB" sz="2000" b="1" dirty="0" smtClean="0">
                <a:solidFill>
                  <a:schemeClr val="tx1">
                    <a:lumMod val="50000"/>
                  </a:schemeClr>
                </a:solidFill>
                <a:latin typeface="Futura Lt BT" panose="020B0402020204020303"/>
              </a:rPr>
              <a:t>Maintenance - </a:t>
            </a:r>
            <a:r>
              <a:rPr lang="en-GB" sz="2000" dirty="0" smtClean="0">
                <a:solidFill>
                  <a:schemeClr val="tx1">
                    <a:lumMod val="50000"/>
                  </a:schemeClr>
                </a:solidFill>
                <a:latin typeface="Futura Lt BT" panose="020B0402020204020303"/>
              </a:rPr>
              <a:t>EM7 </a:t>
            </a:r>
            <a:r>
              <a:rPr lang="en-GB" sz="2000" dirty="0">
                <a:solidFill>
                  <a:schemeClr val="tx1">
                    <a:lumMod val="50000"/>
                  </a:schemeClr>
                </a:solidFill>
                <a:latin typeface="Futura Lt BT" panose="020B0402020204020303"/>
              </a:rPr>
              <a:t>will never automatically disable collection of this object on an aligned device</a:t>
            </a:r>
            <a:r>
              <a:rPr lang="en-GB" sz="2000" dirty="0" smtClean="0">
                <a:solidFill>
                  <a:schemeClr val="tx1">
                    <a:lumMod val="50000"/>
                  </a:schemeClr>
                </a:solidFill>
                <a:latin typeface="Futura Lt BT" panose="020B0402020204020303"/>
              </a:rPr>
              <a:t>.</a:t>
            </a:r>
            <a:r>
              <a:rPr lang="en-US" sz="2000" dirty="0"/>
              <a:t> </a:t>
            </a:r>
            <a:r>
              <a:rPr lang="en-US" sz="2000" dirty="0">
                <a:solidFill>
                  <a:schemeClr val="tx1">
                    <a:lumMod val="50000"/>
                  </a:schemeClr>
                </a:solidFill>
                <a:latin typeface="Futura Lt BT" panose="020B0402020204020303"/>
              </a:rPr>
              <a:t>One of the EM7 hourly maintenance tasks checks the last collection time for every collection object being collected from every device. If the last collection time for an object on a device is more than two days ago, collection is stopped for that collection object on that device.</a:t>
            </a:r>
            <a:r>
              <a:rPr lang="en-GB" sz="2000" dirty="0" smtClean="0">
                <a:solidFill>
                  <a:schemeClr val="tx1">
                    <a:lumMod val="50000"/>
                  </a:schemeClr>
                </a:solidFill>
                <a:latin typeface="Futura Lt BT" panose="020B0402020204020303"/>
              </a:rPr>
              <a:t> </a:t>
            </a:r>
            <a:endParaRPr lang="en-GB" sz="2000" dirty="0">
              <a:solidFill>
                <a:schemeClr val="tx1">
                  <a:lumMod val="50000"/>
                </a:schemeClr>
              </a:solidFill>
              <a:latin typeface="Futura Lt BT" panose="020B0402020204020303"/>
            </a:endParaRPr>
          </a:p>
          <a:p>
            <a:endParaRPr lang="en-GB" sz="2000" dirty="0">
              <a:solidFill>
                <a:schemeClr val="tx1">
                  <a:lumMod val="50000"/>
                </a:schemeClr>
              </a:solidFill>
              <a:latin typeface="Futura Lt BT" panose="020B0402020204020303"/>
            </a:endParaRPr>
          </a:p>
          <a:p>
            <a:r>
              <a:rPr lang="en-GB" sz="2000" b="1" dirty="0" smtClean="0">
                <a:solidFill>
                  <a:schemeClr val="tx1">
                    <a:lumMod val="50000"/>
                  </a:schemeClr>
                </a:solidFill>
                <a:latin typeface="Futura Lt BT" panose="020B0402020204020303"/>
              </a:rPr>
              <a:t>ID - </a:t>
            </a:r>
            <a:r>
              <a:rPr lang="en-GB" sz="2000" dirty="0" smtClean="0">
                <a:solidFill>
                  <a:schemeClr val="tx1">
                    <a:lumMod val="50000"/>
                  </a:schemeClr>
                </a:solidFill>
                <a:latin typeface="Futura Lt BT" panose="020B0402020204020303"/>
              </a:rPr>
              <a:t>EM7 </a:t>
            </a:r>
            <a:r>
              <a:rPr lang="en-GB" sz="2000" dirty="0">
                <a:solidFill>
                  <a:schemeClr val="tx1">
                    <a:lumMod val="50000"/>
                  </a:schemeClr>
                </a:solidFill>
                <a:latin typeface="Futura Lt BT" panose="020B0402020204020303"/>
              </a:rPr>
              <a:t>automatically generates and assigns this identifier. EM7 requires that you use the EM7 object ID when referring to an object. Used in a alert formula.</a:t>
            </a:r>
          </a:p>
          <a:p>
            <a:endParaRPr lang="en-GB" sz="2000" dirty="0">
              <a:solidFill>
                <a:schemeClr val="tx1">
                  <a:lumMod val="50000"/>
                </a:schemeClr>
              </a:solidFill>
              <a:latin typeface="Futura Lt BT" panose="020B0402020204020303"/>
            </a:endParaRPr>
          </a:p>
          <a:p>
            <a:r>
              <a:rPr lang="en-GB" sz="2000" b="1" dirty="0" smtClean="0">
                <a:solidFill>
                  <a:schemeClr val="tx1">
                    <a:lumMod val="50000"/>
                  </a:schemeClr>
                </a:solidFill>
                <a:latin typeface="Futura Lt BT" panose="020B0402020204020303"/>
              </a:rPr>
              <a:t>Formula - </a:t>
            </a:r>
            <a:r>
              <a:rPr lang="en-US" sz="2000" dirty="0" smtClean="0">
                <a:solidFill>
                  <a:schemeClr val="tx1">
                    <a:lumMod val="50000"/>
                  </a:schemeClr>
                </a:solidFill>
                <a:latin typeface="Futura Lt BT" panose="020B0402020204020303"/>
              </a:rPr>
              <a:t>If </a:t>
            </a:r>
            <a:r>
              <a:rPr lang="en-US" sz="2000" dirty="0">
                <a:solidFill>
                  <a:schemeClr val="tx1">
                    <a:lumMod val="50000"/>
                  </a:schemeClr>
                </a:solidFill>
                <a:latin typeface="Futura Lt BT" panose="020B0402020204020303"/>
              </a:rPr>
              <a:t>you require EM7 to examine and manipulate the object's value before storing the value in EM7, you can enter a formula in this field.</a:t>
            </a:r>
          </a:p>
        </p:txBody>
      </p:sp>
      <p:sp>
        <p:nvSpPr>
          <p:cNvPr id="3" name="Slide Number Placeholder 2"/>
          <p:cNvSpPr>
            <a:spLocks noGrp="1"/>
          </p:cNvSpPr>
          <p:nvPr>
            <p:ph type="sldNum" sz="quarter" idx="4"/>
          </p:nvPr>
        </p:nvSpPr>
        <p:spPr/>
        <p:txBody>
          <a:bodyPr/>
          <a:lstStyle/>
          <a:p>
            <a:fld id="{59FBCBD5-A728-384D-A41B-B8C6FE40EEBE}" type="slidenum">
              <a:rPr lang="en-US" smtClean="0"/>
              <a:pPr/>
              <a:t>118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432" y="1128489"/>
            <a:ext cx="9201150" cy="4591050"/>
          </a:xfrm>
          <a:prstGeom prst="rect">
            <a:avLst/>
          </a:prstGeom>
        </p:spPr>
      </p:pic>
      <p:sp>
        <p:nvSpPr>
          <p:cNvPr id="21" name="Line Callout 1 20"/>
          <p:cNvSpPr/>
          <p:nvPr/>
        </p:nvSpPr>
        <p:spPr>
          <a:xfrm>
            <a:off x="907497" y="4009967"/>
            <a:ext cx="6739549" cy="854130"/>
          </a:xfrm>
          <a:prstGeom prst="borderCallout1">
            <a:avLst>
              <a:gd name="adj1" fmla="val 15376"/>
              <a:gd name="adj2" fmla="val 106201"/>
              <a:gd name="adj3" fmla="val 112138"/>
              <a:gd name="adj4" fmla="val 13339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tx1">
                    <a:lumMod val="50000"/>
                  </a:schemeClr>
                </a:solidFill>
                <a:latin typeface="Futura Lt BT" panose="020B0402020204020303" pitchFamily="34" charset="0"/>
              </a:rPr>
              <a:t>If the MIB has been imported into EM7 you will get this icon</a:t>
            </a:r>
          </a:p>
        </p:txBody>
      </p:sp>
      <p:sp>
        <p:nvSpPr>
          <p:cNvPr id="14" name="Rectangle 13"/>
          <p:cNvSpPr/>
          <p:nvPr/>
        </p:nvSpPr>
        <p:spPr>
          <a:xfrm>
            <a:off x="8352677" y="4707763"/>
            <a:ext cx="505951" cy="1061848"/>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5847007" y="1791049"/>
            <a:ext cx="5363527" cy="748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56781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1451" y="4433517"/>
            <a:ext cx="5024786" cy="2685311"/>
          </a:xfrm>
          <a:prstGeom prst="rect">
            <a:avLst/>
          </a:prstGeom>
        </p:spPr>
      </p:pic>
      <p:sp>
        <p:nvSpPr>
          <p:cNvPr id="4" name="Content Placeholder 3"/>
          <p:cNvSpPr>
            <a:spLocks noGrp="1"/>
          </p:cNvSpPr>
          <p:nvPr>
            <p:ph idx="1"/>
          </p:nvPr>
        </p:nvSpPr>
        <p:spPr>
          <a:xfrm>
            <a:off x="501250" y="1552903"/>
            <a:ext cx="14291592" cy="8091725"/>
          </a:xfrm>
        </p:spPr>
        <p:txBody>
          <a:bodyPr>
            <a:normAutofit/>
          </a:bodyPr>
          <a:lstStyle/>
          <a:p>
            <a:pPr marL="0" indent="0">
              <a:buNone/>
            </a:pPr>
            <a:r>
              <a:rPr lang="en-US" sz="2800" dirty="0"/>
              <a:t>Define which object value(s) that will be used to generate the graph for this presentation object and the mathematical manipulations that must be performed on those object values. </a:t>
            </a:r>
            <a:endParaRPr lang="en-US" sz="2800" dirty="0" smtClean="0"/>
          </a:p>
          <a:p>
            <a:r>
              <a:rPr lang="en-US" sz="2800" dirty="0" smtClean="0"/>
              <a:t>The </a:t>
            </a:r>
            <a:r>
              <a:rPr lang="en-US" sz="2800" dirty="0"/>
              <a:t>formula field can include any arithmetic Python statement and any Time Python statement that returns a single value. That returned, single value will be stored instead of the object's collected </a:t>
            </a:r>
            <a:r>
              <a:rPr lang="en-US" sz="2800" dirty="0" smtClean="0"/>
              <a:t>value.</a:t>
            </a:r>
          </a:p>
          <a:p>
            <a:pPr marL="0" indent="0">
              <a:buNone/>
            </a:pPr>
            <a:endParaRPr lang="en-US" sz="2800" dirty="0"/>
          </a:p>
          <a:p>
            <a:r>
              <a:rPr lang="en-US" sz="2800" dirty="0"/>
              <a:t>You can enter a formula up to 512 characters in length</a:t>
            </a:r>
            <a:r>
              <a:rPr lang="en-US" sz="2800" dirty="0" smtClean="0"/>
              <a:t>.</a:t>
            </a:r>
          </a:p>
          <a:p>
            <a:pPr marL="0" indent="0">
              <a:buNone/>
            </a:pPr>
            <a:endParaRPr lang="en-US" sz="2800" dirty="0" smtClean="0"/>
          </a:p>
          <a:p>
            <a:r>
              <a:rPr lang="en-US" sz="2800" dirty="0"/>
              <a:t>You can use the following variables in the formula field:</a:t>
            </a:r>
            <a:endParaRPr lang="en-US" sz="2800" dirty="0" smtClean="0"/>
          </a:p>
          <a:p>
            <a:pPr lvl="1"/>
            <a:r>
              <a:rPr lang="en-US" sz="2000" dirty="0"/>
              <a:t>%V. Collected value for the object.</a:t>
            </a:r>
          </a:p>
          <a:p>
            <a:pPr lvl="1"/>
            <a:r>
              <a:rPr lang="en-US" sz="2000" dirty="0"/>
              <a:t>%P. Previous value of the object.</a:t>
            </a:r>
          </a:p>
          <a:p>
            <a:pPr lvl="1"/>
            <a:r>
              <a:rPr lang="en-US" sz="2000" dirty="0"/>
              <a:t>%L. Date and time of last poll of object, in datetime format, including seconds.</a:t>
            </a:r>
          </a:p>
          <a:p>
            <a:pPr lvl="1"/>
            <a:r>
              <a:rPr lang="en-US" sz="2000" dirty="0"/>
              <a:t>%C. Date and time of current poll of object, in datetime format, including seconds.</a:t>
            </a:r>
          </a:p>
          <a:p>
            <a:pPr lvl="1"/>
            <a:r>
              <a:rPr lang="en-US" sz="2000" dirty="0"/>
              <a:t>%E. Time that has elapsed since last poll of object, in datetime format, including seconds.</a:t>
            </a:r>
          </a:p>
          <a:p>
            <a:pPr marL="0" indent="0">
              <a:buNone/>
            </a:pPr>
            <a:endParaRPr lang="en-US" sz="2800" dirty="0"/>
          </a:p>
        </p:txBody>
      </p:sp>
      <p:sp>
        <p:nvSpPr>
          <p:cNvPr id="2" name="Title 1"/>
          <p:cNvSpPr>
            <a:spLocks noGrp="1"/>
          </p:cNvSpPr>
          <p:nvPr>
            <p:ph type="title"/>
          </p:nvPr>
        </p:nvSpPr>
        <p:spPr/>
        <p:txBody>
          <a:bodyPr/>
          <a:lstStyle/>
          <a:p>
            <a:r>
              <a:rPr lang="en-US" dirty="0" smtClean="0">
                <a:solidFill>
                  <a:schemeClr val="tx1">
                    <a:lumMod val="50000"/>
                  </a:schemeClr>
                </a:solidFill>
              </a:rPr>
              <a:t>Dynamic Apps: Collection Objects Formula</a:t>
            </a:r>
            <a:endParaRPr lang="en-US" dirty="0">
              <a:solidFill>
                <a:schemeClr val="tx1">
                  <a:lumMod val="50000"/>
                </a:schemeClr>
              </a:solidFill>
            </a:endParaRPr>
          </a:p>
        </p:txBody>
      </p:sp>
      <p:sp>
        <p:nvSpPr>
          <p:cNvPr id="16" name="TextBox 15"/>
          <p:cNvSpPr txBox="1"/>
          <p:nvPr/>
        </p:nvSpPr>
        <p:spPr>
          <a:xfrm>
            <a:off x="6435464" y="9424568"/>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119</a:t>
            </a:fld>
            <a:endParaRPr lang="en-US" dirty="0"/>
          </a:p>
        </p:txBody>
      </p:sp>
      <p:sp>
        <p:nvSpPr>
          <p:cNvPr id="12" name="Rectangle 11"/>
          <p:cNvSpPr/>
          <p:nvPr/>
        </p:nvSpPr>
        <p:spPr>
          <a:xfrm>
            <a:off x="10408611" y="5806439"/>
            <a:ext cx="4887626" cy="122227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085506" y="6233375"/>
            <a:ext cx="1342034" cy="538609"/>
          </a:xfrm>
          <a:prstGeom prst="rect">
            <a:avLst/>
          </a:prstGeom>
          <a:noFill/>
        </p:spPr>
        <p:txBody>
          <a:bodyPr wrap="none" rtlCol="0">
            <a:spAutoFit/>
          </a:bodyPr>
          <a:lstStyle/>
          <a:p>
            <a:r>
              <a:rPr lang="en-US" dirty="0" smtClean="0">
                <a:solidFill>
                  <a:schemeClr val="accent1"/>
                </a:solidFill>
                <a:latin typeface="Futura Lt BT" panose="020B0402020204020303"/>
              </a:rPr>
              <a:t>Python</a:t>
            </a:r>
            <a:endParaRPr lang="en-US" dirty="0">
              <a:solidFill>
                <a:schemeClr val="accent1"/>
              </a:solidFill>
              <a:latin typeface="Futura Lt BT" panose="020B0402020204020303"/>
            </a:endParaRPr>
          </a:p>
        </p:txBody>
      </p:sp>
    </p:spTree>
    <p:extLst>
      <p:ext uri="{BB962C8B-B14F-4D97-AF65-F5344CB8AC3E}">
        <p14:creationId xmlns:p14="http://schemas.microsoft.com/office/powerpoint/2010/main" val="41382239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Device </a:t>
            </a:r>
            <a:r>
              <a:rPr lang="en-US" dirty="0" smtClean="0"/>
              <a:t>Classes: Views</a:t>
            </a:r>
            <a:endParaRPr lang="en-US" dirty="0"/>
          </a:p>
        </p:txBody>
      </p:sp>
      <p:sp>
        <p:nvSpPr>
          <p:cNvPr id="6" name="Text Placeholder 5"/>
          <p:cNvSpPr>
            <a:spLocks noGrp="1"/>
          </p:cNvSpPr>
          <p:nvPr>
            <p:ph type="body" sz="quarter" idx="11"/>
          </p:nvPr>
        </p:nvSpPr>
        <p:spPr>
          <a:xfrm>
            <a:off x="1490555" y="1277559"/>
            <a:ext cx="12526433" cy="642620"/>
          </a:xfrm>
        </p:spPr>
        <p:txBody>
          <a:bodyPr>
            <a:normAutofit fontScale="92500" lnSpcReduction="20000"/>
          </a:bodyPr>
          <a:lstStyle/>
          <a:p>
            <a:r>
              <a:rPr lang="en-US" sz="3813" dirty="0">
                <a:solidFill>
                  <a:schemeClr val="accent1"/>
                </a:solidFill>
              </a:rPr>
              <a:t>System &gt; Customize &gt; Device Classes</a:t>
            </a:r>
          </a:p>
          <a:p>
            <a:endParaRPr lang="en-US" dirty="0"/>
          </a:p>
        </p:txBody>
      </p:sp>
      <p:sp>
        <p:nvSpPr>
          <p:cNvPr id="7" name="Content Placeholder 2"/>
          <p:cNvSpPr>
            <a:spLocks noGrp="1"/>
          </p:cNvSpPr>
          <p:nvPr>
            <p:ph sz="quarter" idx="10"/>
          </p:nvPr>
        </p:nvSpPr>
        <p:spPr>
          <a:xfrm>
            <a:off x="1415060" y="2220737"/>
            <a:ext cx="4146645" cy="2171869"/>
          </a:xfrm>
        </p:spPr>
        <p:txBody>
          <a:bodyPr>
            <a:normAutofit fontScale="77500" lnSpcReduction="20000"/>
          </a:bodyPr>
          <a:lstStyle/>
          <a:p>
            <a:pPr marL="0" indent="0">
              <a:buNone/>
            </a:pPr>
            <a:r>
              <a:rPr lang="en-GB" sz="3520" dirty="0"/>
              <a:t>Create new or edit existing device types, changes made reflect on the device and the registry</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a:t>
            </a:fld>
            <a:endParaRPr lang="en-US" dirty="0"/>
          </a:p>
        </p:txBody>
      </p:sp>
      <p:sp>
        <p:nvSpPr>
          <p:cNvPr id="8" name="Text Placeholder 5"/>
          <p:cNvSpPr txBox="1">
            <a:spLocks/>
          </p:cNvSpPr>
          <p:nvPr/>
        </p:nvSpPr>
        <p:spPr>
          <a:xfrm>
            <a:off x="1353470" y="5300838"/>
            <a:ext cx="12526433" cy="642620"/>
          </a:xfrm>
          <a:prstGeom prst="rect">
            <a:avLst/>
          </a:prstGeom>
        </p:spPr>
        <p:txBody>
          <a:bodyPr vert="horz" lIns="134112" tIns="67056" rIns="134112" bIns="67056" rtlCol="0">
            <a:normAutofit fontScale="92500" lnSpcReduction="20000"/>
          </a:bodyPr>
          <a:lstStyle>
            <a:lvl1pPr marL="0" indent="0" algn="l" defTabSz="457200" rtl="0" eaLnBrk="1" latinLnBrk="0" hangingPunct="1">
              <a:lnSpc>
                <a:spcPct val="110000"/>
              </a:lnSpc>
              <a:spcBef>
                <a:spcPct val="20000"/>
              </a:spcBef>
              <a:buClr>
                <a:schemeClr val="accent1"/>
              </a:buClr>
              <a:buFont typeface="Arial"/>
              <a:buNone/>
              <a:defRPr sz="2500" b="0" i="0" kern="1200" baseline="0">
                <a:solidFill>
                  <a:srgbClr val="0070C0"/>
                </a:solidFill>
                <a:latin typeface="Futura Lt BT" pitchFamily="34" charset="0"/>
                <a:ea typeface="+mn-ea"/>
                <a:cs typeface="Futura Lt BT" pitchFamily="34" charset="0"/>
              </a:defRPr>
            </a:lvl1pPr>
            <a:lvl2pPr marL="457200" indent="0" algn="l" defTabSz="457200" rtl="0" eaLnBrk="1" latinLnBrk="0" hangingPunct="1">
              <a:lnSpc>
                <a:spcPct val="90000"/>
              </a:lnSpc>
              <a:spcBef>
                <a:spcPct val="20000"/>
              </a:spcBef>
              <a:buClr>
                <a:schemeClr val="accent2"/>
              </a:buClr>
              <a:buFont typeface="Arial"/>
              <a:buNone/>
              <a:defRPr sz="2000" b="0" i="0" kern="1200">
                <a:solidFill>
                  <a:schemeClr val="bg1">
                    <a:lumMod val="50000"/>
                  </a:schemeClr>
                </a:solidFill>
                <a:latin typeface="Futura Lt BT" pitchFamily="34" charset="0"/>
                <a:ea typeface="+mn-ea"/>
                <a:cs typeface="Futura Lt BT" pitchFamily="34" charset="0"/>
              </a:defRPr>
            </a:lvl2pPr>
            <a:lvl3pPr marL="914400" indent="0" algn="l" defTabSz="457200" rtl="0" eaLnBrk="1" latinLnBrk="0" hangingPunct="1">
              <a:lnSpc>
                <a:spcPct val="110000"/>
              </a:lnSpc>
              <a:spcBef>
                <a:spcPct val="20000"/>
              </a:spcBef>
              <a:buClr>
                <a:schemeClr val="accent4"/>
              </a:buClr>
              <a:buFont typeface="Arial"/>
              <a:buNone/>
              <a:defRPr sz="1800" b="0" i="0" kern="1200">
                <a:solidFill>
                  <a:schemeClr val="bg1">
                    <a:lumMod val="50000"/>
                  </a:schemeClr>
                </a:solidFill>
                <a:latin typeface="Futura Lt BT" pitchFamily="34" charset="0"/>
                <a:ea typeface="+mn-ea"/>
                <a:cs typeface="Futura Lt BT" pitchFamily="34" charset="0"/>
              </a:defRPr>
            </a:lvl3pPr>
            <a:lvl4pPr marL="1371600" indent="0" algn="l" defTabSz="457200" rtl="0" eaLnBrk="1" latinLnBrk="0" hangingPunct="1">
              <a:lnSpc>
                <a:spcPct val="110000"/>
              </a:lnSpc>
              <a:spcBef>
                <a:spcPct val="20000"/>
              </a:spcBef>
              <a:buClr>
                <a:schemeClr val="accent4"/>
              </a:buClr>
              <a:buFont typeface="Arial"/>
              <a:buNone/>
              <a:defRPr sz="1400" b="0" i="0" kern="1200">
                <a:solidFill>
                  <a:schemeClr val="bg1">
                    <a:lumMod val="50000"/>
                  </a:schemeClr>
                </a:solidFill>
                <a:latin typeface="Futura Lt BT" pitchFamily="34" charset="0"/>
                <a:ea typeface="+mn-ea"/>
                <a:cs typeface="Futura Lt BT" pitchFamily="34" charset="0"/>
              </a:defRPr>
            </a:lvl4pPr>
            <a:lvl5pPr marL="1828800" indent="0" algn="l" defTabSz="457200" rtl="0" eaLnBrk="1" latinLnBrk="0" hangingPunct="1">
              <a:lnSpc>
                <a:spcPct val="110000"/>
              </a:lnSpc>
              <a:spcBef>
                <a:spcPct val="20000"/>
              </a:spcBef>
              <a:buClr>
                <a:schemeClr val="accent4"/>
              </a:buClr>
              <a:buFont typeface="Arial"/>
              <a:buNone/>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813" dirty="0">
                <a:solidFill>
                  <a:schemeClr val="accent1"/>
                </a:solidFill>
              </a:rPr>
              <a:t>Registry Tab</a:t>
            </a:r>
          </a:p>
          <a:p>
            <a:endParaRPr lang="en-US" sz="3667" dirty="0"/>
          </a:p>
        </p:txBody>
      </p:sp>
      <p:sp>
        <p:nvSpPr>
          <p:cNvPr id="10" name="Content Placeholder 2"/>
          <p:cNvSpPr txBox="1">
            <a:spLocks/>
          </p:cNvSpPr>
          <p:nvPr/>
        </p:nvSpPr>
        <p:spPr>
          <a:xfrm>
            <a:off x="1415060" y="6870664"/>
            <a:ext cx="3688080" cy="1347301"/>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3520" dirty="0">
                <a:solidFill>
                  <a:schemeClr val="tx1">
                    <a:lumMod val="50000"/>
                  </a:schemeClr>
                </a:solidFill>
              </a:rPr>
              <a:t>View all classes</a:t>
            </a:r>
          </a:p>
        </p:txBody>
      </p:sp>
      <p:grpSp>
        <p:nvGrpSpPr>
          <p:cNvPr id="9" name="Group 8"/>
          <p:cNvGrpSpPr/>
          <p:nvPr/>
        </p:nvGrpSpPr>
        <p:grpSpPr>
          <a:xfrm>
            <a:off x="5206853" y="6259134"/>
            <a:ext cx="9001337" cy="2081512"/>
            <a:chOff x="2705100" y="1301748"/>
            <a:chExt cx="6137275" cy="141921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301748"/>
              <a:ext cx="6137275" cy="1419213"/>
            </a:xfrm>
            <a:prstGeom prst="rect">
              <a:avLst/>
            </a:prstGeom>
            <a:ln>
              <a:solidFill>
                <a:schemeClr val="tx2"/>
              </a:solidFill>
            </a:ln>
          </p:spPr>
        </p:pic>
        <p:sp>
          <p:nvSpPr>
            <p:cNvPr id="23" name="Rectangle 22"/>
            <p:cNvSpPr/>
            <p:nvPr/>
          </p:nvSpPr>
          <p:spPr>
            <a:xfrm>
              <a:off x="5686425" y="2272340"/>
              <a:ext cx="577850" cy="123840"/>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1" name="Rectangle 10"/>
            <p:cNvSpPr/>
            <p:nvPr/>
          </p:nvSpPr>
          <p:spPr>
            <a:xfrm>
              <a:off x="5260975" y="2272340"/>
              <a:ext cx="403225" cy="123840"/>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sp>
        <p:nvSpPr>
          <p:cNvPr id="18" name="TextBox 1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853" y="2182987"/>
            <a:ext cx="9001337" cy="1961184"/>
          </a:xfrm>
          <a:prstGeom prst="rect">
            <a:avLst/>
          </a:prstGeom>
        </p:spPr>
      </p:pic>
      <p:cxnSp>
        <p:nvCxnSpPr>
          <p:cNvPr id="17" name="Straight Arrow Connector 16"/>
          <p:cNvCxnSpPr/>
          <p:nvPr/>
        </p:nvCxnSpPr>
        <p:spPr>
          <a:xfrm>
            <a:off x="9244051" y="2944720"/>
            <a:ext cx="710836" cy="46214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16129" y="2976140"/>
            <a:ext cx="1483555" cy="46438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749962" y="2456507"/>
            <a:ext cx="1500462" cy="49130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24" name="Rectangle 23"/>
          <p:cNvSpPr/>
          <p:nvPr/>
        </p:nvSpPr>
        <p:spPr>
          <a:xfrm>
            <a:off x="8366918" y="2459822"/>
            <a:ext cx="1500462" cy="49130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20206866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8" y="1222815"/>
            <a:ext cx="14934551" cy="3500612"/>
          </a:xfrm>
        </p:spPr>
        <p:txBody>
          <a:bodyPr>
            <a:normAutofit/>
          </a:bodyPr>
          <a:lstStyle/>
          <a:p>
            <a:pPr marL="0" indent="0">
              <a:buNone/>
            </a:pPr>
            <a:r>
              <a:rPr lang="en-GB" sz="3200" dirty="0"/>
              <a:t>Presentation Objects are settings to configure for graphing of collected objects.</a:t>
            </a:r>
          </a:p>
          <a:p>
            <a:r>
              <a:rPr lang="en-GB" sz="3200" dirty="0"/>
              <a:t>Data will be graphed in </a:t>
            </a:r>
            <a:r>
              <a:rPr lang="en-GB" sz="3200" dirty="0">
                <a:solidFill>
                  <a:schemeClr val="accent1"/>
                </a:solidFill>
              </a:rPr>
              <a:t>Device Reports &gt; Performance</a:t>
            </a:r>
            <a:r>
              <a:rPr lang="en-GB" sz="3200" dirty="0"/>
              <a:t> when enabled and is only visible for Performance Applications.</a:t>
            </a:r>
          </a:p>
        </p:txBody>
      </p:sp>
      <p:sp>
        <p:nvSpPr>
          <p:cNvPr id="2" name="Title 1"/>
          <p:cNvSpPr>
            <a:spLocks noGrp="1"/>
          </p:cNvSpPr>
          <p:nvPr>
            <p:ph type="title"/>
          </p:nvPr>
        </p:nvSpPr>
        <p:spPr/>
        <p:txBody>
          <a:bodyPr/>
          <a:lstStyle/>
          <a:p>
            <a:r>
              <a:rPr lang="en-US" dirty="0" smtClean="0"/>
              <a:t>Dynamic Apps: Presentation Objects</a:t>
            </a:r>
            <a:endParaRPr lang="en-US" dirty="0"/>
          </a:p>
        </p:txBody>
      </p:sp>
      <p:sp>
        <p:nvSpPr>
          <p:cNvPr id="25" name="Rectangle 24"/>
          <p:cNvSpPr/>
          <p:nvPr/>
        </p:nvSpPr>
        <p:spPr bwMode="auto">
          <a:xfrm>
            <a:off x="1917192" y="5930731"/>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6" name="TextBox 15"/>
          <p:cNvSpPr txBox="1"/>
          <p:nvPr/>
        </p:nvSpPr>
        <p:spPr>
          <a:xfrm>
            <a:off x="6435464" y="9424568"/>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2" name="TextBox 21"/>
          <p:cNvSpPr txBox="1"/>
          <p:nvPr/>
        </p:nvSpPr>
        <p:spPr>
          <a:xfrm>
            <a:off x="562964" y="6213856"/>
            <a:ext cx="14760558" cy="3440942"/>
          </a:xfrm>
          <a:prstGeom prst="rect">
            <a:avLst/>
          </a:prstGeom>
          <a:noFill/>
        </p:spPr>
        <p:txBody>
          <a:bodyPr wrap="square" lIns="146304" tIns="73152" rIns="146304" bIns="73152" rtlCol="0">
            <a:spAutoFit/>
          </a:bodyPr>
          <a:lstStyle/>
          <a:p>
            <a:r>
              <a:rPr lang="en-GB" sz="2400" b="1" dirty="0">
                <a:solidFill>
                  <a:schemeClr val="tx1">
                    <a:lumMod val="50000"/>
                  </a:schemeClr>
                </a:solidFill>
                <a:latin typeface="Futura Lt BT" panose="020B0402020204020303" pitchFamily="34" charset="0"/>
              </a:rPr>
              <a:t>Data </a:t>
            </a:r>
            <a:r>
              <a:rPr lang="en-GB" sz="2400" b="1" dirty="0" smtClean="0">
                <a:solidFill>
                  <a:schemeClr val="tx1">
                    <a:lumMod val="50000"/>
                  </a:schemeClr>
                </a:solidFill>
                <a:latin typeface="Futura Lt BT" panose="020B0402020204020303" pitchFamily="34" charset="0"/>
              </a:rPr>
              <a:t>Unit - </a:t>
            </a:r>
            <a:r>
              <a:rPr lang="en-US" sz="2400" dirty="0" smtClean="0">
                <a:solidFill>
                  <a:schemeClr val="tx1">
                    <a:lumMod val="50000"/>
                  </a:schemeClr>
                </a:solidFill>
                <a:latin typeface="Futura Lt BT" panose="020B0402020204020303"/>
              </a:rPr>
              <a:t>The </a:t>
            </a:r>
            <a:r>
              <a:rPr lang="en-US" sz="2400" dirty="0">
                <a:solidFill>
                  <a:schemeClr val="tx1">
                    <a:lumMod val="50000"/>
                  </a:schemeClr>
                </a:solidFill>
                <a:latin typeface="Futura Lt BT" panose="020B0402020204020303"/>
              </a:rPr>
              <a:t>full name of the unit of measurement used in the performance graph. </a:t>
            </a:r>
            <a:endParaRPr lang="en-GB" sz="2400" b="1" dirty="0">
              <a:solidFill>
                <a:schemeClr val="tx1">
                  <a:lumMod val="50000"/>
                </a:schemeClr>
              </a:solidFill>
              <a:latin typeface="Futura Lt BT" panose="020B0402020204020303" pitchFamily="34" charset="0"/>
            </a:endParaRPr>
          </a:p>
          <a:p>
            <a:r>
              <a:rPr lang="en-GB" sz="2400" b="1" dirty="0" smtClean="0">
                <a:solidFill>
                  <a:schemeClr val="tx1">
                    <a:lumMod val="50000"/>
                  </a:schemeClr>
                </a:solidFill>
                <a:latin typeface="Futura Lt BT" panose="020B0402020204020303" pitchFamily="34" charset="0"/>
              </a:rPr>
              <a:t>Abbreviation - </a:t>
            </a:r>
            <a:r>
              <a:rPr lang="en-US" sz="2400" dirty="0" smtClean="0">
                <a:solidFill>
                  <a:schemeClr val="tx1">
                    <a:lumMod val="50000"/>
                  </a:schemeClr>
                </a:solidFill>
                <a:latin typeface="Futura Lt BT" panose="020B0402020204020303"/>
              </a:rPr>
              <a:t>Name </a:t>
            </a:r>
            <a:r>
              <a:rPr lang="en-US" sz="2400" dirty="0">
                <a:solidFill>
                  <a:schemeClr val="tx1">
                    <a:lumMod val="50000"/>
                  </a:schemeClr>
                </a:solidFill>
                <a:latin typeface="Futura Lt BT" panose="020B0402020204020303"/>
              </a:rPr>
              <a:t>of the unit of measurement used for the data in the graph. </a:t>
            </a:r>
            <a:endParaRPr lang="en-GB" sz="2400" b="1" dirty="0">
              <a:solidFill>
                <a:schemeClr val="tx1">
                  <a:lumMod val="50000"/>
                </a:schemeClr>
              </a:solidFill>
              <a:latin typeface="Futura Lt BT" panose="020B0402020204020303" pitchFamily="34" charset="0"/>
            </a:endParaRPr>
          </a:p>
          <a:p>
            <a:r>
              <a:rPr lang="en-GB" sz="2400" b="1" dirty="0">
                <a:solidFill>
                  <a:schemeClr val="tx1">
                    <a:lumMod val="50000"/>
                  </a:schemeClr>
                </a:solidFill>
                <a:latin typeface="Futura Lt BT" panose="020B0402020204020303" pitchFamily="34" charset="0"/>
              </a:rPr>
              <a:t>Show as </a:t>
            </a:r>
            <a:r>
              <a:rPr lang="en-GB" sz="2400" b="1" dirty="0" smtClean="0">
                <a:solidFill>
                  <a:schemeClr val="tx1">
                    <a:lumMod val="50000"/>
                  </a:schemeClr>
                </a:solidFill>
                <a:latin typeface="Futura Lt BT" panose="020B0402020204020303" pitchFamily="34" charset="0"/>
              </a:rPr>
              <a:t>Percent - </a:t>
            </a:r>
            <a:r>
              <a:rPr lang="en-GB" sz="2400" dirty="0" smtClean="0">
                <a:solidFill>
                  <a:schemeClr val="tx1">
                    <a:lumMod val="50000"/>
                  </a:schemeClr>
                </a:solidFill>
                <a:latin typeface="Futura Lt BT" panose="020B0402020204020303" pitchFamily="34" charset="0"/>
              </a:rPr>
              <a:t>Displays </a:t>
            </a:r>
            <a:r>
              <a:rPr lang="en-GB" sz="2400" dirty="0">
                <a:solidFill>
                  <a:schemeClr val="tx1">
                    <a:lumMod val="50000"/>
                  </a:schemeClr>
                </a:solidFill>
                <a:latin typeface="Futura Lt BT" panose="020B0402020204020303" pitchFamily="34" charset="0"/>
              </a:rPr>
              <a:t>percent values. The y-axis of the graph will range from 0 – 100.</a:t>
            </a:r>
          </a:p>
          <a:p>
            <a:r>
              <a:rPr lang="en-US" sz="2400" b="1" dirty="0">
                <a:solidFill>
                  <a:schemeClr val="tx1">
                    <a:lumMod val="50000"/>
                  </a:schemeClr>
                </a:solidFill>
                <a:latin typeface="Futura Lt BT" panose="020B0402020204020303"/>
              </a:rPr>
              <a:t>Collection Labels and Collection </a:t>
            </a:r>
            <a:r>
              <a:rPr lang="en-US" sz="2400" b="1" dirty="0" smtClean="0">
                <a:solidFill>
                  <a:schemeClr val="tx1">
                    <a:lumMod val="50000"/>
                  </a:schemeClr>
                </a:solidFill>
                <a:latin typeface="Futura Lt BT" panose="020B0402020204020303"/>
              </a:rPr>
              <a:t>Groups - </a:t>
            </a:r>
            <a:r>
              <a:rPr lang="en-US" sz="2400" dirty="0" smtClean="0">
                <a:solidFill>
                  <a:schemeClr val="tx1">
                    <a:lumMod val="50000"/>
                  </a:schemeClr>
                </a:solidFill>
                <a:latin typeface="Futura Lt BT" panose="020B0402020204020303"/>
              </a:rPr>
              <a:t>Allow </a:t>
            </a:r>
            <a:r>
              <a:rPr lang="en-US" sz="2400" dirty="0">
                <a:solidFill>
                  <a:schemeClr val="tx1">
                    <a:lumMod val="50000"/>
                  </a:schemeClr>
                </a:solidFill>
                <a:latin typeface="Futura Lt BT" panose="020B0402020204020303"/>
              </a:rPr>
              <a:t>you to group and view data from multiple performance Dynamic Applications in a single dashboard widget. </a:t>
            </a:r>
            <a:endParaRPr lang="en-US" sz="2400" dirty="0" smtClean="0">
              <a:solidFill>
                <a:schemeClr val="tx1">
                  <a:lumMod val="50000"/>
                </a:schemeClr>
              </a:solidFill>
              <a:latin typeface="Futura Lt BT" panose="020B0402020204020303"/>
            </a:endParaRPr>
          </a:p>
          <a:p>
            <a:r>
              <a:rPr lang="en-US" sz="2400" b="1" dirty="0" smtClean="0">
                <a:solidFill>
                  <a:schemeClr val="tx1">
                    <a:lumMod val="50000"/>
                  </a:schemeClr>
                </a:solidFill>
                <a:latin typeface="Futura Lt BT" panose="020B0402020204020303"/>
              </a:rPr>
              <a:t>Precedence - </a:t>
            </a:r>
            <a:r>
              <a:rPr lang="en-US" sz="2400" dirty="0" smtClean="0">
                <a:solidFill>
                  <a:schemeClr val="tx1">
                    <a:lumMod val="50000"/>
                  </a:schemeClr>
                </a:solidFill>
                <a:latin typeface="Futura Lt BT" panose="020B0402020204020303"/>
              </a:rPr>
              <a:t>EM7 </a:t>
            </a:r>
            <a:r>
              <a:rPr lang="en-US" sz="2400" dirty="0">
                <a:solidFill>
                  <a:schemeClr val="tx1">
                    <a:lumMod val="50000"/>
                  </a:schemeClr>
                </a:solidFill>
                <a:latin typeface="Futura Lt BT" panose="020B0402020204020303"/>
              </a:rPr>
              <a:t>evaluates to automatically align a single presentation object with each Collection Label. For devices with duplicates, EM7 assigns the Collection Label-presentation object pair with the lowest precedence value. Discussed later in </a:t>
            </a:r>
            <a:r>
              <a:rPr lang="en-US" sz="2400" dirty="0" smtClean="0">
                <a:solidFill>
                  <a:schemeClr val="tx1">
                    <a:lumMod val="50000"/>
                  </a:schemeClr>
                </a:solidFill>
                <a:latin typeface="Futura Lt BT" panose="020B0402020204020303"/>
              </a:rPr>
              <a:t>Training.</a:t>
            </a:r>
            <a:endParaRPr lang="en-GB" sz="2400" dirty="0">
              <a:solidFill>
                <a:schemeClr val="tx1">
                  <a:lumMod val="50000"/>
                </a:schemeClr>
              </a:solidFill>
              <a:latin typeface="Futura Lt BT" panose="020B0402020204020303"/>
            </a:endParaRPr>
          </a:p>
          <a:p>
            <a:r>
              <a:rPr lang="en-GB" sz="2200" dirty="0">
                <a:solidFill>
                  <a:schemeClr val="tx1">
                    <a:lumMod val="50000"/>
                  </a:schemeClr>
                </a:solidFill>
                <a:latin typeface="Futura Lt BT" panose="020B0402020204020303" pitchFamily="34" charset="0"/>
              </a:rPr>
              <a:t> </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2" y="3210289"/>
            <a:ext cx="9109336" cy="2824023"/>
          </a:xfrm>
          <a:prstGeom prst="rect">
            <a:avLst/>
          </a:prstGeom>
        </p:spPr>
      </p:pic>
      <p:sp>
        <p:nvSpPr>
          <p:cNvPr id="6" name="Rectangle 5"/>
          <p:cNvSpPr/>
          <p:nvPr/>
        </p:nvSpPr>
        <p:spPr>
          <a:xfrm>
            <a:off x="649962" y="3695602"/>
            <a:ext cx="4061106" cy="2380247"/>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7" name="Oval 6"/>
          <p:cNvSpPr/>
          <p:nvPr/>
        </p:nvSpPr>
        <p:spPr>
          <a:xfrm>
            <a:off x="1021080" y="4130040"/>
            <a:ext cx="2042160" cy="3810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5568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116669"/>
            <a:ext cx="14291592" cy="3500612"/>
          </a:xfrm>
        </p:spPr>
        <p:txBody>
          <a:bodyPr>
            <a:normAutofit/>
          </a:bodyPr>
          <a:lstStyle/>
          <a:p>
            <a:pPr marL="0" indent="0">
              <a:buNone/>
            </a:pPr>
            <a:r>
              <a:rPr lang="en-US" sz="2800" dirty="0" smtClean="0"/>
              <a:t>Result </a:t>
            </a:r>
            <a:r>
              <a:rPr lang="en-US" sz="2800" dirty="0"/>
              <a:t>of a defined formula must be a single numeric value.</a:t>
            </a:r>
          </a:p>
          <a:p>
            <a:endParaRPr lang="en-US" sz="3500" dirty="0"/>
          </a:p>
        </p:txBody>
      </p:sp>
      <p:sp>
        <p:nvSpPr>
          <p:cNvPr id="2" name="Title 1"/>
          <p:cNvSpPr>
            <a:spLocks noGrp="1"/>
          </p:cNvSpPr>
          <p:nvPr>
            <p:ph type="title"/>
          </p:nvPr>
        </p:nvSpPr>
        <p:spPr/>
        <p:txBody>
          <a:bodyPr/>
          <a:lstStyle/>
          <a:p>
            <a:r>
              <a:rPr lang="en-US" dirty="0" smtClean="0">
                <a:solidFill>
                  <a:schemeClr val="tx1">
                    <a:lumMod val="50000"/>
                  </a:schemeClr>
                </a:solidFill>
              </a:rPr>
              <a:t>Dynamic Apps: Presentations Formula Editor</a:t>
            </a:r>
            <a:endParaRPr lang="en-US" dirty="0">
              <a:solidFill>
                <a:schemeClr val="tx1">
                  <a:lumMod val="50000"/>
                </a:schemeClr>
              </a:solidFill>
            </a:endParaRPr>
          </a:p>
        </p:txBody>
      </p:sp>
      <p:sp>
        <p:nvSpPr>
          <p:cNvPr id="25" name="Rectangle 24"/>
          <p:cNvSpPr/>
          <p:nvPr/>
        </p:nvSpPr>
        <p:spPr bwMode="auto">
          <a:xfrm>
            <a:off x="1917192" y="5930731"/>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6" name="TextBox 15"/>
          <p:cNvSpPr txBox="1"/>
          <p:nvPr/>
        </p:nvSpPr>
        <p:spPr>
          <a:xfrm>
            <a:off x="6435464" y="9424568"/>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2" name="TextBox 21"/>
          <p:cNvSpPr txBox="1"/>
          <p:nvPr/>
        </p:nvSpPr>
        <p:spPr>
          <a:xfrm>
            <a:off x="475970" y="5930731"/>
            <a:ext cx="14760558" cy="3102388"/>
          </a:xfrm>
          <a:prstGeom prst="rect">
            <a:avLst/>
          </a:prstGeom>
          <a:noFill/>
        </p:spPr>
        <p:txBody>
          <a:bodyPr wrap="square" lIns="146304" tIns="73152" rIns="146304" bIns="73152" rtlCol="0">
            <a:spAutoFit/>
          </a:bodyPr>
          <a:lstStyle/>
          <a:p>
            <a:pPr>
              <a:buClr>
                <a:schemeClr val="accent1"/>
              </a:buClr>
            </a:pPr>
            <a:r>
              <a:rPr lang="en-US" sz="2400" dirty="0">
                <a:solidFill>
                  <a:schemeClr val="tx1">
                    <a:lumMod val="50000"/>
                  </a:schemeClr>
                </a:solidFill>
                <a:latin typeface="Futura Lt BT" panose="020B0402020204020303"/>
              </a:rPr>
              <a:t>A presentation object formula can include:</a:t>
            </a:r>
          </a:p>
          <a:p>
            <a:pPr marL="457200" indent="-45720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The ID for one or more collection objects in the same Dynamic Application. All collection object IDs start with "o_" (lowercase "oh", underscore).</a:t>
            </a:r>
          </a:p>
          <a:p>
            <a:pPr marL="457200" indent="-45720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The four main arithmetic operators (+, -, *, /).</a:t>
            </a:r>
          </a:p>
          <a:p>
            <a:pPr marL="457200" indent="-45720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Parentheses, which set precedence for arithmetic operators.</a:t>
            </a:r>
          </a:p>
          <a:p>
            <a:pPr marL="457200" indent="-45720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Braces ({ and }), which can be used to specify that an object is optional, and the formula should still be evaluated even if a value for the optional object has not been collected.</a:t>
            </a:r>
          </a:p>
          <a:p>
            <a:pPr marL="457200" indent="-45720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Any PHP math function that evaluates to a numeric value. </a:t>
            </a:r>
            <a:endParaRPr lang="en-GB" sz="2400" dirty="0">
              <a:solidFill>
                <a:schemeClr val="tx1">
                  <a:lumMod val="50000"/>
                </a:schemeClr>
              </a:solidFill>
              <a:latin typeface="Futura Lt BT" panose="020B0402020204020303"/>
            </a:endParaRPr>
          </a:p>
        </p:txBody>
      </p:sp>
      <p:sp>
        <p:nvSpPr>
          <p:cNvPr id="3" name="Slide Number Placeholder 2"/>
          <p:cNvSpPr>
            <a:spLocks noGrp="1"/>
          </p:cNvSpPr>
          <p:nvPr>
            <p:ph type="sldNum" sz="quarter" idx="4"/>
          </p:nvPr>
        </p:nvSpPr>
        <p:spPr/>
        <p:txBody>
          <a:bodyPr/>
          <a:lstStyle/>
          <a:p>
            <a:fld id="{59FBCBD5-A728-384D-A41B-B8C6FE40EEBE}" type="slidenum">
              <a:rPr lang="en-US" smtClean="0"/>
              <a:pPr/>
              <a:t>121</a:t>
            </a:fld>
            <a:endParaRPr lang="en-US" dirty="0"/>
          </a:p>
        </p:txBody>
      </p:sp>
      <p:grpSp>
        <p:nvGrpSpPr>
          <p:cNvPr id="8" name="Group 7"/>
          <p:cNvGrpSpPr/>
          <p:nvPr/>
        </p:nvGrpSpPr>
        <p:grpSpPr>
          <a:xfrm>
            <a:off x="1803020" y="1735455"/>
            <a:ext cx="12106457" cy="3747244"/>
            <a:chOff x="2958623" y="2466612"/>
            <a:chExt cx="12106457" cy="374724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623" y="3389833"/>
              <a:ext cx="9109336" cy="2824023"/>
            </a:xfrm>
            <a:prstGeom prst="rect">
              <a:avLst/>
            </a:prstGeom>
          </p:spPr>
        </p:pic>
        <p:sp>
          <p:nvSpPr>
            <p:cNvPr id="10" name="Line Callout 1 9"/>
            <p:cNvSpPr/>
            <p:nvPr/>
          </p:nvSpPr>
          <p:spPr>
            <a:xfrm>
              <a:off x="11725003" y="4220587"/>
              <a:ext cx="3294639" cy="1162515"/>
            </a:xfrm>
            <a:prstGeom prst="borderCallout1">
              <a:avLst>
                <a:gd name="adj1" fmla="val 18494"/>
                <a:gd name="adj2" fmla="val -6016"/>
                <a:gd name="adj3" fmla="val 105009"/>
                <a:gd name="adj4" fmla="val -39270"/>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400" dirty="0" smtClean="0">
                  <a:solidFill>
                    <a:schemeClr val="tx1">
                      <a:lumMod val="50000"/>
                    </a:schemeClr>
                  </a:solidFill>
                  <a:latin typeface="Futura Lt BT" panose="020B0402020204020303" pitchFamily="34" charset="0"/>
                </a:rPr>
                <a:t>Selections are from Collections Tab</a:t>
              </a:r>
              <a:endParaRPr lang="en-US" sz="2400" dirty="0">
                <a:solidFill>
                  <a:schemeClr val="tx1">
                    <a:lumMod val="50000"/>
                  </a:schemeClr>
                </a:solidFill>
                <a:latin typeface="Futura Lt BT" panose="020B0402020204020303" pitchFamily="34" charset="0"/>
              </a:endParaRPr>
            </a:p>
          </p:txBody>
        </p:sp>
        <p:sp>
          <p:nvSpPr>
            <p:cNvPr id="11" name="Line Callout 1 10"/>
            <p:cNvSpPr/>
            <p:nvPr/>
          </p:nvSpPr>
          <p:spPr>
            <a:xfrm>
              <a:off x="11770441" y="2466612"/>
              <a:ext cx="3294639" cy="1162515"/>
            </a:xfrm>
            <a:prstGeom prst="borderCallout1">
              <a:avLst>
                <a:gd name="adj1" fmla="val 18494"/>
                <a:gd name="adj2" fmla="val -6016"/>
                <a:gd name="adj3" fmla="val 140405"/>
                <a:gd name="adj4" fmla="val -62398"/>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400" dirty="0" smtClean="0">
                  <a:solidFill>
                    <a:schemeClr val="tx1">
                      <a:lumMod val="50000"/>
                    </a:schemeClr>
                  </a:solidFill>
                  <a:latin typeface="Futura Lt BT" panose="020B0402020204020303" pitchFamily="34" charset="0"/>
                </a:rPr>
                <a:t>Formulas store in database for use as variable in Alert</a:t>
              </a:r>
              <a:endParaRPr lang="en-US" sz="2400" dirty="0">
                <a:solidFill>
                  <a:schemeClr val="tx1">
                    <a:lumMod val="50000"/>
                  </a:schemeClr>
                </a:solidFill>
                <a:latin typeface="Futura Lt BT" panose="020B0402020204020303" pitchFamily="34" charset="0"/>
              </a:endParaRPr>
            </a:p>
          </p:txBody>
        </p:sp>
      </p:grpSp>
      <p:sp>
        <p:nvSpPr>
          <p:cNvPr id="6" name="Rectangle 5"/>
          <p:cNvSpPr/>
          <p:nvPr/>
        </p:nvSpPr>
        <p:spPr>
          <a:xfrm>
            <a:off x="5881721" y="3084548"/>
            <a:ext cx="5030635" cy="2358555"/>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7" name="TextBox 6"/>
          <p:cNvSpPr txBox="1"/>
          <p:nvPr/>
        </p:nvSpPr>
        <p:spPr>
          <a:xfrm>
            <a:off x="7216805" y="3826700"/>
            <a:ext cx="2473434" cy="538609"/>
          </a:xfrm>
          <a:prstGeom prst="rect">
            <a:avLst/>
          </a:prstGeom>
          <a:noFill/>
        </p:spPr>
        <p:txBody>
          <a:bodyPr wrap="none" rtlCol="0">
            <a:spAutoFit/>
          </a:bodyPr>
          <a:lstStyle/>
          <a:p>
            <a:r>
              <a:rPr lang="en-US" dirty="0" smtClean="0">
                <a:solidFill>
                  <a:schemeClr val="tx1">
                    <a:lumMod val="50000"/>
                  </a:schemeClr>
                </a:solidFill>
                <a:latin typeface="Futura Lt BT" panose="020B0402020204020303"/>
              </a:rPr>
              <a:t>PHP Function</a:t>
            </a:r>
            <a:endParaRPr lang="en-US" dirty="0">
              <a:solidFill>
                <a:schemeClr val="tx1">
                  <a:lumMod val="50000"/>
                </a:schemeClr>
              </a:solidFill>
              <a:latin typeface="Futura Lt BT" panose="020B0402020204020303"/>
            </a:endParaRPr>
          </a:p>
        </p:txBody>
      </p:sp>
    </p:spTree>
    <p:extLst>
      <p:ext uri="{BB962C8B-B14F-4D97-AF65-F5344CB8AC3E}">
        <p14:creationId xmlns:p14="http://schemas.microsoft.com/office/powerpoint/2010/main" val="1995274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79283"/>
            <a:ext cx="12824460" cy="1012824"/>
          </a:xfrm>
        </p:spPr>
        <p:txBody>
          <a:bodyPr/>
          <a:lstStyle/>
          <a:p>
            <a:r>
              <a:rPr lang="en-US" dirty="0"/>
              <a:t>Dynamic </a:t>
            </a:r>
            <a:r>
              <a:rPr lang="en-US" dirty="0" smtClean="0"/>
              <a:t>Apps</a:t>
            </a:r>
            <a:r>
              <a:rPr lang="en-US" dirty="0"/>
              <a:t>: </a:t>
            </a:r>
            <a:r>
              <a:rPr lang="en-US" dirty="0" smtClean="0"/>
              <a:t>Thresholds</a:t>
            </a:r>
            <a:endParaRPr lang="en-US" dirty="0"/>
          </a:p>
        </p:txBody>
      </p:sp>
      <p:sp>
        <p:nvSpPr>
          <p:cNvPr id="9" name="Rectangle 8"/>
          <p:cNvSpPr/>
          <p:nvPr/>
        </p:nvSpPr>
        <p:spPr bwMode="auto">
          <a:xfrm>
            <a:off x="2314448" y="3486912"/>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1" name="Rectangle 10"/>
          <p:cNvSpPr/>
          <p:nvPr/>
        </p:nvSpPr>
        <p:spPr bwMode="auto">
          <a:xfrm>
            <a:off x="1502664" y="4351190"/>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3" name="Rectangle 12"/>
          <p:cNvSpPr/>
          <p:nvPr/>
        </p:nvSpPr>
        <p:spPr bwMode="auto">
          <a:xfrm>
            <a:off x="5665216" y="3516715"/>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5" name="Rectangle 14"/>
          <p:cNvSpPr/>
          <p:nvPr/>
        </p:nvSpPr>
        <p:spPr bwMode="auto">
          <a:xfrm>
            <a:off x="5095240" y="4366091"/>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7" name="Rectangle 16"/>
          <p:cNvSpPr/>
          <p:nvPr/>
        </p:nvSpPr>
        <p:spPr bwMode="auto">
          <a:xfrm>
            <a:off x="9672320" y="3531616"/>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9" name="Rectangle 18"/>
          <p:cNvSpPr/>
          <p:nvPr/>
        </p:nvSpPr>
        <p:spPr bwMode="auto">
          <a:xfrm>
            <a:off x="8774176" y="4380992"/>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7" name="TextBox 6"/>
          <p:cNvSpPr txBox="1"/>
          <p:nvPr/>
        </p:nvSpPr>
        <p:spPr>
          <a:xfrm>
            <a:off x="702024" y="1038596"/>
            <a:ext cx="14497338" cy="5272213"/>
          </a:xfrm>
          <a:prstGeom prst="rect">
            <a:avLst/>
          </a:prstGeom>
          <a:noFill/>
        </p:spPr>
        <p:txBody>
          <a:bodyPr wrap="square" lIns="146304" tIns="73152" rIns="146304" bIns="73152" rtlCol="0">
            <a:spAutoFit/>
          </a:bodyPr>
          <a:lstStyle/>
          <a:p>
            <a:pPr>
              <a:buClr>
                <a:schemeClr val="accent1"/>
              </a:buClr>
              <a:buSzPct val="100000"/>
            </a:pPr>
            <a:r>
              <a:rPr lang="en-GB" sz="3800" dirty="0">
                <a:solidFill>
                  <a:schemeClr val="tx1">
                    <a:lumMod val="50000"/>
                  </a:schemeClr>
                </a:solidFill>
                <a:latin typeface="Futura Lt BT" panose="020B0402020204020303"/>
              </a:rPr>
              <a:t>A Threshold defines a variable that can be used in one or more alerts.</a:t>
            </a:r>
          </a:p>
          <a:p>
            <a:pPr marL="548640" indent="-548640">
              <a:buClr>
                <a:schemeClr val="accent1"/>
              </a:buClr>
              <a:buSzPct val="100000"/>
              <a:buFont typeface="Arial" panose="020B0604020202020204" pitchFamily="34" charset="0"/>
              <a:buChar char="•"/>
            </a:pPr>
            <a:r>
              <a:rPr lang="en-GB" sz="3800" dirty="0">
                <a:solidFill>
                  <a:schemeClr val="tx1">
                    <a:lumMod val="50000"/>
                  </a:schemeClr>
                </a:solidFill>
                <a:latin typeface="Futura Lt BT" panose="020B0402020204020303"/>
              </a:rPr>
              <a:t>Set a low and high numeric range.</a:t>
            </a:r>
          </a:p>
          <a:p>
            <a:pPr marL="548640" indent="-548640">
              <a:buClr>
                <a:schemeClr val="accent1"/>
              </a:buClr>
              <a:buSzPct val="100000"/>
              <a:buFont typeface="Arial" panose="020B0604020202020204" pitchFamily="34" charset="0"/>
              <a:buChar char="•"/>
            </a:pPr>
            <a:r>
              <a:rPr lang="en-GB" sz="3800" dirty="0">
                <a:solidFill>
                  <a:schemeClr val="tx1">
                    <a:lumMod val="50000"/>
                  </a:schemeClr>
                </a:solidFill>
                <a:latin typeface="Futura Lt BT" panose="020B0402020204020303"/>
              </a:rPr>
              <a:t>Threshold types:</a:t>
            </a:r>
          </a:p>
          <a:p>
            <a:pPr marL="1280160" lvl="1" indent="-548640">
              <a:buClr>
                <a:schemeClr val="accent2"/>
              </a:buClr>
              <a:buSzPct val="100000"/>
              <a:buFont typeface="Arial" panose="020B0604020202020204" pitchFamily="34" charset="0"/>
              <a:buChar char="•"/>
            </a:pPr>
            <a:r>
              <a:rPr lang="en-GB" sz="3500" dirty="0">
                <a:solidFill>
                  <a:schemeClr val="tx1">
                    <a:lumMod val="50000"/>
                  </a:schemeClr>
                </a:solidFill>
                <a:latin typeface="Futura Lt BT" panose="020B0402020204020303"/>
              </a:rPr>
              <a:t>Decimal</a:t>
            </a:r>
          </a:p>
          <a:p>
            <a:pPr marL="1280160" lvl="1" indent="-548640">
              <a:buClr>
                <a:schemeClr val="accent2"/>
              </a:buClr>
              <a:buSzPct val="100000"/>
              <a:buFont typeface="Arial" panose="020B0604020202020204" pitchFamily="34" charset="0"/>
              <a:buChar char="•"/>
            </a:pPr>
            <a:r>
              <a:rPr lang="en-GB" sz="3500" dirty="0">
                <a:solidFill>
                  <a:schemeClr val="tx1">
                    <a:lumMod val="50000"/>
                  </a:schemeClr>
                </a:solidFill>
                <a:latin typeface="Futura Lt BT" panose="020B0402020204020303"/>
              </a:rPr>
              <a:t>Integer</a:t>
            </a:r>
          </a:p>
          <a:p>
            <a:pPr marL="1280160" lvl="1" indent="-548640">
              <a:buClr>
                <a:schemeClr val="accent2"/>
              </a:buClr>
              <a:buSzPct val="100000"/>
              <a:buFont typeface="Arial" panose="020B0604020202020204" pitchFamily="34" charset="0"/>
              <a:buChar char="•"/>
            </a:pPr>
            <a:r>
              <a:rPr lang="en-GB" sz="3500" dirty="0">
                <a:solidFill>
                  <a:schemeClr val="tx1">
                    <a:lumMod val="50000"/>
                  </a:schemeClr>
                </a:solidFill>
                <a:latin typeface="Futura Lt BT" panose="020B0402020204020303"/>
              </a:rPr>
              <a:t>Percentage</a:t>
            </a:r>
          </a:p>
          <a:p>
            <a:pPr marL="548640" indent="-548640">
              <a:buClr>
                <a:schemeClr val="accent1"/>
              </a:buClr>
              <a:buSzPct val="100000"/>
              <a:buFont typeface="Arial" panose="020B0604020202020204" pitchFamily="34" charset="0"/>
              <a:buChar char="•"/>
            </a:pPr>
            <a:r>
              <a:rPr lang="en-GB" sz="3800" dirty="0">
                <a:solidFill>
                  <a:schemeClr val="tx1">
                    <a:lumMod val="50000"/>
                  </a:schemeClr>
                </a:solidFill>
                <a:latin typeface="Futura Lt BT" panose="020B0402020204020303"/>
              </a:rPr>
              <a:t>Threshold value. </a:t>
            </a:r>
          </a:p>
          <a:p>
            <a:pPr marL="548640" indent="-548640">
              <a:buClr>
                <a:schemeClr val="accent1"/>
              </a:buClr>
              <a:buSzPct val="100000"/>
              <a:buFont typeface="Arial" panose="020B0604020202020204" pitchFamily="34" charset="0"/>
              <a:buChar char="•"/>
            </a:pPr>
            <a:r>
              <a:rPr lang="en-GB" sz="3800" dirty="0">
                <a:solidFill>
                  <a:schemeClr val="tx1">
                    <a:lumMod val="50000"/>
                  </a:schemeClr>
                </a:solidFill>
                <a:latin typeface="Futura Lt BT" panose="020B0402020204020303"/>
              </a:rPr>
              <a:t>Each Threshold is saved with a unique ID (</a:t>
            </a:r>
            <a:r>
              <a:rPr lang="en-GB" sz="3800" dirty="0" err="1">
                <a:solidFill>
                  <a:schemeClr val="tx1">
                    <a:lumMod val="50000"/>
                  </a:schemeClr>
                </a:solidFill>
                <a:latin typeface="Futura Lt BT" panose="020B0402020204020303"/>
              </a:rPr>
              <a:t>t_xxx</a:t>
            </a:r>
            <a:r>
              <a:rPr lang="en-GB" sz="3800" dirty="0">
                <a:solidFill>
                  <a:schemeClr val="tx1">
                    <a:lumMod val="50000"/>
                  </a:schemeClr>
                </a:solidFill>
                <a:latin typeface="Futura Lt BT" panose="020B0402020204020303"/>
              </a:rPr>
              <a:t>). This </a:t>
            </a:r>
            <a:r>
              <a:rPr lang="en-GB" sz="3800" dirty="0" err="1">
                <a:solidFill>
                  <a:schemeClr val="tx1">
                    <a:lumMod val="50000"/>
                  </a:schemeClr>
                </a:solidFill>
                <a:latin typeface="Futura Lt BT" panose="020B0402020204020303"/>
              </a:rPr>
              <a:t>t_xxx</a:t>
            </a:r>
            <a:r>
              <a:rPr lang="en-GB" sz="3800" dirty="0">
                <a:solidFill>
                  <a:schemeClr val="tx1">
                    <a:lumMod val="50000"/>
                  </a:schemeClr>
                </a:solidFill>
                <a:latin typeface="Futura Lt BT" panose="020B0402020204020303"/>
              </a:rPr>
              <a:t> will be used in alert formulas.</a:t>
            </a:r>
          </a:p>
        </p:txBody>
      </p:sp>
      <p:sp>
        <p:nvSpPr>
          <p:cNvPr id="14" name="TextBox 13"/>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122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61" y="2945465"/>
            <a:ext cx="9109336" cy="2183521"/>
          </a:xfrm>
          <a:prstGeom prst="rect">
            <a:avLst/>
          </a:prstGeom>
          <a:ln>
            <a:solidFill>
              <a:schemeClr val="tx1"/>
            </a:solidFill>
          </a:ln>
        </p:spPr>
      </p:pic>
      <p:sp>
        <p:nvSpPr>
          <p:cNvPr id="6" name="Oval 5"/>
          <p:cNvSpPr/>
          <p:nvPr/>
        </p:nvSpPr>
        <p:spPr>
          <a:xfrm>
            <a:off x="13110073" y="4752634"/>
            <a:ext cx="698930" cy="52387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grpSp>
        <p:nvGrpSpPr>
          <p:cNvPr id="12" name="Group 11"/>
          <p:cNvGrpSpPr/>
          <p:nvPr/>
        </p:nvGrpSpPr>
        <p:grpSpPr>
          <a:xfrm>
            <a:off x="7520448" y="6605856"/>
            <a:ext cx="7380149" cy="2601977"/>
            <a:chOff x="2506246" y="4447263"/>
            <a:chExt cx="4341264" cy="1774075"/>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246" y="4447263"/>
              <a:ext cx="4341264" cy="1688512"/>
            </a:xfrm>
            <a:prstGeom prst="rect">
              <a:avLst/>
            </a:prstGeom>
            <a:ln>
              <a:solidFill>
                <a:schemeClr val="tx1"/>
              </a:solidFill>
            </a:ln>
          </p:spPr>
        </p:pic>
        <p:sp>
          <p:nvSpPr>
            <p:cNvPr id="10" name="Oval 9"/>
            <p:cNvSpPr/>
            <p:nvPr/>
          </p:nvSpPr>
          <p:spPr>
            <a:xfrm>
              <a:off x="2580830" y="5879507"/>
              <a:ext cx="2814130" cy="341831"/>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Arrow Connector 17"/>
          <p:cNvCxnSpPr/>
          <p:nvPr/>
        </p:nvCxnSpPr>
        <p:spPr>
          <a:xfrm>
            <a:off x="14890699" y="5128986"/>
            <a:ext cx="0" cy="1267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96551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475969" y="1208209"/>
            <a:ext cx="14291592" cy="7749249"/>
          </a:xfrm>
        </p:spPr>
        <p:txBody>
          <a:bodyPr/>
          <a:lstStyle/>
          <a:p>
            <a:pPr marL="0" indent="0">
              <a:buNone/>
            </a:pPr>
            <a:r>
              <a:rPr lang="en-GB" sz="3600" dirty="0"/>
              <a:t>The Alert Objects page allows you to define an alert. Alerts allow you to trigger events based upon values retrieved by Dynamic Applications</a:t>
            </a:r>
            <a:r>
              <a:rPr lang="en-GB" sz="3600" dirty="0" smtClean="0"/>
              <a:t>.</a:t>
            </a:r>
          </a:p>
          <a:p>
            <a:pPr lvl="1"/>
            <a:r>
              <a:rPr lang="en-GB" dirty="0"/>
              <a:t>Alerts allow you to examine and manipulate values retrieved by Dynamic Applications</a:t>
            </a:r>
            <a:r>
              <a:rPr lang="en-GB" dirty="0" smtClean="0"/>
              <a:t>.</a:t>
            </a:r>
          </a:p>
          <a:p>
            <a:pPr lvl="1"/>
            <a:r>
              <a:rPr lang="en-GB" dirty="0"/>
              <a:t>Alerts examine the customized conditions you've defined and can then evaluate to either </a:t>
            </a:r>
            <a:r>
              <a:rPr lang="en-GB" b="1" dirty="0"/>
              <a:t>TRUE</a:t>
            </a:r>
            <a:r>
              <a:rPr lang="en-GB" dirty="0"/>
              <a:t> or </a:t>
            </a:r>
            <a:r>
              <a:rPr lang="en-GB" b="1" dirty="0"/>
              <a:t>FALSE</a:t>
            </a:r>
            <a:r>
              <a:rPr lang="en-GB" dirty="0" smtClean="0"/>
              <a:t>.</a:t>
            </a:r>
          </a:p>
          <a:p>
            <a:pPr lvl="1"/>
            <a:r>
              <a:rPr lang="en-GB" dirty="0"/>
              <a:t>When an alert evaluates to TRUE for a device, the alerts inserts a message in the device log</a:t>
            </a:r>
            <a:r>
              <a:rPr lang="en-GB" dirty="0" smtClean="0"/>
              <a:t>.</a:t>
            </a:r>
          </a:p>
          <a:p>
            <a:pPr lvl="1"/>
            <a:r>
              <a:rPr lang="en-GB" dirty="0"/>
              <a:t>You can define events that are triggered by the alert message in the device log.</a:t>
            </a:r>
            <a:endParaRPr lang="en-US" dirty="0"/>
          </a:p>
        </p:txBody>
      </p:sp>
      <p:sp>
        <p:nvSpPr>
          <p:cNvPr id="2" name="Title 1"/>
          <p:cNvSpPr>
            <a:spLocks noGrp="1"/>
          </p:cNvSpPr>
          <p:nvPr>
            <p:ph type="title"/>
          </p:nvPr>
        </p:nvSpPr>
        <p:spPr/>
        <p:txBody>
          <a:bodyPr/>
          <a:lstStyle/>
          <a:p>
            <a:r>
              <a:rPr lang="en-US" dirty="0" smtClean="0"/>
              <a:t>Dynamic Apps: Alerts</a:t>
            </a:r>
            <a:endParaRPr lang="en-US"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123</a:t>
            </a:fld>
            <a:endParaRPr lang="en-US" dirty="0"/>
          </a:p>
        </p:txBody>
      </p:sp>
      <p:sp>
        <p:nvSpPr>
          <p:cNvPr id="7" name="TextBox 6"/>
          <p:cNvSpPr txBox="1"/>
          <p:nvPr/>
        </p:nvSpPr>
        <p:spPr>
          <a:xfrm>
            <a:off x="6435464" y="942860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040" y="6781587"/>
            <a:ext cx="8100568" cy="2633432"/>
          </a:xfrm>
          <a:prstGeom prst="rect">
            <a:avLst/>
          </a:prstGeom>
          <a:ln>
            <a:solidFill>
              <a:schemeClr val="tx2"/>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534" y="7239148"/>
            <a:ext cx="2277716" cy="1718310"/>
          </a:xfrm>
          <a:prstGeom prst="rect">
            <a:avLst/>
          </a:prstGeom>
        </p:spPr>
      </p:pic>
    </p:spTree>
    <p:extLst>
      <p:ext uri="{BB962C8B-B14F-4D97-AF65-F5344CB8AC3E}">
        <p14:creationId xmlns:p14="http://schemas.microsoft.com/office/powerpoint/2010/main" val="223473356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085043"/>
            <a:ext cx="8108216" cy="8483021"/>
          </a:xfrm>
        </p:spPr>
        <p:txBody>
          <a:bodyPr>
            <a:normAutofit lnSpcReduction="10000"/>
          </a:bodyPr>
          <a:lstStyle/>
          <a:p>
            <a:r>
              <a:rPr lang="en-GB" sz="2900" b="1" dirty="0"/>
              <a:t>Log </a:t>
            </a:r>
            <a:r>
              <a:rPr lang="en-GB" sz="2900" b="1" dirty="0" smtClean="0"/>
              <a:t>Message - </a:t>
            </a:r>
            <a:r>
              <a:rPr lang="en-GB" sz="2900" dirty="0" smtClean="0"/>
              <a:t>Message </a:t>
            </a:r>
            <a:r>
              <a:rPr lang="en-GB" sz="2900" dirty="0"/>
              <a:t>associated with this alert object. When the alert is triggered, this message will appear in the device logs.</a:t>
            </a:r>
          </a:p>
          <a:p>
            <a:pPr marL="0" indent="0">
              <a:buNone/>
            </a:pPr>
            <a:r>
              <a:rPr lang="en-GB" sz="2900" dirty="0"/>
              <a:t>	when an event definition uses %M in the 	event message field, it is referring to the 	log message. </a:t>
            </a:r>
          </a:p>
          <a:p>
            <a:pPr marL="822960" lvl="1" indent="0">
              <a:buNone/>
            </a:pPr>
            <a:r>
              <a:rPr lang="en-US" sz="2200" dirty="0"/>
              <a:t>The result() function makes the value of the expression passed to it available as the %V substitution.</a:t>
            </a:r>
          </a:p>
          <a:p>
            <a:pPr marL="822960" lvl="1" indent="0">
              <a:buNone/>
            </a:pPr>
            <a:endParaRPr lang="en-GB" sz="2100" dirty="0"/>
          </a:p>
          <a:p>
            <a:r>
              <a:rPr lang="en-GB" sz="2900" b="1" dirty="0"/>
              <a:t>Maintain </a:t>
            </a:r>
            <a:r>
              <a:rPr lang="en-GB" sz="2900" b="1" dirty="0" smtClean="0"/>
              <a:t>State - </a:t>
            </a:r>
            <a:r>
              <a:rPr lang="en-GB" sz="2900" dirty="0" smtClean="0"/>
              <a:t>Specifies </a:t>
            </a:r>
            <a:r>
              <a:rPr lang="en-GB" sz="2900" dirty="0"/>
              <a:t>whether EM7 will track the status of this alert (active or inactive) for use as a condition in other alert formulas. Possible values are:</a:t>
            </a:r>
          </a:p>
          <a:p>
            <a:pPr lvl="1"/>
            <a:r>
              <a:rPr lang="en-GB" sz="2600" b="1" dirty="0" smtClean="0"/>
              <a:t>Yes - </a:t>
            </a:r>
            <a:r>
              <a:rPr lang="en-GB" sz="2600" dirty="0" smtClean="0"/>
              <a:t>EM7 </a:t>
            </a:r>
            <a:r>
              <a:rPr lang="en-GB" sz="2600" dirty="0"/>
              <a:t>tracks the status of this alert. The status of this alert can be used as a condition in other alert formulas. </a:t>
            </a:r>
          </a:p>
          <a:p>
            <a:pPr lvl="1"/>
            <a:r>
              <a:rPr lang="en-GB" sz="2600" b="1" dirty="0" smtClean="0"/>
              <a:t>No - </a:t>
            </a:r>
            <a:r>
              <a:rPr lang="en-GB" sz="2600" dirty="0" smtClean="0"/>
              <a:t>EM7 </a:t>
            </a:r>
            <a:r>
              <a:rPr lang="en-GB" sz="2600" dirty="0"/>
              <a:t>does not track the status of this alert. The status of this alert cannot be used as a condition in other alert formulas.</a:t>
            </a:r>
          </a:p>
          <a:p>
            <a:endParaRPr lang="en-US" dirty="0"/>
          </a:p>
        </p:txBody>
      </p:sp>
      <p:sp>
        <p:nvSpPr>
          <p:cNvPr id="3" name="Title 2"/>
          <p:cNvSpPr>
            <a:spLocks noGrp="1"/>
          </p:cNvSpPr>
          <p:nvPr>
            <p:ph type="title"/>
          </p:nvPr>
        </p:nvSpPr>
        <p:spPr/>
        <p:txBody>
          <a:bodyPr/>
          <a:lstStyle/>
          <a:p>
            <a:r>
              <a:rPr lang="en-US" dirty="0"/>
              <a:t>Dynamic Applications: Define </a:t>
            </a:r>
            <a:r>
              <a:rPr lang="en-US" dirty="0" smtClean="0"/>
              <a:t>an Alert</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176" y="3292729"/>
            <a:ext cx="6494272" cy="3115310"/>
          </a:xfrm>
          <a:prstGeom prst="rect">
            <a:avLst/>
          </a:prstGeom>
        </p:spPr>
      </p:pic>
      <p:sp>
        <p:nvSpPr>
          <p:cNvPr id="7" name="TextBox 6"/>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5" name="TextBox 4"/>
          <p:cNvSpPr txBox="1"/>
          <p:nvPr/>
        </p:nvSpPr>
        <p:spPr>
          <a:xfrm>
            <a:off x="9791772" y="6856007"/>
            <a:ext cx="5186443" cy="594009"/>
          </a:xfrm>
          <a:prstGeom prst="rect">
            <a:avLst/>
          </a:prstGeom>
          <a:noFill/>
        </p:spPr>
        <p:txBody>
          <a:bodyPr wrap="square" lIns="146304" tIns="73152" rIns="146304" bIns="73152" rtlCol="0">
            <a:spAutoFit/>
          </a:bodyPr>
          <a:lstStyle/>
          <a:p>
            <a:r>
              <a:rPr lang="en-US" dirty="0" smtClean="0">
                <a:solidFill>
                  <a:schemeClr val="tx1">
                    <a:lumMod val="50000"/>
                  </a:schemeClr>
                </a:solidFill>
                <a:latin typeface="Futura Lt BT" panose="020B0402020204020303"/>
              </a:rPr>
              <a:t>Trigger Alert is deprecated.</a:t>
            </a:r>
            <a:endParaRPr lang="en-US" dirty="0">
              <a:solidFill>
                <a:schemeClr val="tx1">
                  <a:lumMod val="50000"/>
                </a:schemeClr>
              </a:solidFill>
              <a:latin typeface="Futura Lt BT" panose="020B0402020204020303"/>
            </a:endParaRPr>
          </a:p>
        </p:txBody>
      </p:sp>
      <p:cxnSp>
        <p:nvCxnSpPr>
          <p:cNvPr id="9" name="Straight Connector 8"/>
          <p:cNvCxnSpPr/>
          <p:nvPr/>
        </p:nvCxnSpPr>
        <p:spPr>
          <a:xfrm>
            <a:off x="9515741" y="5727961"/>
            <a:ext cx="1423730" cy="112804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0808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192107"/>
            <a:ext cx="14464312" cy="8151029"/>
          </a:xfrm>
        </p:spPr>
        <p:style>
          <a:lnRef idx="1">
            <a:schemeClr val="accent5"/>
          </a:lnRef>
          <a:fillRef idx="2">
            <a:schemeClr val="accent5"/>
          </a:fillRef>
          <a:effectRef idx="1">
            <a:schemeClr val="accent5"/>
          </a:effectRef>
          <a:fontRef idx="minor">
            <a:schemeClr val="dk1"/>
          </a:fontRef>
        </p:style>
        <p:txBody>
          <a:bodyPr>
            <a:normAutofit fontScale="92500" lnSpcReduction="10000"/>
          </a:bodyPr>
          <a:lstStyle/>
          <a:p>
            <a:pPr marL="0" indent="0">
              <a:buNone/>
            </a:pPr>
            <a:r>
              <a:rPr lang="en-GB" sz="3000" dirty="0"/>
              <a:t>Allows you to define which object value(s) will be evaluated to trigger the alert, and perform manipulations on those object values using Boolean logic.</a:t>
            </a:r>
          </a:p>
          <a:p>
            <a:pPr marL="0" indent="0">
              <a:buNone/>
            </a:pPr>
            <a:r>
              <a:rPr lang="en-GB" sz="3000" dirty="0"/>
              <a:t>An alert formula can include:</a:t>
            </a:r>
          </a:p>
          <a:p>
            <a:r>
              <a:rPr lang="en-GB" sz="2900" dirty="0"/>
              <a:t>All collection object IDs start with "o_" .</a:t>
            </a:r>
          </a:p>
          <a:p>
            <a:r>
              <a:rPr lang="en-GB" sz="2900" dirty="0"/>
              <a:t>Arithmetic operators (+, -, *, /), comparison operators (&gt;, &lt;, !=, ==), and/or Boolean operators ("and", "or", "not").</a:t>
            </a:r>
          </a:p>
          <a:p>
            <a:pPr lvl="1"/>
            <a:r>
              <a:rPr lang="en-GB" sz="2600" dirty="0"/>
              <a:t>The "==" operator is used to test equality. The single "=" assignment operator is not supported, except when used inside some EM7 functions.</a:t>
            </a:r>
          </a:p>
          <a:p>
            <a:r>
              <a:rPr lang="en-GB" sz="2900" dirty="0"/>
              <a:t>The result() and/or threshold() functions. The results of these functions can be included in the log message for the alert.</a:t>
            </a:r>
          </a:p>
          <a:p>
            <a:r>
              <a:rPr lang="en-GB" sz="2900" dirty="0"/>
              <a:t>One or more EM7 specific functions or the </a:t>
            </a:r>
            <a:r>
              <a:rPr lang="en-GB" sz="2900" dirty="0" err="1"/>
              <a:t>tab_idx</a:t>
            </a:r>
            <a:r>
              <a:rPr lang="en-GB" sz="2900" dirty="0"/>
              <a:t> variable or other functions available allows you to apply an alert only to specific indexes in a table returned by a collection object. </a:t>
            </a:r>
          </a:p>
          <a:p>
            <a:r>
              <a:rPr lang="en-GB" sz="2900" dirty="0"/>
              <a:t>Any standard Python function.</a:t>
            </a:r>
          </a:p>
          <a:p>
            <a:r>
              <a:rPr lang="en-GB" sz="2900" dirty="0"/>
              <a:t>The operators, functions, and variables may be used in any combination and with any number of collection object IDs and threshold IDs, provided that the result of the expression always equates to True or False.</a:t>
            </a:r>
          </a:p>
          <a:p>
            <a:r>
              <a:rPr lang="en-GB" sz="2900" dirty="0"/>
              <a:t>The scrolling list below the Formula Editor contains a list of all objects in the Dynamic Application.</a:t>
            </a:r>
          </a:p>
        </p:txBody>
      </p:sp>
      <p:sp>
        <p:nvSpPr>
          <p:cNvPr id="3" name="Title 2"/>
          <p:cNvSpPr>
            <a:spLocks noGrp="1"/>
          </p:cNvSpPr>
          <p:nvPr>
            <p:ph type="title"/>
          </p:nvPr>
        </p:nvSpPr>
        <p:spPr/>
        <p:txBody>
          <a:bodyPr/>
          <a:lstStyle/>
          <a:p>
            <a:r>
              <a:rPr lang="en-US" dirty="0"/>
              <a:t>Dynamic Applications: Formula </a:t>
            </a:r>
            <a:r>
              <a:rPr lang="en-US" dirty="0" smtClean="0"/>
              <a:t>Editor</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125</a:t>
            </a:fld>
            <a:endParaRPr lang="en-US" dirty="0"/>
          </a:p>
        </p:txBody>
      </p:sp>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9354879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3198" y="1265917"/>
            <a:ext cx="14891046" cy="7870357"/>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 name="Content Placeholder 1"/>
          <p:cNvSpPr>
            <a:spLocks noGrp="1"/>
          </p:cNvSpPr>
          <p:nvPr>
            <p:ph idx="1"/>
          </p:nvPr>
        </p:nvSpPr>
        <p:spPr/>
        <p:txBody>
          <a:bodyPr>
            <a:normAutofit fontScale="70000" lnSpcReduction="20000"/>
          </a:bodyPr>
          <a:lstStyle/>
          <a:p>
            <a:r>
              <a:rPr lang="en-US" dirty="0" smtClean="0"/>
              <a:t>The </a:t>
            </a:r>
            <a:r>
              <a:rPr lang="en-US" b="1" dirty="0"/>
              <a:t>active</a:t>
            </a:r>
            <a:r>
              <a:rPr lang="en-US" dirty="0"/>
              <a:t> </a:t>
            </a:r>
            <a:r>
              <a:rPr lang="en-US" dirty="0" smtClean="0"/>
              <a:t>function </a:t>
            </a:r>
            <a:r>
              <a:rPr lang="en-US" dirty="0"/>
              <a:t>specifies a condition. It allows you to add the logic “if a specified alert is still active” to an expression.</a:t>
            </a:r>
          </a:p>
          <a:p>
            <a:r>
              <a:rPr lang="en-US" dirty="0" smtClean="0"/>
              <a:t>The </a:t>
            </a:r>
            <a:r>
              <a:rPr lang="en-US" b="1" dirty="0" err="1" smtClean="0"/>
              <a:t>avg</a:t>
            </a:r>
            <a:r>
              <a:rPr lang="en-US" dirty="0" smtClean="0"/>
              <a:t> function </a:t>
            </a:r>
            <a:r>
              <a:rPr lang="en-US" dirty="0"/>
              <a:t>calculates and returns the average of all values returned by a collection object when that collection object returns a list of values.</a:t>
            </a:r>
          </a:p>
          <a:p>
            <a:r>
              <a:rPr lang="en-US" dirty="0"/>
              <a:t>The </a:t>
            </a:r>
            <a:r>
              <a:rPr lang="en-US" b="1" dirty="0" smtClean="0"/>
              <a:t>deviation</a:t>
            </a:r>
            <a:r>
              <a:rPr lang="en-US" dirty="0" smtClean="0"/>
              <a:t> function </a:t>
            </a:r>
            <a:r>
              <a:rPr lang="en-US" dirty="0"/>
              <a:t>allows you to examine the current value of an object and compare it (using standard deviation) to a "normal" value for that day of the week and that hour. You can specify the number of standard deviations at which EM7 triggers an alert.</a:t>
            </a:r>
          </a:p>
          <a:p>
            <a:r>
              <a:rPr lang="en-US" dirty="0"/>
              <a:t>The </a:t>
            </a:r>
            <a:r>
              <a:rPr lang="en-US" dirty="0" smtClean="0"/>
              <a:t>find function </a:t>
            </a:r>
            <a:r>
              <a:rPr lang="en-US" dirty="0"/>
              <a:t>searches an object for a specific alpha-numeric string.</a:t>
            </a:r>
          </a:p>
          <a:p>
            <a:r>
              <a:rPr lang="en-US" dirty="0"/>
              <a:t>The </a:t>
            </a:r>
            <a:r>
              <a:rPr lang="en-US" b="1" dirty="0" smtClean="0"/>
              <a:t>log</a:t>
            </a:r>
            <a:r>
              <a:rPr lang="en-US" dirty="0" smtClean="0"/>
              <a:t> </a:t>
            </a:r>
            <a:r>
              <a:rPr lang="en-US" dirty="0"/>
              <a:t>function calculates the logarithm of a specified value to a specified base.</a:t>
            </a:r>
          </a:p>
          <a:p>
            <a:r>
              <a:rPr lang="en-US" dirty="0"/>
              <a:t>The </a:t>
            </a:r>
            <a:r>
              <a:rPr lang="en-US" b="1" dirty="0" smtClean="0"/>
              <a:t>prior</a:t>
            </a:r>
            <a:r>
              <a:rPr lang="en-US" dirty="0" smtClean="0"/>
              <a:t> function </a:t>
            </a:r>
            <a:r>
              <a:rPr lang="en-US" dirty="0"/>
              <a:t>allows you to examine the previous value of an object (from the previous polling session). You can then compare this value to the current value.</a:t>
            </a:r>
          </a:p>
          <a:p>
            <a:r>
              <a:rPr lang="en-US" dirty="0"/>
              <a:t>The </a:t>
            </a:r>
            <a:r>
              <a:rPr lang="en-US" b="1" dirty="0" smtClean="0"/>
              <a:t>sum</a:t>
            </a:r>
            <a:r>
              <a:rPr lang="en-US" dirty="0" smtClean="0"/>
              <a:t> function </a:t>
            </a:r>
            <a:r>
              <a:rPr lang="en-US" dirty="0"/>
              <a:t>calculates the sum of a multiple instances of a single object value within a table. For example, suppose a device has three network-interfaces. Now suppose the object o_1234 contains the value for “octets in”. On our example device, we would have three separate instances of object o_1234. We could use the sum function to calculate and return the sum of ALL instances of object o_1234</a:t>
            </a:r>
            <a:r>
              <a:rPr lang="en-US" dirty="0" smtClean="0"/>
              <a:t>.</a:t>
            </a:r>
          </a:p>
        </p:txBody>
      </p:sp>
      <p:sp>
        <p:nvSpPr>
          <p:cNvPr id="3" name="Title 2"/>
          <p:cNvSpPr>
            <a:spLocks noGrp="1"/>
          </p:cNvSpPr>
          <p:nvPr>
            <p:ph type="title"/>
          </p:nvPr>
        </p:nvSpPr>
        <p:spPr/>
        <p:txBody>
          <a:bodyPr/>
          <a:lstStyle/>
          <a:p>
            <a:r>
              <a:rPr lang="en-US" dirty="0" smtClean="0"/>
              <a:t>Dynamic Applications: Alert Functions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126</a:t>
            </a:fld>
            <a:endParaRPr lang="en-US" dirty="0"/>
          </a:p>
        </p:txBody>
      </p:sp>
    </p:spTree>
    <p:extLst>
      <p:ext uri="{BB962C8B-B14F-4D97-AF65-F5344CB8AC3E}">
        <p14:creationId xmlns:p14="http://schemas.microsoft.com/office/powerpoint/2010/main" val="36056994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3947569"/>
            <a:ext cx="13738888" cy="3308095"/>
          </a:xfrm>
        </p:spPr>
        <p:txBody>
          <a:bodyPr>
            <a:normAutofit/>
          </a:bodyPr>
          <a:lstStyle/>
          <a:p>
            <a:pPr marL="0" indent="0">
              <a:buNone/>
            </a:pPr>
            <a:r>
              <a:rPr lang="en-GB" sz="3000" b="1" dirty="0">
                <a:solidFill>
                  <a:schemeClr val="accent1"/>
                </a:solidFill>
              </a:rPr>
              <a:t>Example:</a:t>
            </a:r>
            <a:r>
              <a:rPr lang="en-GB" sz="3000" b="1" dirty="0"/>
              <a:t> Trigger an event when the result is over threshold.</a:t>
            </a:r>
          </a:p>
          <a:p>
            <a:pPr marL="0" indent="0">
              <a:buNone/>
            </a:pPr>
            <a:r>
              <a:rPr lang="en-GB" sz="2900" dirty="0"/>
              <a:t>The result() and/or threshold() functions. The result() function makes the value of the expression passed to it available as the %V substitution. To include the value returned by the threshold function in event text, use the variable %T.</a:t>
            </a:r>
          </a:p>
          <a:p>
            <a:pPr marL="0" indent="0">
              <a:buNone/>
            </a:pPr>
            <a:r>
              <a:rPr lang="en-US" sz="2900" b="1" dirty="0"/>
              <a:t>Maintain </a:t>
            </a:r>
            <a:r>
              <a:rPr lang="en-US" sz="2900" b="1" dirty="0" smtClean="0"/>
              <a:t>State - </a:t>
            </a:r>
            <a:r>
              <a:rPr lang="en-US" sz="2900" dirty="0" smtClean="0"/>
              <a:t>Specifies </a:t>
            </a:r>
            <a:r>
              <a:rPr lang="en-US" sz="2900" dirty="0"/>
              <a:t>whether EM7 will track the status of this alert (active or inactive) for use as a condition in other alert formulas.</a:t>
            </a:r>
            <a:endParaRPr lang="en-GB" sz="2900" dirty="0"/>
          </a:p>
        </p:txBody>
      </p:sp>
      <p:sp>
        <p:nvSpPr>
          <p:cNvPr id="3" name="Title 2"/>
          <p:cNvSpPr>
            <a:spLocks noGrp="1"/>
          </p:cNvSpPr>
          <p:nvPr>
            <p:ph type="title"/>
          </p:nvPr>
        </p:nvSpPr>
        <p:spPr/>
        <p:txBody>
          <a:bodyPr/>
          <a:lstStyle/>
          <a:p>
            <a:r>
              <a:rPr lang="en-US" dirty="0" smtClean="0"/>
              <a:t>Formula Editor: Unhealthy Alert</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346" y="1199181"/>
            <a:ext cx="12974511" cy="2604822"/>
          </a:xfrm>
          <a:prstGeom prst="rect">
            <a:avLst/>
          </a:prstGeom>
        </p:spPr>
      </p:pic>
      <p:cxnSp>
        <p:nvCxnSpPr>
          <p:cNvPr id="8" name="Straight Arrow Connector 7"/>
          <p:cNvCxnSpPr/>
          <p:nvPr/>
        </p:nvCxnSpPr>
        <p:spPr>
          <a:xfrm flipV="1">
            <a:off x="9706864" y="1707540"/>
            <a:ext cx="1606296" cy="10430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480552" y="1694276"/>
            <a:ext cx="1001776" cy="1266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23973" y="7878162"/>
            <a:ext cx="13482414" cy="1394228"/>
          </a:xfrm>
          <a:prstGeom prst="rect">
            <a:avLst/>
          </a:prstGeom>
          <a:noFill/>
        </p:spPr>
        <p:txBody>
          <a:bodyPr wrap="square" lIns="146304" tIns="73152" rIns="146304" bIns="73152" rtlCol="0">
            <a:spAutoFit/>
          </a:bodyPr>
          <a:lstStyle/>
          <a:p>
            <a:r>
              <a:rPr lang="en-US" sz="2700" dirty="0">
                <a:solidFill>
                  <a:schemeClr val="tx1">
                    <a:lumMod val="50000"/>
                  </a:schemeClr>
                </a:solidFill>
                <a:latin typeface="Futura Lt BT" panose="020B0402020204020303" pitchFamily="34" charset="0"/>
              </a:rPr>
              <a:t>Result = (object number o_105 value from the collections tab, times 1.8 = total) plus 32. If that number is greater than the threshold set in the threshold tab (t_3) then the value is TRUE. Other variables are available from the Guide Button.</a:t>
            </a:r>
          </a:p>
        </p:txBody>
      </p:sp>
      <p:sp>
        <p:nvSpPr>
          <p:cNvPr id="23" name="Oval 22"/>
          <p:cNvSpPr/>
          <p:nvPr/>
        </p:nvSpPr>
        <p:spPr>
          <a:xfrm>
            <a:off x="5647944" y="1656890"/>
            <a:ext cx="587248" cy="38743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24" name="Oval 23"/>
          <p:cNvSpPr/>
          <p:nvPr/>
        </p:nvSpPr>
        <p:spPr>
          <a:xfrm>
            <a:off x="3281680" y="1860279"/>
            <a:ext cx="587248" cy="38743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388" y="8977178"/>
            <a:ext cx="1214438" cy="237490"/>
          </a:xfrm>
          <a:prstGeom prst="rect">
            <a:avLst/>
          </a:prstGeom>
        </p:spPr>
      </p:pic>
      <p:sp>
        <p:nvSpPr>
          <p:cNvPr id="12" name="TextBox 11"/>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5" name="TextBox 4"/>
          <p:cNvSpPr txBox="1"/>
          <p:nvPr/>
        </p:nvSpPr>
        <p:spPr>
          <a:xfrm>
            <a:off x="3520531" y="7190338"/>
            <a:ext cx="7289299" cy="594009"/>
          </a:xfrm>
          <a:prstGeom prst="rect">
            <a:avLst/>
          </a:prstGeom>
          <a:solidFill>
            <a:srgbClr val="FF5050"/>
          </a:solidFill>
        </p:spPr>
        <p:txBody>
          <a:bodyPr wrap="square" lIns="146304" tIns="73152" rIns="146304" bIns="73152" rtlCol="0">
            <a:spAutoFit/>
          </a:bodyPr>
          <a:lstStyle/>
          <a:p>
            <a:pPr algn="ctr"/>
            <a:r>
              <a:rPr lang="en-GB" b="1" dirty="0">
                <a:solidFill>
                  <a:schemeClr val="tx1">
                    <a:lumMod val="50000"/>
                  </a:schemeClr>
                </a:solidFill>
                <a:latin typeface="Futura Lt BT" panose="020B0402020204020303"/>
              </a:rPr>
              <a:t>Result (o_105) &gt; threshold (t_3)</a:t>
            </a:r>
          </a:p>
        </p:txBody>
      </p:sp>
      <p:sp>
        <p:nvSpPr>
          <p:cNvPr id="7" name="Oval 6"/>
          <p:cNvSpPr/>
          <p:nvPr/>
        </p:nvSpPr>
        <p:spPr>
          <a:xfrm>
            <a:off x="1144539" y="2630086"/>
            <a:ext cx="2137141" cy="40577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Oval 8"/>
          <p:cNvSpPr/>
          <p:nvPr/>
        </p:nvSpPr>
        <p:spPr>
          <a:xfrm>
            <a:off x="9915930" y="1390918"/>
            <a:ext cx="279629" cy="30335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914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3974" y="5098188"/>
            <a:ext cx="13738888" cy="3308095"/>
          </a:xfrm>
        </p:spPr>
        <p:txBody>
          <a:bodyPr>
            <a:normAutofit/>
          </a:bodyPr>
          <a:lstStyle/>
          <a:p>
            <a:pPr marL="0" indent="0">
              <a:buNone/>
            </a:pPr>
            <a:r>
              <a:rPr lang="en-GB" sz="3000" b="1" dirty="0">
                <a:solidFill>
                  <a:schemeClr val="accent1"/>
                </a:solidFill>
              </a:rPr>
              <a:t>Example: </a:t>
            </a:r>
            <a:r>
              <a:rPr lang="en-GB" sz="3000" b="1" dirty="0"/>
              <a:t>Clear Same event when the result is below threshold.</a:t>
            </a:r>
          </a:p>
          <a:p>
            <a:pPr marL="0" indent="0">
              <a:buNone/>
            </a:pPr>
            <a:r>
              <a:rPr lang="en-GB" sz="2900" dirty="0"/>
              <a:t>Change name to a healthy event and log message to below threshold.</a:t>
            </a:r>
          </a:p>
          <a:p>
            <a:pPr marL="0" indent="0">
              <a:buNone/>
            </a:pPr>
            <a:endParaRPr lang="en-GB" sz="3000" dirty="0"/>
          </a:p>
        </p:txBody>
      </p:sp>
      <p:sp>
        <p:nvSpPr>
          <p:cNvPr id="3" name="Title 2"/>
          <p:cNvSpPr>
            <a:spLocks noGrp="1"/>
          </p:cNvSpPr>
          <p:nvPr>
            <p:ph type="title"/>
          </p:nvPr>
        </p:nvSpPr>
        <p:spPr/>
        <p:txBody>
          <a:bodyPr/>
          <a:lstStyle/>
          <a:p>
            <a:r>
              <a:rPr lang="en-US" dirty="0" smtClean="0"/>
              <a:t>Formula Editor: </a:t>
            </a:r>
            <a:r>
              <a:rPr lang="en-US" dirty="0"/>
              <a:t>H</a:t>
            </a:r>
            <a:r>
              <a:rPr lang="en-US" dirty="0" smtClean="0"/>
              <a:t>ealthy Alert</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128</a:t>
            </a:fld>
            <a:endParaRPr lang="en-US" dirty="0"/>
          </a:p>
        </p:txBody>
      </p:sp>
      <p:sp>
        <p:nvSpPr>
          <p:cNvPr id="13" name="TextBox 12"/>
          <p:cNvSpPr txBox="1"/>
          <p:nvPr/>
        </p:nvSpPr>
        <p:spPr>
          <a:xfrm>
            <a:off x="423974" y="7517451"/>
            <a:ext cx="13482414" cy="1932837"/>
          </a:xfrm>
          <a:prstGeom prst="rect">
            <a:avLst/>
          </a:prstGeom>
          <a:noFill/>
        </p:spPr>
        <p:txBody>
          <a:bodyPr wrap="square" lIns="146304" tIns="73152" rIns="146304" bIns="73152" rtlCol="0">
            <a:spAutoFit/>
          </a:bodyPr>
          <a:lstStyle/>
          <a:p>
            <a:r>
              <a:rPr lang="en-US" dirty="0" smtClean="0">
                <a:solidFill>
                  <a:schemeClr val="tx1">
                    <a:lumMod val="50000"/>
                  </a:schemeClr>
                </a:solidFill>
                <a:latin typeface="Futura Lt BT" panose="020B0402020204020303" pitchFamily="34" charset="0"/>
              </a:rPr>
              <a:t>Result = (object number o_105 value from the collections tab, times 1.8 = total) plus 32. If that number is less than the threshold set in the threshold tab (t_3) and references the ID from the un-healthy alert is not active then the value is TRUE. Other variables are available from the Guide Button</a:t>
            </a:r>
            <a:r>
              <a:rPr lang="en-US" dirty="0" smtClean="0">
                <a:latin typeface="Futura Lt BT" panose="020B0402020204020303" pitchFamily="34" charset="0"/>
              </a:rPr>
              <a:t>.</a:t>
            </a:r>
            <a:endParaRPr lang="en-US" dirty="0">
              <a:latin typeface="Futura Lt BT" panose="020B0402020204020303" pitchFamily="34" charset="0"/>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388" y="8977178"/>
            <a:ext cx="1214438" cy="237490"/>
          </a:xfrm>
          <a:prstGeom prst="rect">
            <a:avLst/>
          </a:prstGeom>
        </p:spPr>
      </p:pic>
      <p:sp>
        <p:nvSpPr>
          <p:cNvPr id="12" name="TextBox 11"/>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35" y="1255957"/>
            <a:ext cx="13577116" cy="3708075"/>
          </a:xfrm>
          <a:prstGeom prst="rect">
            <a:avLst/>
          </a:prstGeom>
        </p:spPr>
      </p:pic>
      <p:sp>
        <p:nvSpPr>
          <p:cNvPr id="7" name="Oval 6"/>
          <p:cNvSpPr/>
          <p:nvPr/>
        </p:nvSpPr>
        <p:spPr>
          <a:xfrm>
            <a:off x="11866593" y="4420030"/>
            <a:ext cx="591141" cy="321113"/>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8" name="TextBox 7"/>
          <p:cNvSpPr txBox="1"/>
          <p:nvPr/>
        </p:nvSpPr>
        <p:spPr>
          <a:xfrm>
            <a:off x="1931068" y="6570045"/>
            <a:ext cx="10468224" cy="594009"/>
          </a:xfrm>
          <a:prstGeom prst="rect">
            <a:avLst/>
          </a:prstGeom>
        </p:spPr>
        <p:style>
          <a:lnRef idx="1">
            <a:schemeClr val="accent5"/>
          </a:lnRef>
          <a:fillRef idx="3">
            <a:schemeClr val="accent5"/>
          </a:fillRef>
          <a:effectRef idx="2">
            <a:schemeClr val="accent5"/>
          </a:effectRef>
          <a:fontRef idx="minor">
            <a:schemeClr val="lt1"/>
          </a:fontRef>
        </p:style>
        <p:txBody>
          <a:bodyPr wrap="square" lIns="146304" tIns="73152" rIns="146304" bIns="73152" rtlCol="0">
            <a:spAutoFit/>
          </a:bodyPr>
          <a:lstStyle/>
          <a:p>
            <a:pPr algn="ctr"/>
            <a:r>
              <a:rPr lang="en-GB" b="1" dirty="0">
                <a:solidFill>
                  <a:schemeClr val="tx1">
                    <a:lumMod val="50000"/>
                  </a:schemeClr>
                </a:solidFill>
                <a:latin typeface="Futura Lt BT" panose="020B0402020204020303"/>
              </a:rPr>
              <a:t>Result (o_105) &lt;= threshold (t_3) and active(a_30)</a:t>
            </a:r>
          </a:p>
        </p:txBody>
      </p:sp>
      <p:sp>
        <p:nvSpPr>
          <p:cNvPr id="11" name="Oval 10"/>
          <p:cNvSpPr/>
          <p:nvPr/>
        </p:nvSpPr>
        <p:spPr>
          <a:xfrm>
            <a:off x="9839730" y="1455368"/>
            <a:ext cx="279629" cy="30335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34469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387025"/>
            <a:ext cx="14291592" cy="974101"/>
          </a:xfrm>
        </p:spPr>
        <p:txBody>
          <a:bodyPr>
            <a:normAutofit/>
          </a:bodyPr>
          <a:lstStyle/>
          <a:p>
            <a:pPr marL="0" indent="0">
              <a:buNone/>
            </a:pPr>
            <a:r>
              <a:rPr lang="en-GB" dirty="0"/>
              <a:t>The Alert </a:t>
            </a:r>
            <a:r>
              <a:rPr lang="en-GB" dirty="0" smtClean="0"/>
              <a:t>Object Registry </a:t>
            </a:r>
            <a:r>
              <a:rPr lang="en-GB" dirty="0"/>
              <a:t>page allows you to define an </a:t>
            </a:r>
            <a:r>
              <a:rPr lang="en-GB" dirty="0" smtClean="0"/>
              <a:t>event. </a:t>
            </a:r>
            <a:endParaRPr lang="en-US" dirty="0"/>
          </a:p>
        </p:txBody>
      </p:sp>
      <p:sp>
        <p:nvSpPr>
          <p:cNvPr id="3" name="Title 2"/>
          <p:cNvSpPr>
            <a:spLocks noGrp="1"/>
          </p:cNvSpPr>
          <p:nvPr>
            <p:ph type="title"/>
          </p:nvPr>
        </p:nvSpPr>
        <p:spPr/>
        <p:txBody>
          <a:bodyPr/>
          <a:lstStyle/>
          <a:p>
            <a:r>
              <a:rPr lang="en-US" dirty="0"/>
              <a:t>Dynamic Applications: Alert </a:t>
            </a:r>
            <a:r>
              <a:rPr lang="en-US" dirty="0" smtClean="0"/>
              <a:t>Object Registry</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129</a:t>
            </a:fld>
            <a:endParaRPr lang="en-US" dirty="0"/>
          </a:p>
        </p:txBody>
      </p:sp>
      <p:sp>
        <p:nvSpPr>
          <p:cNvPr id="10" name="TextBox 9"/>
          <p:cNvSpPr txBox="1"/>
          <p:nvPr/>
        </p:nvSpPr>
        <p:spPr>
          <a:xfrm>
            <a:off x="307658" y="4125282"/>
            <a:ext cx="8055887" cy="4087273"/>
          </a:xfrm>
          <a:prstGeom prst="rect">
            <a:avLst/>
          </a:prstGeom>
          <a:noFill/>
        </p:spPr>
        <p:txBody>
          <a:bodyPr wrap="square" lIns="146304" tIns="73152" rIns="146304" bIns="73152" rtlCol="0">
            <a:spAutoFit/>
          </a:bodyPr>
          <a:lstStyle/>
          <a:p>
            <a:pPr marL="457200" indent="-457200">
              <a:buClr>
                <a:schemeClr val="accent1"/>
              </a:buClr>
              <a:buFont typeface="Arial" panose="020B0604020202020204" pitchFamily="34" charset="0"/>
              <a:buChar char="•"/>
            </a:pPr>
            <a:r>
              <a:rPr lang="en-US" sz="3200" dirty="0">
                <a:solidFill>
                  <a:schemeClr val="tx1">
                    <a:lumMod val="50000"/>
                  </a:schemeClr>
                </a:solidFill>
                <a:latin typeface="Futura Lt BT" panose="020B0402020204020303" pitchFamily="34" charset="0"/>
              </a:rPr>
              <a:t>Selecting the Grey icon opens the </a:t>
            </a:r>
            <a:r>
              <a:rPr lang="en-US" sz="3200" dirty="0">
                <a:solidFill>
                  <a:schemeClr val="accent1"/>
                </a:solidFill>
                <a:latin typeface="Futura Lt BT" panose="020B0402020204020303" pitchFamily="34" charset="0"/>
              </a:rPr>
              <a:t>Event Manager &gt; Event Name</a:t>
            </a:r>
            <a:r>
              <a:rPr lang="en-US" sz="3200" dirty="0">
                <a:latin typeface="Futura Lt BT" panose="020B0402020204020303" pitchFamily="34" charset="0"/>
              </a:rPr>
              <a:t> </a:t>
            </a:r>
            <a:r>
              <a:rPr lang="en-US" sz="3200" dirty="0">
                <a:solidFill>
                  <a:schemeClr val="tx1">
                    <a:lumMod val="50000"/>
                  </a:schemeClr>
                </a:solidFill>
                <a:latin typeface="Futura Lt BT" panose="020B0402020204020303" pitchFamily="34" charset="0"/>
              </a:rPr>
              <a:t>and allows you to define the criteria of the event. Adjust severity, event message, and customize the event from the Advanced tab.</a:t>
            </a:r>
          </a:p>
          <a:p>
            <a:pPr marL="457200" indent="-457200">
              <a:buClr>
                <a:schemeClr val="accent1"/>
              </a:buClr>
              <a:buFont typeface="Arial" panose="020B0604020202020204" pitchFamily="34" charset="0"/>
              <a:buChar char="•"/>
            </a:pPr>
            <a:r>
              <a:rPr lang="en-US" sz="3200" dirty="0">
                <a:solidFill>
                  <a:schemeClr val="tx1">
                    <a:lumMod val="50000"/>
                  </a:schemeClr>
                </a:solidFill>
                <a:latin typeface="Futura Lt BT" panose="020B0402020204020303" pitchFamily="34" charset="0"/>
              </a:rPr>
              <a:t>Selecting save on the Event causes the grey icon to turn yellow, confirming an event has been created.</a:t>
            </a:r>
            <a:endParaRPr lang="en-GB" sz="3200" dirty="0">
              <a:solidFill>
                <a:schemeClr val="tx1">
                  <a:lumMod val="50000"/>
                </a:schemeClr>
              </a:solidFill>
              <a:latin typeface="Futura Lt BT" panose="020B04020202040203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58" y="2361127"/>
            <a:ext cx="14718983" cy="1033780"/>
          </a:xfrm>
          <a:prstGeom prst="rect">
            <a:avLst/>
          </a:prstGeom>
          <a:ln>
            <a:solidFill>
              <a:schemeClr val="tx2"/>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241" y="4276879"/>
            <a:ext cx="6407399" cy="3532361"/>
          </a:xfrm>
          <a:prstGeom prst="rect">
            <a:avLst/>
          </a:prstGeom>
        </p:spPr>
      </p:pic>
      <p:cxnSp>
        <p:nvCxnSpPr>
          <p:cNvPr id="13" name="Straight Arrow Connector 12"/>
          <p:cNvCxnSpPr>
            <a:stCxn id="9" idx="5"/>
          </p:cNvCxnSpPr>
          <p:nvPr/>
        </p:nvCxnSpPr>
        <p:spPr>
          <a:xfrm>
            <a:off x="12253542" y="3171141"/>
            <a:ext cx="752274" cy="11057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2700" y="2917133"/>
            <a:ext cx="842010" cy="223520"/>
          </a:xfrm>
          <a:prstGeom prst="rect">
            <a:avLst/>
          </a:prstGeom>
        </p:spPr>
      </p:pic>
      <p:sp>
        <p:nvSpPr>
          <p:cNvPr id="9" name="Oval 8"/>
          <p:cNvSpPr/>
          <p:nvPr/>
        </p:nvSpPr>
        <p:spPr>
          <a:xfrm>
            <a:off x="11442700" y="2827725"/>
            <a:ext cx="949960" cy="40233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5" name="Oval 4"/>
          <p:cNvSpPr/>
          <p:nvPr/>
        </p:nvSpPr>
        <p:spPr>
          <a:xfrm>
            <a:off x="11130756" y="7533497"/>
            <a:ext cx="786925" cy="27574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4" name="Straight Arrow Connector 13"/>
          <p:cNvCxnSpPr/>
          <p:nvPr/>
        </p:nvCxnSpPr>
        <p:spPr>
          <a:xfrm flipV="1">
            <a:off x="7147703" y="7671368"/>
            <a:ext cx="3864408" cy="137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201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Classes: Type SNMP</a:t>
            </a:r>
            <a:endParaRPr lang="en-US" dirty="0"/>
          </a:p>
        </p:txBody>
      </p:sp>
      <p:sp>
        <p:nvSpPr>
          <p:cNvPr id="4" name="Text Placeholder 3"/>
          <p:cNvSpPr>
            <a:spLocks noGrp="1"/>
          </p:cNvSpPr>
          <p:nvPr>
            <p:ph type="body" sz="quarter" idx="11"/>
          </p:nvPr>
        </p:nvSpPr>
        <p:spPr>
          <a:xfrm>
            <a:off x="1806599" y="1238804"/>
            <a:ext cx="12526433" cy="642620"/>
          </a:xfrm>
        </p:spPr>
        <p:txBody>
          <a:bodyPr>
            <a:normAutofit fontScale="92500" lnSpcReduction="20000"/>
          </a:bodyPr>
          <a:lstStyle/>
          <a:p>
            <a:r>
              <a:rPr lang="en-US" sz="3813" dirty="0">
                <a:solidFill>
                  <a:schemeClr val="accent1"/>
                </a:solidFill>
              </a:rPr>
              <a:t>System &gt; Customize &gt; Device Classes</a:t>
            </a:r>
          </a:p>
          <a:p>
            <a:endParaRPr lang="en-US" dirty="0"/>
          </a:p>
        </p:txBody>
      </p:sp>
      <p:sp>
        <p:nvSpPr>
          <p:cNvPr id="10" name="Content Placeholder 2"/>
          <p:cNvSpPr txBox="1">
            <a:spLocks/>
          </p:cNvSpPr>
          <p:nvPr/>
        </p:nvSpPr>
        <p:spPr>
          <a:xfrm>
            <a:off x="2351253" y="4384441"/>
            <a:ext cx="11912541" cy="4732518"/>
          </a:xfrm>
          <a:prstGeom prst="rect">
            <a:avLst/>
          </a:prstGeom>
        </p:spPr>
        <p:txBody>
          <a:bodyPr vert="horz" lIns="134112" tIns="67056" rIns="134112" bIns="67056" rtlCol="0">
            <a:normAutofit fontScale="850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3080" b="1" dirty="0">
                <a:solidFill>
                  <a:schemeClr val="tx1">
                    <a:lumMod val="50000"/>
                  </a:schemeClr>
                </a:solidFill>
              </a:rPr>
              <a:t>Device </a:t>
            </a:r>
            <a:r>
              <a:rPr lang="en-GB" sz="3080" b="1" dirty="0" smtClean="0">
                <a:solidFill>
                  <a:schemeClr val="tx1">
                    <a:lumMod val="50000"/>
                  </a:schemeClr>
                </a:solidFill>
              </a:rPr>
              <a:t>Class - </a:t>
            </a:r>
            <a:r>
              <a:rPr lang="en-GB" sz="3080" dirty="0" smtClean="0">
                <a:solidFill>
                  <a:schemeClr val="tx1">
                    <a:lumMod val="50000"/>
                  </a:schemeClr>
                </a:solidFill>
              </a:rPr>
              <a:t>The </a:t>
            </a:r>
            <a:r>
              <a:rPr lang="en-GB" sz="3080" dirty="0">
                <a:solidFill>
                  <a:schemeClr val="tx1">
                    <a:lumMod val="50000"/>
                  </a:schemeClr>
                </a:solidFill>
              </a:rPr>
              <a:t>name of the manufacturer who created the device. </a:t>
            </a:r>
          </a:p>
          <a:p>
            <a:pPr>
              <a:buSzPct val="100000"/>
            </a:pPr>
            <a:r>
              <a:rPr lang="en-GB" sz="3080" b="1" dirty="0">
                <a:solidFill>
                  <a:schemeClr val="tx1">
                    <a:lumMod val="50000"/>
                  </a:schemeClr>
                </a:solidFill>
              </a:rPr>
              <a:t>Discovery Identifier (</a:t>
            </a:r>
            <a:r>
              <a:rPr lang="en-GB" sz="3080" b="1" dirty="0" err="1" smtClean="0">
                <a:solidFill>
                  <a:schemeClr val="tx1">
                    <a:lumMod val="50000"/>
                  </a:schemeClr>
                </a:solidFill>
              </a:rPr>
              <a:t>SysObjectID</a:t>
            </a:r>
            <a:r>
              <a:rPr lang="en-GB" sz="3080" b="1" dirty="0" smtClean="0">
                <a:solidFill>
                  <a:schemeClr val="tx1">
                    <a:lumMod val="50000"/>
                  </a:schemeClr>
                </a:solidFill>
              </a:rPr>
              <a:t>) - </a:t>
            </a:r>
            <a:r>
              <a:rPr lang="en-GB" sz="3080" dirty="0" smtClean="0">
                <a:solidFill>
                  <a:schemeClr val="tx1">
                    <a:lumMod val="50000"/>
                  </a:schemeClr>
                </a:solidFill>
              </a:rPr>
              <a:t>The </a:t>
            </a:r>
            <a:r>
              <a:rPr lang="en-GB" sz="3080" dirty="0">
                <a:solidFill>
                  <a:schemeClr val="tx1">
                    <a:lumMod val="50000"/>
                  </a:schemeClr>
                </a:solidFill>
              </a:rPr>
              <a:t>SNMP OID, that is returned when querying the device's sysObjectID.</a:t>
            </a:r>
          </a:p>
          <a:p>
            <a:pPr>
              <a:buSzPct val="100000"/>
            </a:pPr>
            <a:r>
              <a:rPr lang="en-GB" sz="3080" b="1" dirty="0">
                <a:solidFill>
                  <a:schemeClr val="tx1">
                    <a:lumMod val="50000"/>
                  </a:schemeClr>
                </a:solidFill>
              </a:rPr>
              <a:t>Discovery Qualifier (SNMP </a:t>
            </a:r>
            <a:r>
              <a:rPr lang="en-GB" sz="3080" b="1" dirty="0" smtClean="0">
                <a:solidFill>
                  <a:schemeClr val="tx1">
                    <a:lumMod val="50000"/>
                  </a:schemeClr>
                </a:solidFill>
              </a:rPr>
              <a:t>OID) - </a:t>
            </a:r>
            <a:r>
              <a:rPr lang="en-GB" sz="3080" dirty="0" smtClean="0">
                <a:solidFill>
                  <a:schemeClr val="tx1">
                    <a:lumMod val="50000"/>
                  </a:schemeClr>
                </a:solidFill>
              </a:rPr>
              <a:t>Optional </a:t>
            </a:r>
            <a:r>
              <a:rPr lang="en-GB" sz="3080" dirty="0">
                <a:solidFill>
                  <a:schemeClr val="tx1">
                    <a:lumMod val="50000"/>
                  </a:schemeClr>
                </a:solidFill>
              </a:rPr>
              <a:t>field. This is used for a second level of qualification for matching down to the application level. Ex: Citrix running on windows </a:t>
            </a:r>
            <a:r>
              <a:rPr lang="en-GB" sz="3080" dirty="0" smtClean="0">
                <a:solidFill>
                  <a:schemeClr val="tx1">
                    <a:lumMod val="50000"/>
                  </a:schemeClr>
                </a:solidFill>
              </a:rPr>
              <a:t>server.</a:t>
            </a:r>
            <a:endParaRPr lang="en-GB" sz="3080" dirty="0">
              <a:solidFill>
                <a:schemeClr val="tx1">
                  <a:lumMod val="50000"/>
                </a:schemeClr>
              </a:solidFill>
            </a:endParaRPr>
          </a:p>
          <a:p>
            <a:pPr>
              <a:buSzPct val="100000"/>
            </a:pPr>
            <a:r>
              <a:rPr lang="en-GB" sz="3080" b="1" dirty="0">
                <a:solidFill>
                  <a:schemeClr val="tx1">
                    <a:lumMod val="50000"/>
                  </a:schemeClr>
                </a:solidFill>
              </a:rPr>
              <a:t>Qualifier </a:t>
            </a:r>
            <a:r>
              <a:rPr lang="en-GB" sz="3080" b="1" dirty="0" smtClean="0">
                <a:solidFill>
                  <a:schemeClr val="tx1">
                    <a:lumMod val="50000"/>
                  </a:schemeClr>
                </a:solidFill>
              </a:rPr>
              <a:t>Match - </a:t>
            </a:r>
            <a:r>
              <a:rPr lang="en-GB" sz="3080" dirty="0" smtClean="0">
                <a:solidFill>
                  <a:schemeClr val="tx1">
                    <a:lumMod val="50000"/>
                  </a:schemeClr>
                </a:solidFill>
              </a:rPr>
              <a:t>Optional </a:t>
            </a:r>
            <a:r>
              <a:rPr lang="en-GB" sz="3080" dirty="0">
                <a:solidFill>
                  <a:schemeClr val="tx1">
                    <a:lumMod val="50000"/>
                  </a:schemeClr>
                </a:solidFill>
              </a:rPr>
              <a:t>field. </a:t>
            </a:r>
            <a:r>
              <a:rPr lang="en-US" sz="3080" dirty="0">
                <a:solidFill>
                  <a:schemeClr val="tx1">
                    <a:lumMod val="50000"/>
                  </a:schemeClr>
                </a:solidFill>
              </a:rPr>
              <a:t>Always looks at the value returned Discovery Qualifier OID </a:t>
            </a:r>
            <a:r>
              <a:rPr lang="en-GB" sz="3080" dirty="0">
                <a:solidFill>
                  <a:schemeClr val="tx1">
                    <a:lumMod val="50000"/>
                  </a:schemeClr>
                </a:solidFill>
              </a:rPr>
              <a:t>String </a:t>
            </a:r>
            <a:r>
              <a:rPr lang="en-US" sz="3080" dirty="0">
                <a:solidFill>
                  <a:schemeClr val="tx1">
                    <a:lumMod val="50000"/>
                  </a:schemeClr>
                </a:solidFill>
              </a:rPr>
              <a:t>and have the Qualifier match against the returned model names</a:t>
            </a:r>
            <a:r>
              <a:rPr lang="en-GB" sz="3080" dirty="0">
                <a:solidFill>
                  <a:schemeClr val="tx1">
                    <a:lumMod val="50000"/>
                  </a:schemeClr>
                </a:solidFill>
              </a:rPr>
              <a:t>. </a:t>
            </a:r>
          </a:p>
          <a:p>
            <a:pPr>
              <a:buSzPct val="100000"/>
            </a:pPr>
            <a:r>
              <a:rPr lang="en-GB" sz="3080" b="1" dirty="0" smtClean="0">
                <a:solidFill>
                  <a:schemeClr val="tx1">
                    <a:lumMod val="50000"/>
                  </a:schemeClr>
                </a:solidFill>
              </a:rPr>
              <a:t>Tabular - </a:t>
            </a:r>
            <a:r>
              <a:rPr lang="en-GB" sz="3080" dirty="0" smtClean="0">
                <a:solidFill>
                  <a:schemeClr val="tx1">
                    <a:lumMod val="50000"/>
                  </a:schemeClr>
                </a:solidFill>
              </a:rPr>
              <a:t>Performs </a:t>
            </a:r>
            <a:r>
              <a:rPr lang="en-GB" sz="3080" dirty="0">
                <a:solidFill>
                  <a:schemeClr val="tx1">
                    <a:lumMod val="50000"/>
                  </a:schemeClr>
                </a:solidFill>
              </a:rPr>
              <a:t>an SNMP walk of the Discovery Qualifier (as opposed to an SNMP "get" request) and then search's for the value that matches the Qualifier Match field.</a:t>
            </a:r>
          </a:p>
          <a:p>
            <a:endParaRPr lang="en-US" sz="3667" dirty="0"/>
          </a:p>
        </p:txBody>
      </p:sp>
      <p:sp>
        <p:nvSpPr>
          <p:cNvPr id="6" name="Slide Number Placeholder 5"/>
          <p:cNvSpPr>
            <a:spLocks noGrp="1"/>
          </p:cNvSpPr>
          <p:nvPr>
            <p:ph type="sldNum" sz="quarter" idx="4"/>
          </p:nvPr>
        </p:nvSpPr>
        <p:spPr/>
        <p:txBody>
          <a:bodyPr/>
          <a:lstStyle/>
          <a:p>
            <a:fld id="{59FBCBD5-A728-384D-A41B-B8C6FE40EEBE}" type="slidenum">
              <a:rPr lang="en-US" smtClean="0"/>
              <a:pPr/>
              <a:t>13</a:t>
            </a:fld>
            <a:endParaRPr lang="en-US" dirty="0"/>
          </a:p>
        </p:txBody>
      </p:sp>
      <p:sp>
        <p:nvSpPr>
          <p:cNvPr id="11" name="TextBox 10"/>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298" y="2082665"/>
            <a:ext cx="12362206" cy="2140208"/>
          </a:xfrm>
          <a:prstGeom prst="rect">
            <a:avLst/>
          </a:prstGeom>
        </p:spPr>
      </p:pic>
      <p:sp>
        <p:nvSpPr>
          <p:cNvPr id="7" name="Rectangle 6"/>
          <p:cNvSpPr/>
          <p:nvPr/>
        </p:nvSpPr>
        <p:spPr>
          <a:xfrm>
            <a:off x="3108308" y="2082663"/>
            <a:ext cx="2844948" cy="214020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7820060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Applications</a:t>
            </a:r>
            <a:r>
              <a:rPr lang="en-US" dirty="0" smtClean="0"/>
              <a:t>: Best Practice</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130</a:t>
            </a:fld>
            <a:endParaRPr lang="en-US" dirty="0"/>
          </a:p>
        </p:txBody>
      </p:sp>
      <p:sp>
        <p:nvSpPr>
          <p:cNvPr id="6" name="Content Placeholder 5"/>
          <p:cNvSpPr>
            <a:spLocks noGrp="1"/>
          </p:cNvSpPr>
          <p:nvPr>
            <p:ph idx="1"/>
          </p:nvPr>
        </p:nvSpPr>
        <p:spPr>
          <a:xfrm>
            <a:off x="475969" y="1730923"/>
            <a:ext cx="14291592" cy="6945777"/>
          </a:xfrm>
        </p:spPr>
        <p:txBody>
          <a:bodyPr/>
          <a:lstStyle/>
          <a:p>
            <a:pPr marL="0" indent="0">
              <a:buNone/>
            </a:pPr>
            <a:r>
              <a:rPr lang="en-GB" sz="3800" dirty="0"/>
              <a:t>Best Practice:</a:t>
            </a:r>
          </a:p>
          <a:p>
            <a:r>
              <a:rPr lang="en-GB" sz="3800" dirty="0"/>
              <a:t>Create an event for the offending alert and create a healthy event that will clear that event. When the current event occurs, EM7 automatically removes the event from the Event Console when healthy. </a:t>
            </a:r>
          </a:p>
          <a:p>
            <a:r>
              <a:rPr lang="en-GB" sz="3800" dirty="0"/>
              <a:t>For example, suppose you have an event “CPU has exceeded threshold”. If the next polling session produces the event “CPU has returned to normal”, the healthy event will clear the original event from the Event Console.</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57" y="7807805"/>
            <a:ext cx="14053086" cy="597807"/>
          </a:xfrm>
          <a:prstGeom prst="rect">
            <a:avLst/>
          </a:prstGeom>
        </p:spPr>
      </p:pic>
      <p:sp>
        <p:nvSpPr>
          <p:cNvPr id="7" name="TextBox 6"/>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3705511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69" y="1236152"/>
            <a:ext cx="14291592" cy="7749249"/>
          </a:xfrm>
        </p:spPr>
        <p:txBody>
          <a:bodyPr/>
          <a:lstStyle/>
          <a:p>
            <a:pPr marL="0" indent="0">
              <a:buNone/>
            </a:pPr>
            <a:r>
              <a:rPr lang="en-GB" dirty="0" smtClean="0"/>
              <a:t>Configuration data typically </a:t>
            </a:r>
            <a:r>
              <a:rPr lang="en-GB" dirty="0"/>
              <a:t>contains </a:t>
            </a:r>
            <a:r>
              <a:rPr lang="en-GB" dirty="0" smtClean="0"/>
              <a:t>static information </a:t>
            </a:r>
            <a:r>
              <a:rPr lang="en-GB" dirty="0"/>
              <a:t>about hardware and configuration settings, such as </a:t>
            </a:r>
            <a:r>
              <a:rPr lang="en-GB" dirty="0" smtClean="0"/>
              <a:t>serial numbers</a:t>
            </a:r>
            <a:r>
              <a:rPr lang="en-GB" dirty="0"/>
              <a:t>, version numbers, and hardware </a:t>
            </a:r>
            <a:r>
              <a:rPr lang="en-GB" dirty="0" smtClean="0"/>
              <a:t>status. </a:t>
            </a:r>
          </a:p>
          <a:p>
            <a:r>
              <a:rPr lang="en-GB" dirty="0" smtClean="0"/>
              <a:t>Displays this information in the form of a table rather than a graph.</a:t>
            </a:r>
          </a:p>
        </p:txBody>
      </p:sp>
      <p:sp>
        <p:nvSpPr>
          <p:cNvPr id="3" name="Title 2"/>
          <p:cNvSpPr>
            <a:spLocks noGrp="1"/>
          </p:cNvSpPr>
          <p:nvPr>
            <p:ph type="title"/>
          </p:nvPr>
        </p:nvSpPr>
        <p:spPr/>
        <p:txBody>
          <a:bodyPr>
            <a:normAutofit/>
          </a:bodyPr>
          <a:lstStyle/>
          <a:p>
            <a:r>
              <a:rPr lang="en-US" dirty="0"/>
              <a:t>Dynamic Applications: </a:t>
            </a:r>
            <a:r>
              <a:rPr lang="en-US" dirty="0" smtClean="0"/>
              <a:t>Configuration</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131</a:t>
            </a:fld>
            <a:endParaRPr lang="en-US" dirty="0"/>
          </a:p>
        </p:txBody>
      </p:sp>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279" y="4612656"/>
            <a:ext cx="9960697" cy="4553419"/>
          </a:xfrm>
          <a:prstGeom prst="rect">
            <a:avLst/>
          </a:prstGeom>
          <a:ln>
            <a:solidFill>
              <a:schemeClr val="tx1"/>
            </a:solidFill>
          </a:ln>
        </p:spPr>
      </p:pic>
    </p:spTree>
    <p:extLst>
      <p:ext uri="{BB962C8B-B14F-4D97-AF65-F5344CB8AC3E}">
        <p14:creationId xmlns:p14="http://schemas.microsoft.com/office/powerpoint/2010/main" val="28971213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69" y="1815208"/>
            <a:ext cx="15068831" cy="7321066"/>
          </a:xfrm>
        </p:spPr>
        <p:txBody>
          <a:bodyPr>
            <a:normAutofit/>
          </a:bodyPr>
          <a:lstStyle/>
          <a:p>
            <a:pPr marL="0" indent="0">
              <a:buNone/>
            </a:pPr>
            <a:r>
              <a:rPr lang="en-GB" sz="3200" dirty="0" smtClean="0"/>
              <a:t>Uses type </a:t>
            </a:r>
            <a:r>
              <a:rPr lang="en-GB" sz="3200" dirty="0"/>
              <a:t>to retrieve </a:t>
            </a:r>
            <a:r>
              <a:rPr lang="en-GB" sz="3200" dirty="0" smtClean="0"/>
              <a:t>configuration </a:t>
            </a:r>
            <a:r>
              <a:rPr lang="en-GB" sz="3200" dirty="0"/>
              <a:t>data </a:t>
            </a:r>
            <a:r>
              <a:rPr lang="en-GB" sz="3200" dirty="0" smtClean="0"/>
              <a:t>from  </a:t>
            </a:r>
            <a:r>
              <a:rPr lang="en-GB" sz="3200" dirty="0"/>
              <a:t>device(s) or application(s).</a:t>
            </a:r>
            <a:endParaRPr lang="en-US" sz="3200" dirty="0"/>
          </a:p>
        </p:txBody>
      </p:sp>
      <p:sp>
        <p:nvSpPr>
          <p:cNvPr id="4" name="Title 3"/>
          <p:cNvSpPr>
            <a:spLocks noGrp="1"/>
          </p:cNvSpPr>
          <p:nvPr>
            <p:ph type="title"/>
          </p:nvPr>
        </p:nvSpPr>
        <p:spPr/>
        <p:txBody>
          <a:bodyPr/>
          <a:lstStyle/>
          <a:p>
            <a:r>
              <a:rPr lang="en-US" dirty="0"/>
              <a:t>Dynamic Applications: Create</a:t>
            </a:r>
          </a:p>
        </p:txBody>
      </p:sp>
      <p:sp>
        <p:nvSpPr>
          <p:cNvPr id="10" name="TextBox 9"/>
          <p:cNvSpPr txBox="1"/>
          <p:nvPr/>
        </p:nvSpPr>
        <p:spPr>
          <a:xfrm>
            <a:off x="6435464" y="9408213"/>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3" name="TextBox 12"/>
          <p:cNvSpPr txBox="1"/>
          <p:nvPr/>
        </p:nvSpPr>
        <p:spPr>
          <a:xfrm>
            <a:off x="549066" y="1228379"/>
            <a:ext cx="14218494" cy="578620"/>
          </a:xfrm>
          <a:prstGeom prst="rect">
            <a:avLst/>
          </a:prstGeom>
          <a:noFill/>
        </p:spPr>
        <p:txBody>
          <a:bodyPr wrap="square" lIns="146304" tIns="73152" rIns="146304" bIns="73152" rtlCol="0">
            <a:spAutoFit/>
          </a:bodyPr>
          <a:lstStyle/>
          <a:p>
            <a:r>
              <a:rPr lang="en-US" sz="2800" dirty="0">
                <a:solidFill>
                  <a:schemeClr val="accent1"/>
                </a:solidFill>
                <a:latin typeface="Futura Lt BT" panose="020B0402020204020303"/>
              </a:rPr>
              <a:t>System &gt; Manage &gt; Applications &gt; Create &gt; Properties</a:t>
            </a:r>
          </a:p>
        </p:txBody>
      </p:sp>
      <p:sp>
        <p:nvSpPr>
          <p:cNvPr id="2" name="TextBox 1"/>
          <p:cNvSpPr txBox="1"/>
          <p:nvPr/>
        </p:nvSpPr>
        <p:spPr>
          <a:xfrm>
            <a:off x="12180009" y="3320498"/>
            <a:ext cx="3364791" cy="5226046"/>
          </a:xfrm>
          <a:prstGeom prst="rect">
            <a:avLst/>
          </a:prstGeom>
          <a:noFill/>
        </p:spPr>
        <p:txBody>
          <a:bodyPr wrap="square" lIns="146304" tIns="73152" rIns="146304" bIns="73152" rtlCol="0">
            <a:spAutoFit/>
          </a:bodyPr>
          <a:lstStyle/>
          <a:p>
            <a:r>
              <a:rPr lang="en-GB" sz="2200" b="1" dirty="0">
                <a:solidFill>
                  <a:schemeClr val="tx1">
                    <a:lumMod val="50000"/>
                  </a:schemeClr>
                </a:solidFill>
                <a:latin typeface="Futura Lt BT" panose="020B0402020204020303" pitchFamily="34" charset="0"/>
              </a:rPr>
              <a:t>Abandon </a:t>
            </a:r>
            <a:r>
              <a:rPr lang="en-GB" sz="2200" b="1" dirty="0" smtClean="0">
                <a:solidFill>
                  <a:schemeClr val="tx1">
                    <a:lumMod val="50000"/>
                  </a:schemeClr>
                </a:solidFill>
                <a:latin typeface="Futura Lt BT" panose="020B0402020204020303" pitchFamily="34" charset="0"/>
              </a:rPr>
              <a:t>Collection</a:t>
            </a:r>
            <a:r>
              <a:rPr lang="en-GB" sz="2200" dirty="0">
                <a:solidFill>
                  <a:schemeClr val="tx1">
                    <a:lumMod val="50000"/>
                  </a:schemeClr>
                </a:solidFill>
                <a:latin typeface="Futura Lt BT" panose="020B0402020204020303" pitchFamily="34" charset="0"/>
              </a:rPr>
              <a:t> </a:t>
            </a:r>
            <a:r>
              <a:rPr lang="en-GB" sz="2200" dirty="0" smtClean="0">
                <a:solidFill>
                  <a:schemeClr val="tx1">
                    <a:lumMod val="50000"/>
                  </a:schemeClr>
                </a:solidFill>
                <a:latin typeface="Futura Lt BT" panose="020B0402020204020303" pitchFamily="34" charset="0"/>
              </a:rPr>
              <a:t>-  </a:t>
            </a:r>
            <a:r>
              <a:rPr lang="en-GB" sz="2200" dirty="0">
                <a:solidFill>
                  <a:schemeClr val="tx1">
                    <a:lumMod val="50000"/>
                  </a:schemeClr>
                </a:solidFill>
                <a:latin typeface="Futura Lt BT" panose="020B0402020204020303" pitchFamily="34" charset="0"/>
              </a:rPr>
              <a:t>Specifies how many collection objects must be unavailable before it stops trying to collect data and wait until the next scheduled collection session. </a:t>
            </a:r>
          </a:p>
          <a:p>
            <a:r>
              <a:rPr lang="en-US" sz="2200" b="1" dirty="0" smtClean="0">
                <a:solidFill>
                  <a:schemeClr val="tx1">
                    <a:lumMod val="50000"/>
                  </a:schemeClr>
                </a:solidFill>
                <a:latin typeface="Futura Lt BT" panose="020B0402020204020303"/>
              </a:rPr>
              <a:t>Disable </a:t>
            </a:r>
            <a:r>
              <a:rPr lang="en-US" sz="2200" b="1" dirty="0">
                <a:solidFill>
                  <a:schemeClr val="tx1">
                    <a:lumMod val="50000"/>
                  </a:schemeClr>
                </a:solidFill>
                <a:latin typeface="Futura Lt BT" panose="020B0402020204020303"/>
              </a:rPr>
              <a:t>Rollup of </a:t>
            </a:r>
            <a:r>
              <a:rPr lang="en-US" sz="2200" b="1" dirty="0" smtClean="0">
                <a:solidFill>
                  <a:schemeClr val="tx1">
                    <a:lumMod val="50000"/>
                  </a:schemeClr>
                </a:solidFill>
                <a:latin typeface="Futura Lt BT" panose="020B0402020204020303"/>
              </a:rPr>
              <a:t>Data -  </a:t>
            </a:r>
            <a:r>
              <a:rPr lang="en-US" sz="2200" dirty="0">
                <a:solidFill>
                  <a:schemeClr val="tx1">
                    <a:lumMod val="50000"/>
                  </a:schemeClr>
                </a:solidFill>
                <a:latin typeface="Futura Lt BT" panose="020B0402020204020303"/>
              </a:rPr>
              <a:t>If you select this checkbox, pages that depend on rolled-up data will no longer display data for this Dynamic Application. </a:t>
            </a:r>
            <a:endParaRPr lang="en-GB" sz="2200" dirty="0">
              <a:solidFill>
                <a:schemeClr val="tx1">
                  <a:lumMod val="50000"/>
                </a:schemeClr>
              </a:solidFill>
              <a:latin typeface="Futura Lt BT" panose="020B0402020204020303"/>
            </a:endParaRPr>
          </a:p>
        </p:txBody>
      </p:sp>
      <p:sp>
        <p:nvSpPr>
          <p:cNvPr id="5" name="Slide Number Placeholder 4"/>
          <p:cNvSpPr>
            <a:spLocks noGrp="1"/>
          </p:cNvSpPr>
          <p:nvPr>
            <p:ph type="sldNum" sz="quarter" idx="4"/>
          </p:nvPr>
        </p:nvSpPr>
        <p:spPr/>
        <p:txBody>
          <a:bodyPr/>
          <a:lstStyle/>
          <a:p>
            <a:fld id="{59FBCBD5-A728-384D-A41B-B8C6FE40EEBE}" type="slidenum">
              <a:rPr lang="en-US" smtClean="0"/>
              <a:pPr/>
              <a:t>132</a:t>
            </a:fld>
            <a:endParaRPr lang="en-US" dirty="0"/>
          </a:p>
        </p:txBody>
      </p:sp>
      <p:sp>
        <p:nvSpPr>
          <p:cNvPr id="12" name="TextBox 11"/>
          <p:cNvSpPr txBox="1"/>
          <p:nvPr/>
        </p:nvSpPr>
        <p:spPr>
          <a:xfrm>
            <a:off x="286516" y="3329782"/>
            <a:ext cx="2714866" cy="5903154"/>
          </a:xfrm>
          <a:prstGeom prst="rect">
            <a:avLst/>
          </a:prstGeom>
          <a:noFill/>
        </p:spPr>
        <p:txBody>
          <a:bodyPr wrap="square" lIns="146304" tIns="73152" rIns="146304" bIns="73152" rtlCol="0">
            <a:spAutoFit/>
          </a:bodyPr>
          <a:lstStyle/>
          <a:p>
            <a:r>
              <a:rPr lang="en-GB" sz="2200" b="1" dirty="0">
                <a:solidFill>
                  <a:schemeClr val="tx1">
                    <a:lumMod val="50000"/>
                  </a:schemeClr>
                </a:solidFill>
                <a:latin typeface="Futura Lt BT" panose="020B0402020204020303"/>
              </a:rPr>
              <a:t>Poll </a:t>
            </a:r>
            <a:r>
              <a:rPr lang="en-GB" sz="2200" b="1" dirty="0" smtClean="0">
                <a:solidFill>
                  <a:schemeClr val="tx1">
                    <a:lumMod val="50000"/>
                  </a:schemeClr>
                </a:solidFill>
                <a:latin typeface="Futura Lt BT" panose="020B0402020204020303"/>
              </a:rPr>
              <a:t>Frequency</a:t>
            </a:r>
            <a:r>
              <a:rPr lang="en-GB" sz="2200" dirty="0">
                <a:solidFill>
                  <a:schemeClr val="tx1">
                    <a:lumMod val="50000"/>
                  </a:schemeClr>
                </a:solidFill>
                <a:latin typeface="Futura Lt BT" panose="020B0402020204020303"/>
              </a:rPr>
              <a:t> </a:t>
            </a:r>
            <a:r>
              <a:rPr lang="en-GB" sz="2200" dirty="0" smtClean="0">
                <a:solidFill>
                  <a:schemeClr val="tx1">
                    <a:lumMod val="50000"/>
                  </a:schemeClr>
                </a:solidFill>
                <a:latin typeface="Futura Lt BT" panose="020B0402020204020303"/>
              </a:rPr>
              <a:t>- displays </a:t>
            </a:r>
            <a:r>
              <a:rPr lang="en-GB" sz="2200" dirty="0">
                <a:solidFill>
                  <a:schemeClr val="tx1">
                    <a:lumMod val="50000"/>
                  </a:schemeClr>
                </a:solidFill>
                <a:latin typeface="Futura Lt BT" panose="020B0402020204020303"/>
              </a:rPr>
              <a:t>the default poll frequency for the Dynamic Application.</a:t>
            </a:r>
          </a:p>
          <a:p>
            <a:r>
              <a:rPr lang="en-GB" sz="2200" b="1" dirty="0">
                <a:solidFill>
                  <a:schemeClr val="tx1">
                    <a:lumMod val="50000"/>
                  </a:schemeClr>
                </a:solidFill>
                <a:latin typeface="Futura Lt BT" panose="020B0402020204020303"/>
              </a:rPr>
              <a:t>Device </a:t>
            </a:r>
            <a:r>
              <a:rPr lang="en-GB" sz="2200" b="1" dirty="0" smtClean="0">
                <a:solidFill>
                  <a:schemeClr val="tx1">
                    <a:lumMod val="50000"/>
                  </a:schemeClr>
                </a:solidFill>
                <a:latin typeface="Futura Lt BT" panose="020B0402020204020303"/>
              </a:rPr>
              <a:t>Dashboards – </a:t>
            </a:r>
          </a:p>
          <a:p>
            <a:r>
              <a:rPr lang="en-US" sz="2200" dirty="0" smtClean="0">
                <a:solidFill>
                  <a:schemeClr val="tx1">
                    <a:lumMod val="50000"/>
                  </a:schemeClr>
                </a:solidFill>
                <a:latin typeface="Futura Lt BT" panose="020B0402020204020303"/>
              </a:rPr>
              <a:t>For </a:t>
            </a:r>
            <a:r>
              <a:rPr lang="en-US" sz="2200" dirty="0">
                <a:solidFill>
                  <a:schemeClr val="tx1">
                    <a:lumMod val="50000"/>
                  </a:schemeClr>
                </a:solidFill>
                <a:latin typeface="Futura Lt BT" panose="020B0402020204020303"/>
              </a:rPr>
              <a:t>devices that subscribe to this Dynamic Application, the selected device dashboard will appear as an option in the Device Summary page.</a:t>
            </a:r>
            <a:endParaRPr lang="en-GB" sz="2200" b="1" dirty="0">
              <a:solidFill>
                <a:schemeClr val="tx1">
                  <a:lumMod val="50000"/>
                </a:schemeClr>
              </a:solidFill>
              <a:latin typeface="Futura Lt BT" panose="020B0402020204020303"/>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657" y="3171798"/>
            <a:ext cx="9178626" cy="4698165"/>
          </a:xfrm>
          <a:prstGeom prst="rect">
            <a:avLst/>
          </a:prstGeom>
        </p:spPr>
      </p:pic>
      <p:sp>
        <p:nvSpPr>
          <p:cNvPr id="7" name="Oval 6"/>
          <p:cNvSpPr/>
          <p:nvPr/>
        </p:nvSpPr>
        <p:spPr>
          <a:xfrm>
            <a:off x="3190835" y="4559122"/>
            <a:ext cx="2537138" cy="60530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22699" y="4559122"/>
            <a:ext cx="1924774" cy="590282"/>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747473" y="3526743"/>
            <a:ext cx="2537138" cy="46917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0573985" y="3627120"/>
            <a:ext cx="1511297" cy="46917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4289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226" y="1397950"/>
            <a:ext cx="11269980" cy="6830290"/>
          </a:xfrm>
          <a:prstGeom prst="rect">
            <a:avLst/>
          </a:prstGeom>
        </p:spPr>
      </p:pic>
      <p:sp>
        <p:nvSpPr>
          <p:cNvPr id="2" name="Title 1"/>
          <p:cNvSpPr>
            <a:spLocks noGrp="1"/>
          </p:cNvSpPr>
          <p:nvPr>
            <p:ph type="title"/>
          </p:nvPr>
        </p:nvSpPr>
        <p:spPr>
          <a:xfrm>
            <a:off x="310896" y="141983"/>
            <a:ext cx="14456664" cy="881693"/>
          </a:xfrm>
        </p:spPr>
        <p:txBody>
          <a:bodyPr>
            <a:normAutofit/>
          </a:bodyPr>
          <a:lstStyle/>
          <a:p>
            <a:r>
              <a:rPr lang="en-US" dirty="0"/>
              <a:t>Dynamic Applications: Configuration </a:t>
            </a:r>
            <a:r>
              <a:rPr lang="en-US" dirty="0" smtClean="0"/>
              <a:t>Collections</a:t>
            </a:r>
            <a:endParaRPr lang="en-US" dirty="0"/>
          </a:p>
        </p:txBody>
      </p:sp>
      <p:sp>
        <p:nvSpPr>
          <p:cNvPr id="5" name="Rectangle 4"/>
          <p:cNvSpPr/>
          <p:nvPr/>
        </p:nvSpPr>
        <p:spPr bwMode="auto">
          <a:xfrm>
            <a:off x="2297176" y="3322998"/>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6" name="Rectangle 5"/>
          <p:cNvSpPr/>
          <p:nvPr/>
        </p:nvSpPr>
        <p:spPr bwMode="auto">
          <a:xfrm>
            <a:off x="2297176" y="3799840"/>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7" name="Rectangle 6"/>
          <p:cNvSpPr/>
          <p:nvPr/>
        </p:nvSpPr>
        <p:spPr bwMode="auto">
          <a:xfrm>
            <a:off x="2366264" y="4246880"/>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8" name="Rectangle 7"/>
          <p:cNvSpPr/>
          <p:nvPr/>
        </p:nvSpPr>
        <p:spPr bwMode="auto">
          <a:xfrm>
            <a:off x="2210816" y="4887638"/>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24" name="Rectangle 23"/>
          <p:cNvSpPr/>
          <p:nvPr/>
        </p:nvSpPr>
        <p:spPr bwMode="auto">
          <a:xfrm>
            <a:off x="1969008" y="5886027"/>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7" name="TextBox 16"/>
          <p:cNvSpPr txBox="1"/>
          <p:nvPr/>
        </p:nvSpPr>
        <p:spPr>
          <a:xfrm>
            <a:off x="6435464" y="9461202"/>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1" name="Slide Number Placeholder 10"/>
          <p:cNvSpPr>
            <a:spLocks noGrp="1"/>
          </p:cNvSpPr>
          <p:nvPr>
            <p:ph type="sldNum" sz="quarter" idx="4"/>
          </p:nvPr>
        </p:nvSpPr>
        <p:spPr/>
        <p:txBody>
          <a:bodyPr/>
          <a:lstStyle/>
          <a:p>
            <a:fld id="{59FBCBD5-A728-384D-A41B-B8C6FE40EEBE}" type="slidenum">
              <a:rPr lang="en-US" smtClean="0"/>
              <a:pPr/>
              <a:t>133</a:t>
            </a:fld>
            <a:endParaRPr lang="en-US" dirty="0"/>
          </a:p>
        </p:txBody>
      </p:sp>
      <p:sp>
        <p:nvSpPr>
          <p:cNvPr id="16" name="Line Callout 1 15"/>
          <p:cNvSpPr/>
          <p:nvPr/>
        </p:nvSpPr>
        <p:spPr>
          <a:xfrm>
            <a:off x="8158987" y="8000228"/>
            <a:ext cx="5450812" cy="1182482"/>
          </a:xfrm>
          <a:prstGeom prst="borderCallout1">
            <a:avLst>
              <a:gd name="adj1" fmla="val -11729"/>
              <a:gd name="adj2" fmla="val 22522"/>
              <a:gd name="adj3" fmla="val -78291"/>
              <a:gd name="adj4" fmla="val 52359"/>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600" dirty="0">
                <a:solidFill>
                  <a:schemeClr val="tx1">
                    <a:lumMod val="50000"/>
                  </a:schemeClr>
                </a:solidFill>
                <a:latin typeface="Futura Lt BT" panose="020B0402020204020303" pitchFamily="34" charset="0"/>
              </a:rPr>
              <a:t>Each object will have a unique ID which will be used later on to alert on if needed</a:t>
            </a:r>
          </a:p>
        </p:txBody>
      </p:sp>
      <p:sp>
        <p:nvSpPr>
          <p:cNvPr id="3" name="Rectangle 2"/>
          <p:cNvSpPr/>
          <p:nvPr/>
        </p:nvSpPr>
        <p:spPr>
          <a:xfrm>
            <a:off x="11096651" y="5205025"/>
            <a:ext cx="518160" cy="2554647"/>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0" name="TextBox 19"/>
          <p:cNvSpPr txBox="1"/>
          <p:nvPr/>
        </p:nvSpPr>
        <p:spPr>
          <a:xfrm>
            <a:off x="310896" y="1900870"/>
            <a:ext cx="3646804" cy="5564600"/>
          </a:xfrm>
          <a:prstGeom prst="rect">
            <a:avLst/>
          </a:prstGeom>
          <a:noFill/>
        </p:spPr>
        <p:txBody>
          <a:bodyPr wrap="square" lIns="146304" tIns="73152" rIns="146304" bIns="73152" rtlCol="0">
            <a:spAutoFit/>
          </a:bodyPr>
          <a:lstStyle/>
          <a:p>
            <a:r>
              <a:rPr lang="en-GB" sz="2200" b="1" dirty="0" smtClean="0">
                <a:solidFill>
                  <a:schemeClr val="tx1">
                    <a:lumMod val="50000"/>
                  </a:schemeClr>
                </a:solidFill>
                <a:latin typeface="Futura Lt BT" panose="020B0402020204020303" pitchFamily="34" charset="0"/>
              </a:rPr>
              <a:t>Asset/Form</a:t>
            </a:r>
            <a:r>
              <a:rPr lang="en-GB" sz="2200" dirty="0">
                <a:solidFill>
                  <a:schemeClr val="tx1">
                    <a:lumMod val="50000"/>
                  </a:schemeClr>
                </a:solidFill>
                <a:latin typeface="Futura Lt BT" panose="020B0402020204020303" pitchFamily="34" charset="0"/>
              </a:rPr>
              <a:t> </a:t>
            </a:r>
            <a:r>
              <a:rPr lang="en-GB" sz="2200" dirty="0" smtClean="0">
                <a:solidFill>
                  <a:schemeClr val="tx1">
                    <a:lumMod val="50000"/>
                  </a:schemeClr>
                </a:solidFill>
                <a:latin typeface="Futura Lt BT" panose="020B0402020204020303" pitchFamily="34" charset="0"/>
              </a:rPr>
              <a:t>- Used </a:t>
            </a:r>
            <a:r>
              <a:rPr lang="en-GB" sz="2200" dirty="0">
                <a:solidFill>
                  <a:schemeClr val="tx1">
                    <a:lumMod val="50000"/>
                  </a:schemeClr>
                </a:solidFill>
                <a:latin typeface="Futura Lt BT" panose="020B0402020204020303" pitchFamily="34" charset="0"/>
              </a:rPr>
              <a:t>to link to populate Asset fields.</a:t>
            </a:r>
            <a:endParaRPr lang="en-GB" sz="2200" b="1" dirty="0">
              <a:solidFill>
                <a:schemeClr val="tx1">
                  <a:lumMod val="50000"/>
                </a:schemeClr>
              </a:solidFill>
              <a:latin typeface="Futura Lt BT" panose="020B0402020204020303" pitchFamily="34" charset="0"/>
            </a:endParaRPr>
          </a:p>
          <a:p>
            <a:r>
              <a:rPr lang="en-GB" sz="2200" b="1" dirty="0">
                <a:solidFill>
                  <a:schemeClr val="tx1">
                    <a:lumMod val="50000"/>
                  </a:schemeClr>
                </a:solidFill>
                <a:latin typeface="Futura Lt BT" panose="020B0402020204020303" pitchFamily="34" charset="0"/>
              </a:rPr>
              <a:t>Change Alerting</a:t>
            </a:r>
            <a:r>
              <a:rPr lang="en-GB" sz="2200" b="1" dirty="0" smtClean="0">
                <a:solidFill>
                  <a:schemeClr val="tx1">
                    <a:lumMod val="50000"/>
                  </a:schemeClr>
                </a:solidFill>
                <a:latin typeface="Futura Lt BT" panose="020B0402020204020303" pitchFamily="34" charset="0"/>
              </a:rPr>
              <a:t>. - </a:t>
            </a:r>
            <a:endParaRPr lang="en-GB" sz="2200" dirty="0">
              <a:solidFill>
                <a:schemeClr val="tx1">
                  <a:lumMod val="50000"/>
                </a:schemeClr>
              </a:solidFill>
              <a:latin typeface="Futura Lt BT" panose="020B0402020204020303" pitchFamily="34" charset="0"/>
            </a:endParaRPr>
          </a:p>
          <a:p>
            <a:r>
              <a:rPr lang="en-GB" sz="2200" u="sng" dirty="0">
                <a:solidFill>
                  <a:schemeClr val="tx1">
                    <a:lumMod val="50000"/>
                  </a:schemeClr>
                </a:solidFill>
                <a:latin typeface="Futura Lt BT" panose="020B0402020204020303" pitchFamily="34" charset="0"/>
              </a:rPr>
              <a:t>Enabled.</a:t>
            </a:r>
            <a:r>
              <a:rPr lang="en-GB" sz="2200" dirty="0">
                <a:solidFill>
                  <a:schemeClr val="tx1">
                    <a:lumMod val="50000"/>
                  </a:schemeClr>
                </a:solidFill>
                <a:latin typeface="Futura Lt BT" panose="020B0402020204020303" pitchFamily="34" charset="0"/>
              </a:rPr>
              <a:t> If the value of the object changes, trigger an event.</a:t>
            </a:r>
          </a:p>
          <a:p>
            <a:r>
              <a:rPr lang="en-GB" sz="2200" u="sng" dirty="0">
                <a:solidFill>
                  <a:schemeClr val="tx1">
                    <a:lumMod val="50000"/>
                  </a:schemeClr>
                </a:solidFill>
                <a:latin typeface="Futura Lt BT" panose="020B0402020204020303" pitchFamily="34" charset="0"/>
              </a:rPr>
              <a:t>Disabled.</a:t>
            </a:r>
            <a:r>
              <a:rPr lang="en-GB" sz="2200" dirty="0">
                <a:solidFill>
                  <a:schemeClr val="tx1">
                    <a:lumMod val="50000"/>
                  </a:schemeClr>
                </a:solidFill>
                <a:latin typeface="Futura Lt BT" panose="020B0402020204020303" pitchFamily="34" charset="0"/>
              </a:rPr>
              <a:t> If the value of the object changes, do not trigger an event.</a:t>
            </a:r>
          </a:p>
          <a:p>
            <a:r>
              <a:rPr lang="en-GB" sz="2200" b="1" dirty="0">
                <a:solidFill>
                  <a:schemeClr val="tx1">
                    <a:lumMod val="50000"/>
                  </a:schemeClr>
                </a:solidFill>
                <a:latin typeface="Futura Lt BT" panose="020B0402020204020303" pitchFamily="34" charset="0"/>
              </a:rPr>
              <a:t>Hide </a:t>
            </a:r>
            <a:r>
              <a:rPr lang="en-GB" sz="2200" b="1" dirty="0" smtClean="0">
                <a:solidFill>
                  <a:schemeClr val="tx1">
                    <a:lumMod val="50000"/>
                  </a:schemeClr>
                </a:solidFill>
                <a:latin typeface="Futura Lt BT" panose="020B0402020204020303" pitchFamily="34" charset="0"/>
              </a:rPr>
              <a:t>Object - </a:t>
            </a:r>
            <a:r>
              <a:rPr lang="en-GB" sz="2200" dirty="0" smtClean="0">
                <a:solidFill>
                  <a:schemeClr val="tx1">
                    <a:lumMod val="50000"/>
                  </a:schemeClr>
                </a:solidFill>
                <a:latin typeface="Futura Lt BT" panose="020B0402020204020303" pitchFamily="34" charset="0"/>
              </a:rPr>
              <a:t>The </a:t>
            </a:r>
            <a:r>
              <a:rPr lang="en-GB" sz="2200" dirty="0">
                <a:solidFill>
                  <a:schemeClr val="tx1">
                    <a:lumMod val="50000"/>
                  </a:schemeClr>
                </a:solidFill>
                <a:latin typeface="Futura Lt BT" panose="020B0402020204020303" pitchFamily="34" charset="0"/>
              </a:rPr>
              <a:t>object will not appear in the Configuration Report page.</a:t>
            </a:r>
          </a:p>
          <a:p>
            <a:r>
              <a:rPr lang="en-GB" sz="2200" b="1" dirty="0">
                <a:solidFill>
                  <a:schemeClr val="tx1">
                    <a:lumMod val="50000"/>
                  </a:schemeClr>
                </a:solidFill>
                <a:latin typeface="Futura Lt BT" panose="020B0402020204020303"/>
              </a:rPr>
              <a:t>Table </a:t>
            </a:r>
            <a:r>
              <a:rPr lang="en-GB" sz="2200" b="1" dirty="0" smtClean="0">
                <a:solidFill>
                  <a:schemeClr val="tx1">
                    <a:lumMod val="50000"/>
                  </a:schemeClr>
                </a:solidFill>
                <a:latin typeface="Futura Lt BT" panose="020B0402020204020303"/>
              </a:rPr>
              <a:t>Alignment</a:t>
            </a:r>
            <a:r>
              <a:rPr lang="en-GB" sz="2200" dirty="0">
                <a:solidFill>
                  <a:schemeClr val="tx1">
                    <a:lumMod val="50000"/>
                  </a:schemeClr>
                </a:solidFill>
                <a:latin typeface="Futura Lt BT" panose="020B0402020204020303"/>
              </a:rPr>
              <a:t> </a:t>
            </a:r>
            <a:r>
              <a:rPr lang="en-GB" sz="2200" dirty="0" smtClean="0">
                <a:solidFill>
                  <a:schemeClr val="tx1">
                    <a:lumMod val="50000"/>
                  </a:schemeClr>
                </a:solidFill>
                <a:latin typeface="Futura Lt BT" panose="020B0402020204020303"/>
              </a:rPr>
              <a:t>- </a:t>
            </a:r>
            <a:r>
              <a:rPr lang="en-US" sz="2200" dirty="0" smtClean="0">
                <a:solidFill>
                  <a:schemeClr val="tx1">
                    <a:lumMod val="50000"/>
                  </a:schemeClr>
                </a:solidFill>
                <a:latin typeface="Futura Lt BT" panose="020B0402020204020303"/>
              </a:rPr>
              <a:t>How </a:t>
            </a:r>
            <a:r>
              <a:rPr lang="en-US" sz="2200" dirty="0">
                <a:solidFill>
                  <a:schemeClr val="tx1">
                    <a:lumMod val="50000"/>
                  </a:schemeClr>
                </a:solidFill>
                <a:latin typeface="Futura Lt BT" panose="020B0402020204020303"/>
              </a:rPr>
              <a:t>the value for the object will be formatted in the Configuration Report page. </a:t>
            </a:r>
            <a:endParaRPr lang="en-GB" sz="2200" dirty="0">
              <a:solidFill>
                <a:schemeClr val="tx1">
                  <a:lumMod val="50000"/>
                </a:schemeClr>
              </a:solidFill>
              <a:latin typeface="Futura Lt BT" panose="020B0402020204020303"/>
            </a:endParaRPr>
          </a:p>
        </p:txBody>
      </p:sp>
    </p:spTree>
    <p:extLst>
      <p:ext uri="{BB962C8B-B14F-4D97-AF65-F5344CB8AC3E}">
        <p14:creationId xmlns:p14="http://schemas.microsoft.com/office/powerpoint/2010/main" val="19606703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141983"/>
            <a:ext cx="14456664" cy="881693"/>
          </a:xfrm>
        </p:spPr>
        <p:txBody>
          <a:bodyPr>
            <a:normAutofit/>
          </a:bodyPr>
          <a:lstStyle/>
          <a:p>
            <a:r>
              <a:rPr lang="en-US" dirty="0"/>
              <a:t>Dynamic Applications: Configuration </a:t>
            </a:r>
            <a:r>
              <a:rPr lang="en-US" dirty="0" smtClean="0"/>
              <a:t>Grouping</a:t>
            </a:r>
            <a:endParaRPr lang="en-US" dirty="0"/>
          </a:p>
        </p:txBody>
      </p:sp>
      <p:sp>
        <p:nvSpPr>
          <p:cNvPr id="5" name="Rectangle 4"/>
          <p:cNvSpPr/>
          <p:nvPr/>
        </p:nvSpPr>
        <p:spPr bwMode="auto">
          <a:xfrm>
            <a:off x="2297176" y="3322998"/>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6" name="Rectangle 5"/>
          <p:cNvSpPr/>
          <p:nvPr/>
        </p:nvSpPr>
        <p:spPr bwMode="auto">
          <a:xfrm>
            <a:off x="2297176" y="3799840"/>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7" name="Rectangle 6"/>
          <p:cNvSpPr/>
          <p:nvPr/>
        </p:nvSpPr>
        <p:spPr bwMode="auto">
          <a:xfrm>
            <a:off x="2366264" y="4246880"/>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8" name="Rectangle 7"/>
          <p:cNvSpPr/>
          <p:nvPr/>
        </p:nvSpPr>
        <p:spPr bwMode="auto">
          <a:xfrm>
            <a:off x="2210816" y="4887638"/>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24" name="Rectangle 23"/>
          <p:cNvSpPr/>
          <p:nvPr/>
        </p:nvSpPr>
        <p:spPr bwMode="auto">
          <a:xfrm>
            <a:off x="1969008" y="5886027"/>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7" name="TextBox 16"/>
          <p:cNvSpPr txBox="1"/>
          <p:nvPr/>
        </p:nvSpPr>
        <p:spPr>
          <a:xfrm>
            <a:off x="6435464" y="9461202"/>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1" name="Slide Number Placeholder 10"/>
          <p:cNvSpPr>
            <a:spLocks noGrp="1"/>
          </p:cNvSpPr>
          <p:nvPr>
            <p:ph type="sldNum" sz="quarter" idx="4"/>
          </p:nvPr>
        </p:nvSpPr>
        <p:spPr/>
        <p:txBody>
          <a:bodyPr/>
          <a:lstStyle/>
          <a:p>
            <a:fld id="{59FBCBD5-A728-384D-A41B-B8C6FE40EEBE}" type="slidenum">
              <a:rPr lang="en-US" smtClean="0"/>
              <a:pPr/>
              <a:t>134</a:t>
            </a:fld>
            <a:endParaRPr lang="en-US" dirty="0"/>
          </a:p>
        </p:txBody>
      </p:sp>
      <p:sp>
        <p:nvSpPr>
          <p:cNvPr id="20" name="TextBox 19"/>
          <p:cNvSpPr txBox="1"/>
          <p:nvPr/>
        </p:nvSpPr>
        <p:spPr>
          <a:xfrm>
            <a:off x="295266" y="1217578"/>
            <a:ext cx="14919012" cy="886397"/>
          </a:xfrm>
          <a:prstGeom prst="rect">
            <a:avLst/>
          </a:prstGeom>
          <a:noFill/>
        </p:spPr>
        <p:txBody>
          <a:bodyPr wrap="square" lIns="146304" tIns="73152" rIns="146304" bIns="73152" rtlCol="0">
            <a:spAutoFit/>
          </a:bodyPr>
          <a:lstStyle/>
          <a:p>
            <a:r>
              <a:rPr lang="en-GB" sz="2400" b="1" dirty="0">
                <a:solidFill>
                  <a:schemeClr val="tx1">
                    <a:lumMod val="50000"/>
                  </a:schemeClr>
                </a:solidFill>
                <a:latin typeface="Futura Lt BT" panose="020B0402020204020303" pitchFamily="34" charset="0"/>
              </a:rPr>
              <a:t>Group </a:t>
            </a:r>
            <a:r>
              <a:rPr lang="en-GB" sz="2400" b="1" dirty="0" smtClean="0">
                <a:solidFill>
                  <a:schemeClr val="tx1">
                    <a:lumMod val="50000"/>
                  </a:schemeClr>
                </a:solidFill>
                <a:latin typeface="Futura Lt BT" panose="020B0402020204020303" pitchFamily="34" charset="0"/>
              </a:rPr>
              <a:t>Number</a:t>
            </a:r>
            <a:r>
              <a:rPr lang="en-GB" sz="2400" dirty="0">
                <a:solidFill>
                  <a:schemeClr val="tx1">
                    <a:lumMod val="50000"/>
                  </a:schemeClr>
                </a:solidFill>
                <a:latin typeface="Futura Lt BT" panose="020B0402020204020303" pitchFamily="34" charset="0"/>
              </a:rPr>
              <a:t> </a:t>
            </a:r>
            <a:r>
              <a:rPr lang="en-GB" sz="2400" dirty="0" smtClean="0">
                <a:solidFill>
                  <a:schemeClr val="tx1">
                    <a:lumMod val="50000"/>
                  </a:schemeClr>
                </a:solidFill>
                <a:latin typeface="Futura Lt BT" panose="020B0402020204020303" pitchFamily="34" charset="0"/>
              </a:rPr>
              <a:t>- </a:t>
            </a:r>
            <a:r>
              <a:rPr lang="en-US" sz="2400" dirty="0" smtClean="0">
                <a:solidFill>
                  <a:schemeClr val="tx1">
                    <a:lumMod val="50000"/>
                  </a:schemeClr>
                </a:solidFill>
                <a:latin typeface="Futura Lt BT" panose="020B0402020204020303"/>
              </a:rPr>
              <a:t>In </a:t>
            </a:r>
            <a:r>
              <a:rPr lang="en-US" sz="2400" dirty="0">
                <a:solidFill>
                  <a:schemeClr val="tx1">
                    <a:lumMod val="50000"/>
                  </a:schemeClr>
                </a:solidFill>
                <a:latin typeface="Futura Lt BT" panose="020B0402020204020303"/>
              </a:rPr>
              <a:t>the Configuration Report page, collection objects are arranged by group and displayed in </a:t>
            </a:r>
            <a:r>
              <a:rPr lang="en-US" sz="2400" dirty="0" smtClean="0">
                <a:solidFill>
                  <a:schemeClr val="tx1">
                    <a:lumMod val="50000"/>
                  </a:schemeClr>
                </a:solidFill>
                <a:latin typeface="Futura Lt BT" panose="020B0402020204020303"/>
              </a:rPr>
              <a:t>tables</a:t>
            </a:r>
            <a:r>
              <a:rPr lang="en-US" sz="2400" dirty="0">
                <a:solidFill>
                  <a:schemeClr val="tx1">
                    <a:lumMod val="50000"/>
                  </a:schemeClr>
                </a:solidFill>
                <a:latin typeface="Futura Lt BT" panose="020B0402020204020303"/>
              </a:rPr>
              <a:t> </a:t>
            </a:r>
            <a:r>
              <a:rPr lang="en-US" sz="2400" dirty="0" smtClean="0">
                <a:solidFill>
                  <a:schemeClr val="tx1">
                    <a:lumMod val="50000"/>
                  </a:schemeClr>
                </a:solidFill>
                <a:latin typeface="Futura Lt BT" panose="020B0402020204020303"/>
              </a:rPr>
              <a:t>on the Performance Reports &gt; </a:t>
            </a:r>
            <a:r>
              <a:rPr lang="en-US" sz="2400" dirty="0" err="1" smtClean="0">
                <a:solidFill>
                  <a:schemeClr val="tx1">
                    <a:lumMod val="50000"/>
                  </a:schemeClr>
                </a:solidFill>
                <a:latin typeface="Futura Lt BT" panose="020B0402020204020303"/>
              </a:rPr>
              <a:t>Configs</a:t>
            </a:r>
            <a:r>
              <a:rPr lang="en-US" sz="2400" dirty="0" smtClean="0">
                <a:solidFill>
                  <a:schemeClr val="tx1">
                    <a:lumMod val="50000"/>
                  </a:schemeClr>
                </a:solidFill>
                <a:latin typeface="Futura Lt BT" panose="020B0402020204020303"/>
              </a:rPr>
              <a:t> tab. </a:t>
            </a:r>
            <a:endParaRPr lang="en-GB" sz="2400" dirty="0">
              <a:solidFill>
                <a:schemeClr val="tx1">
                  <a:lumMod val="50000"/>
                </a:schemeClr>
              </a:solidFill>
              <a:latin typeface="Futura Lt BT" panose="020B0402020204020303"/>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30" y="2364828"/>
            <a:ext cx="6511290" cy="3410997"/>
          </a:xfrm>
          <a:prstGeom prst="rect">
            <a:avLst/>
          </a:prstGeom>
        </p:spPr>
      </p:pic>
      <p:sp>
        <p:nvSpPr>
          <p:cNvPr id="15" name="TextBox 14"/>
          <p:cNvSpPr txBox="1"/>
          <p:nvPr/>
        </p:nvSpPr>
        <p:spPr>
          <a:xfrm>
            <a:off x="8500056" y="2644032"/>
            <a:ext cx="5414063" cy="486287"/>
          </a:xfrm>
          <a:prstGeom prst="rect">
            <a:avLst/>
          </a:prstGeom>
          <a:noFill/>
        </p:spPr>
        <p:txBody>
          <a:bodyPr wrap="square" lIns="146304" tIns="73152" rIns="146304" bIns="73152" rtlCol="0">
            <a:spAutoFit/>
          </a:bodyPr>
          <a:lstStyle/>
          <a:p>
            <a:r>
              <a:rPr lang="en-GB" sz="2200" b="1" dirty="0">
                <a:solidFill>
                  <a:schemeClr val="tx1">
                    <a:lumMod val="50000"/>
                  </a:schemeClr>
                </a:solidFill>
                <a:latin typeface="Futura Lt BT" panose="020B0402020204020303" pitchFamily="34" charset="0"/>
              </a:rPr>
              <a:t>0</a:t>
            </a:r>
            <a:r>
              <a:rPr lang="en-GB" sz="2200" b="1" dirty="0" smtClean="0">
                <a:solidFill>
                  <a:schemeClr val="tx1">
                    <a:lumMod val="50000"/>
                  </a:schemeClr>
                </a:solidFill>
                <a:latin typeface="Futura Lt BT" panose="020B0402020204020303" pitchFamily="34" charset="0"/>
              </a:rPr>
              <a:t> Group number will go vertical</a:t>
            </a:r>
            <a:r>
              <a:rPr lang="en-GB" sz="2200" b="1" dirty="0">
                <a:solidFill>
                  <a:schemeClr val="tx1">
                    <a:lumMod val="50000"/>
                  </a:schemeClr>
                </a:solidFill>
                <a:latin typeface="Futura Lt BT" panose="020B0402020204020303" pitchFamily="34" charset="0"/>
              </a:rPr>
              <a:t>.</a:t>
            </a:r>
            <a:endParaRPr lang="en-GB" sz="2200" dirty="0">
              <a:solidFill>
                <a:schemeClr val="tx1">
                  <a:lumMod val="50000"/>
                </a:schemeClr>
              </a:solidFill>
              <a:latin typeface="Futura Lt BT" panose="020B0402020204020303"/>
            </a:endParaRPr>
          </a:p>
        </p:txBody>
      </p:sp>
      <p:sp>
        <p:nvSpPr>
          <p:cNvPr id="10" name="Rectangle 9"/>
          <p:cNvSpPr/>
          <p:nvPr/>
        </p:nvSpPr>
        <p:spPr>
          <a:xfrm>
            <a:off x="544830" y="3322998"/>
            <a:ext cx="1821434" cy="28312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745" y="3322998"/>
            <a:ext cx="6757018" cy="138605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830" y="6133458"/>
            <a:ext cx="6496304" cy="3238075"/>
          </a:xfrm>
          <a:prstGeom prst="rect">
            <a:avLst/>
          </a:prstGeom>
        </p:spPr>
      </p:pic>
      <p:sp>
        <p:nvSpPr>
          <p:cNvPr id="3" name="Rectangle 2"/>
          <p:cNvSpPr/>
          <p:nvPr/>
        </p:nvSpPr>
        <p:spPr>
          <a:xfrm>
            <a:off x="4765548" y="8488680"/>
            <a:ext cx="156972" cy="927687"/>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1" name="Rectangle 20"/>
          <p:cNvSpPr/>
          <p:nvPr/>
        </p:nvSpPr>
        <p:spPr>
          <a:xfrm>
            <a:off x="563626" y="6915777"/>
            <a:ext cx="1821434" cy="28312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2958" y="6626322"/>
            <a:ext cx="7007203" cy="1580893"/>
          </a:xfrm>
          <a:prstGeom prst="rect">
            <a:avLst/>
          </a:prstGeom>
        </p:spPr>
      </p:pic>
      <p:sp>
        <p:nvSpPr>
          <p:cNvPr id="22" name="TextBox 21"/>
          <p:cNvSpPr txBox="1"/>
          <p:nvPr/>
        </p:nvSpPr>
        <p:spPr>
          <a:xfrm>
            <a:off x="8293404" y="6130530"/>
            <a:ext cx="6900522" cy="486287"/>
          </a:xfrm>
          <a:prstGeom prst="rect">
            <a:avLst/>
          </a:prstGeom>
          <a:noFill/>
        </p:spPr>
        <p:txBody>
          <a:bodyPr wrap="square" lIns="146304" tIns="73152" rIns="146304" bIns="73152" rtlCol="0">
            <a:spAutoFit/>
          </a:bodyPr>
          <a:lstStyle/>
          <a:p>
            <a:r>
              <a:rPr lang="en-GB" sz="2200" b="1" dirty="0" smtClean="0">
                <a:solidFill>
                  <a:schemeClr val="tx1">
                    <a:lumMod val="50000"/>
                  </a:schemeClr>
                </a:solidFill>
                <a:latin typeface="Futura Lt BT" panose="020B0402020204020303" pitchFamily="34" charset="0"/>
              </a:rPr>
              <a:t>Group 1, and higher numbers will go horizontal</a:t>
            </a:r>
            <a:r>
              <a:rPr lang="en-GB" sz="2200" b="1" dirty="0">
                <a:solidFill>
                  <a:schemeClr val="tx1">
                    <a:lumMod val="50000"/>
                  </a:schemeClr>
                </a:solidFill>
                <a:latin typeface="Futura Lt BT" panose="020B0402020204020303" pitchFamily="34" charset="0"/>
              </a:rPr>
              <a:t>.</a:t>
            </a:r>
            <a:endParaRPr lang="en-GB" sz="2200" dirty="0">
              <a:solidFill>
                <a:schemeClr val="tx1">
                  <a:lumMod val="50000"/>
                </a:schemeClr>
              </a:solidFill>
              <a:latin typeface="Futura Lt BT" panose="020B0402020204020303"/>
            </a:endParaRPr>
          </a:p>
        </p:txBody>
      </p:sp>
      <p:cxnSp>
        <p:nvCxnSpPr>
          <p:cNvPr id="23" name="Straight Arrow Connector 22"/>
          <p:cNvCxnSpPr/>
          <p:nvPr/>
        </p:nvCxnSpPr>
        <p:spPr>
          <a:xfrm>
            <a:off x="7269480" y="3972645"/>
            <a:ext cx="9705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161754" y="7717020"/>
            <a:ext cx="9705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67640" y="5886027"/>
            <a:ext cx="15079627"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765548" y="4833697"/>
            <a:ext cx="156972" cy="927687"/>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6" name="Rectangle 25"/>
          <p:cNvSpPr/>
          <p:nvPr/>
        </p:nvSpPr>
        <p:spPr>
          <a:xfrm>
            <a:off x="544830" y="3963755"/>
            <a:ext cx="2063242" cy="692227"/>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76835" y="7610932"/>
            <a:ext cx="1821434" cy="28312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1990" y="4063142"/>
            <a:ext cx="1119486" cy="418948"/>
          </a:xfrm>
          <a:prstGeom prst="rect">
            <a:avLst/>
          </a:prstGeom>
        </p:spPr>
      </p:pic>
      <p:sp>
        <p:nvSpPr>
          <p:cNvPr id="30" name="TextBox 29"/>
          <p:cNvSpPr txBox="1"/>
          <p:nvPr/>
        </p:nvSpPr>
        <p:spPr>
          <a:xfrm>
            <a:off x="8132338" y="8312298"/>
            <a:ext cx="6900522" cy="1163395"/>
          </a:xfrm>
          <a:prstGeom prst="rect">
            <a:avLst/>
          </a:prstGeom>
          <a:noFill/>
        </p:spPr>
        <p:txBody>
          <a:bodyPr wrap="square" lIns="146304" tIns="73152" rIns="146304" bIns="73152" rtlCol="0">
            <a:spAutoFit/>
          </a:bodyPr>
          <a:lstStyle/>
          <a:p>
            <a:r>
              <a:rPr lang="en-GB" sz="2200" b="1" dirty="0" smtClean="0">
                <a:solidFill>
                  <a:schemeClr val="tx1">
                    <a:lumMod val="50000"/>
                  </a:schemeClr>
                </a:solidFill>
                <a:latin typeface="Futura Lt BT" panose="020B0402020204020303" pitchFamily="34" charset="0"/>
              </a:rPr>
              <a:t>Table Alignment will move your selections. A space before the Object Name will list it first, 2 spaces second, etc.</a:t>
            </a:r>
            <a:endParaRPr lang="en-GB" sz="2200" dirty="0">
              <a:solidFill>
                <a:schemeClr val="tx1">
                  <a:lumMod val="50000"/>
                </a:schemeClr>
              </a:solidFill>
              <a:latin typeface="Futura Lt BT" panose="020B0402020204020303"/>
            </a:endParaRPr>
          </a:p>
        </p:txBody>
      </p:sp>
      <p:cxnSp>
        <p:nvCxnSpPr>
          <p:cNvPr id="16" name="Straight Arrow Connector 15"/>
          <p:cNvCxnSpPr/>
          <p:nvPr/>
        </p:nvCxnSpPr>
        <p:spPr>
          <a:xfrm flipH="1" flipV="1">
            <a:off x="8985312" y="8058651"/>
            <a:ext cx="254892" cy="316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76834" y="6294679"/>
            <a:ext cx="2882645" cy="28650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316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027" y="4893855"/>
            <a:ext cx="7594283" cy="712470"/>
          </a:xfrm>
          <a:prstGeom prst="rect">
            <a:avLst/>
          </a:prstGeom>
        </p:spPr>
      </p:pic>
      <p:sp>
        <p:nvSpPr>
          <p:cNvPr id="2" name="Title 1"/>
          <p:cNvSpPr>
            <a:spLocks noGrp="1"/>
          </p:cNvSpPr>
          <p:nvPr>
            <p:ph type="title"/>
          </p:nvPr>
        </p:nvSpPr>
        <p:spPr>
          <a:xfrm>
            <a:off x="777240" y="1"/>
            <a:ext cx="13990320" cy="1085041"/>
          </a:xfrm>
        </p:spPr>
        <p:txBody>
          <a:bodyPr/>
          <a:lstStyle/>
          <a:p>
            <a:r>
              <a:rPr lang="en-US" dirty="0" smtClean="0"/>
              <a:t>Dynamic Applications: Importing Mibs</a:t>
            </a:r>
            <a:endParaRPr lang="en-US" dirty="0"/>
          </a:p>
        </p:txBody>
      </p:sp>
      <p:sp>
        <p:nvSpPr>
          <p:cNvPr id="4" name="Text Placeholder 3"/>
          <p:cNvSpPr>
            <a:spLocks noGrp="1"/>
          </p:cNvSpPr>
          <p:nvPr>
            <p:ph type="body" sz="quarter" idx="11"/>
          </p:nvPr>
        </p:nvSpPr>
        <p:spPr>
          <a:xfrm>
            <a:off x="777241" y="1085321"/>
            <a:ext cx="13962877" cy="619337"/>
          </a:xfrm>
        </p:spPr>
        <p:txBody>
          <a:bodyPr>
            <a:normAutofit fontScale="92500" lnSpcReduction="10000"/>
          </a:bodyPr>
          <a:lstStyle/>
          <a:p>
            <a:r>
              <a:rPr lang="en-US" dirty="0">
                <a:solidFill>
                  <a:schemeClr val="accent1"/>
                </a:solidFill>
              </a:rPr>
              <a:t>System &gt; Tools &gt; MIB Compiler</a:t>
            </a:r>
          </a:p>
          <a:p>
            <a:endParaRPr lang="en-US" dirty="0"/>
          </a:p>
        </p:txBody>
      </p:sp>
      <p:sp>
        <p:nvSpPr>
          <p:cNvPr id="8" name="TextBox 7"/>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70" y="1976239"/>
            <a:ext cx="13195808" cy="2765275"/>
          </a:xfrm>
          <a:prstGeom prst="rect">
            <a:avLst/>
          </a:prstGeom>
          <a:ln>
            <a:solidFill>
              <a:schemeClr val="tx2"/>
            </a:solid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078" y="3825094"/>
            <a:ext cx="5940740" cy="1200025"/>
          </a:xfrm>
          <a:prstGeom prst="rect">
            <a:avLst/>
          </a:prstGeom>
        </p:spPr>
      </p:pic>
      <p:sp>
        <p:nvSpPr>
          <p:cNvPr id="14" name="Content Placeholder 1"/>
          <p:cNvSpPr txBox="1">
            <a:spLocks/>
          </p:cNvSpPr>
          <p:nvPr/>
        </p:nvSpPr>
        <p:spPr>
          <a:xfrm>
            <a:off x="510513" y="5990536"/>
            <a:ext cx="8021856" cy="2923926"/>
          </a:xfrm>
          <a:prstGeom prst="rect">
            <a:avLst/>
          </a:prstGeom>
        </p:spPr>
        <p:txBody>
          <a:bodyPr vert="horz" lIns="146304" tIns="73152" rIns="146304" bIns="73152" rtlCol="0">
            <a:normAutofit fontScale="92500" lnSpcReduction="20000"/>
          </a:bodyPr>
          <a:lstStyle>
            <a:lvl1pPr marL="342900" indent="-342900" algn="l" defTabSz="457200" rtl="0" eaLnBrk="1" latinLnBrk="0" hangingPunct="1">
              <a:lnSpc>
                <a:spcPct val="110000"/>
              </a:lnSpc>
              <a:spcBef>
                <a:spcPct val="20000"/>
              </a:spcBef>
              <a:buClr>
                <a:schemeClr val="accent1"/>
              </a:buClr>
              <a:buSzPct val="65000"/>
              <a:buFont typeface="Arial"/>
              <a:buChar char="•"/>
              <a:defRPr sz="24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987425" indent="-293688" algn="l" defTabSz="457200" rtl="0" eaLnBrk="1" latinLnBrk="0" hangingPunct="1">
              <a:lnSpc>
                <a:spcPct val="110000"/>
              </a:lnSpc>
              <a:spcBef>
                <a:spcPct val="20000"/>
              </a:spcBef>
              <a:buClr>
                <a:schemeClr val="accent4"/>
              </a:buClr>
              <a:buSzPct val="75000"/>
              <a:buFont typeface="Arial" pitchFamily="34" charset="0"/>
              <a:buChar char="–"/>
              <a:defRPr sz="1800" b="0" i="0" kern="1200">
                <a:solidFill>
                  <a:schemeClr val="bg1">
                    <a:lumMod val="50000"/>
                  </a:schemeClr>
                </a:solidFill>
                <a:latin typeface="Futura Lt BT" pitchFamily="34" charset="0"/>
                <a:ea typeface="+mn-ea"/>
                <a:cs typeface="Futura Lt BT" pitchFamily="34" charset="0"/>
              </a:defRPr>
            </a:lvl3pPr>
            <a:lvl4pPr marL="1281113" indent="-292100" algn="l" defTabSz="457200" rtl="0" eaLnBrk="1" latinLnBrk="0" hangingPunct="1">
              <a:lnSpc>
                <a:spcPct val="110000"/>
              </a:lnSpc>
              <a:spcBef>
                <a:spcPct val="20000"/>
              </a:spcBef>
              <a:buClr>
                <a:schemeClr val="accent4"/>
              </a:buClr>
              <a:buFont typeface="Arial" pitchFamily="34" charset="0"/>
              <a:buChar char="–"/>
              <a:defRPr sz="1600" b="0" i="0" kern="1200">
                <a:solidFill>
                  <a:schemeClr val="bg1">
                    <a:lumMod val="50000"/>
                  </a:schemeClr>
                </a:solidFill>
                <a:latin typeface="Futura Lt BT" pitchFamily="34" charset="0"/>
                <a:ea typeface="+mn-ea"/>
                <a:cs typeface="Futura Lt BT" pitchFamily="34" charset="0"/>
              </a:defRPr>
            </a:lvl4pPr>
            <a:lvl5pPr marL="1598613" indent="-315913" algn="l" defTabSz="457200" rtl="0" eaLnBrk="1" latinLnBrk="0" hangingPunct="1">
              <a:lnSpc>
                <a:spcPct val="110000"/>
              </a:lnSpc>
              <a:spcBef>
                <a:spcPct val="20000"/>
              </a:spcBef>
              <a:buClr>
                <a:schemeClr val="tx1">
                  <a:lumMod val="75000"/>
                  <a:lumOff val="25000"/>
                </a:schemeClr>
              </a:buClr>
              <a:buFont typeface="Arial" pitchFamily="34" charset="0"/>
              <a:buChar char="–"/>
              <a:defRPr sz="14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US" sz="2900" dirty="0">
                <a:solidFill>
                  <a:schemeClr val="tx1">
                    <a:lumMod val="50000"/>
                  </a:schemeClr>
                </a:solidFill>
              </a:rPr>
              <a:t>Contains over 3600 MIB’s.</a:t>
            </a:r>
          </a:p>
          <a:p>
            <a:pPr>
              <a:buSzPct val="100000"/>
            </a:pPr>
            <a:r>
              <a:rPr lang="en-US" sz="2900" dirty="0">
                <a:solidFill>
                  <a:schemeClr val="tx1">
                    <a:lumMod val="50000"/>
                  </a:schemeClr>
                </a:solidFill>
              </a:rPr>
              <a:t>Search EM7 for MIB name.</a:t>
            </a:r>
          </a:p>
          <a:p>
            <a:pPr>
              <a:buSzPct val="100000"/>
            </a:pPr>
            <a:r>
              <a:rPr lang="en-US" sz="2900" dirty="0">
                <a:solidFill>
                  <a:schemeClr val="tx1">
                    <a:lumMod val="50000"/>
                  </a:schemeClr>
                </a:solidFill>
              </a:rPr>
              <a:t>Import MIBs to keep from querying devices.</a:t>
            </a:r>
          </a:p>
          <a:p>
            <a:pPr>
              <a:buSzPct val="100000"/>
            </a:pPr>
            <a:r>
              <a:rPr lang="en-US" sz="2900" dirty="0">
                <a:solidFill>
                  <a:schemeClr val="tx1">
                    <a:lumMod val="50000"/>
                  </a:schemeClr>
                </a:solidFill>
              </a:rPr>
              <a:t>Check Logs for errors during the compile.</a:t>
            </a:r>
          </a:p>
          <a:p>
            <a:pPr>
              <a:buSzPct val="100000"/>
            </a:pPr>
            <a:r>
              <a:rPr lang="en-US" sz="2900" dirty="0">
                <a:solidFill>
                  <a:schemeClr val="tx1">
                    <a:lumMod val="50000"/>
                  </a:schemeClr>
                </a:solidFill>
              </a:rPr>
              <a:t>Knowledge base article on Portal for troubleshooting.</a:t>
            </a:r>
          </a:p>
          <a:p>
            <a:pPr marL="0" indent="0">
              <a:buNone/>
            </a:pPr>
            <a:endParaRPr lang="en-US" dirty="0">
              <a:solidFill>
                <a:schemeClr val="tx1">
                  <a:lumMod val="50000"/>
                </a:schemeClr>
              </a:solidFill>
            </a:endParaRPr>
          </a:p>
        </p:txBody>
      </p:sp>
      <p:sp>
        <p:nvSpPr>
          <p:cNvPr id="3" name="Slide Number Placeholder 2"/>
          <p:cNvSpPr>
            <a:spLocks noGrp="1"/>
          </p:cNvSpPr>
          <p:nvPr>
            <p:ph type="sldNum" sz="quarter" idx="4"/>
          </p:nvPr>
        </p:nvSpPr>
        <p:spPr/>
        <p:txBody>
          <a:bodyPr/>
          <a:lstStyle/>
          <a:p>
            <a:fld id="{59FBCBD5-A728-384D-A41B-B8C6FE40EEBE}" type="slidenum">
              <a:rPr lang="en-US" smtClean="0">
                <a:solidFill>
                  <a:schemeClr val="bg1"/>
                </a:solidFill>
              </a:rPr>
              <a:pPr/>
              <a:t>135</a:t>
            </a:fld>
            <a:endParaRPr lang="en-US" dirty="0">
              <a:solidFill>
                <a:schemeClr val="bg1"/>
              </a:solidFill>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3446" y="7493949"/>
            <a:ext cx="658079" cy="542441"/>
          </a:xfrm>
          <a:prstGeom prst="rect">
            <a:avLst/>
          </a:prstGeom>
        </p:spPr>
      </p:pic>
      <p:sp>
        <p:nvSpPr>
          <p:cNvPr id="15" name="Rectangle 14"/>
          <p:cNvSpPr/>
          <p:nvPr/>
        </p:nvSpPr>
        <p:spPr>
          <a:xfrm>
            <a:off x="7924820" y="2400794"/>
            <a:ext cx="863275" cy="2357121"/>
          </a:xfrm>
          <a:prstGeom prst="rect">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8" name="Straight Arrow Connector 17"/>
          <p:cNvCxnSpPr/>
          <p:nvPr/>
        </p:nvCxnSpPr>
        <p:spPr>
          <a:xfrm flipH="1">
            <a:off x="10684313" y="2189294"/>
            <a:ext cx="788188" cy="2120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8859377" y="4748003"/>
            <a:ext cx="2640396" cy="447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751310" y="5693182"/>
            <a:ext cx="6322507" cy="2379113"/>
          </a:xfrm>
          <a:prstGeom prst="rect">
            <a:avLst/>
          </a:prstGeom>
          <a:noFill/>
        </p:spPr>
        <p:txBody>
          <a:bodyPr wrap="square" lIns="146304" tIns="73152" rIns="146304" bIns="73152" rtlCol="0">
            <a:spAutoFit/>
          </a:bodyPr>
          <a:lstStyle/>
          <a:p>
            <a:r>
              <a:rPr lang="en-US" dirty="0" smtClean="0">
                <a:solidFill>
                  <a:schemeClr val="tx1">
                    <a:lumMod val="50000"/>
                  </a:schemeClr>
                </a:solidFill>
                <a:latin typeface="Futura Lt BT" panose="020B0402020204020303"/>
              </a:rPr>
              <a:t>Remember the name that it gets!</a:t>
            </a:r>
          </a:p>
          <a:p>
            <a:endParaRPr lang="en-US" dirty="0">
              <a:solidFill>
                <a:schemeClr val="tx1">
                  <a:lumMod val="50000"/>
                </a:schemeClr>
              </a:solidFill>
              <a:latin typeface="Futura Lt BT" panose="020B0402020204020303"/>
            </a:endParaRPr>
          </a:p>
          <a:p>
            <a:r>
              <a:rPr lang="en-US" dirty="0" smtClean="0">
                <a:solidFill>
                  <a:schemeClr val="tx1">
                    <a:lumMod val="50000"/>
                  </a:schemeClr>
                </a:solidFill>
                <a:latin typeface="Futura Lt BT" panose="020B0402020204020303"/>
              </a:rPr>
              <a:t>Compile the MIB using the lightning bolt and then the column will say complied.</a:t>
            </a:r>
            <a:endParaRPr lang="en-US" dirty="0">
              <a:solidFill>
                <a:schemeClr val="tx1">
                  <a:lumMod val="50000"/>
                </a:schemeClr>
              </a:solidFill>
              <a:latin typeface="Futura Lt BT" panose="020B0402020204020303"/>
            </a:endParaRPr>
          </a:p>
        </p:txBody>
      </p:sp>
      <p:sp>
        <p:nvSpPr>
          <p:cNvPr id="23" name="Oval 22"/>
          <p:cNvSpPr/>
          <p:nvPr/>
        </p:nvSpPr>
        <p:spPr>
          <a:xfrm>
            <a:off x="4461206" y="4741513"/>
            <a:ext cx="3392330" cy="93526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Tree>
    <p:extLst>
      <p:ext uri="{BB962C8B-B14F-4D97-AF65-F5344CB8AC3E}">
        <p14:creationId xmlns:p14="http://schemas.microsoft.com/office/powerpoint/2010/main" val="23264632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79283"/>
            <a:ext cx="13927301" cy="1210733"/>
          </a:xfrm>
        </p:spPr>
        <p:txBody>
          <a:bodyPr/>
          <a:lstStyle/>
          <a:p>
            <a:r>
              <a:rPr lang="en-US" dirty="0" smtClean="0"/>
              <a:t>OID Browser &amp; Dynamic App Creation</a:t>
            </a:r>
            <a:endParaRPr lang="en-US" dirty="0"/>
          </a:p>
        </p:txBody>
      </p:sp>
      <p:sp>
        <p:nvSpPr>
          <p:cNvPr id="9" name="Text Placeholder 8"/>
          <p:cNvSpPr>
            <a:spLocks noGrp="1"/>
          </p:cNvSpPr>
          <p:nvPr>
            <p:ph type="body" sz="quarter" idx="11"/>
          </p:nvPr>
        </p:nvSpPr>
        <p:spPr/>
        <p:txBody>
          <a:bodyPr>
            <a:normAutofit fontScale="92500" lnSpcReduction="10000"/>
          </a:bodyPr>
          <a:lstStyle/>
          <a:p>
            <a:r>
              <a:rPr lang="en-US" dirty="0">
                <a:solidFill>
                  <a:schemeClr val="accent1"/>
                </a:solidFill>
              </a:rPr>
              <a:t>System &gt; Tools &gt; OID Browser</a:t>
            </a:r>
          </a:p>
          <a:p>
            <a:endParaRPr lang="en-US" dirty="0"/>
          </a:p>
        </p:txBody>
      </p:sp>
      <p:sp>
        <p:nvSpPr>
          <p:cNvPr id="3" name="Content Placeholder 2"/>
          <p:cNvSpPr>
            <a:spLocks noGrp="1"/>
          </p:cNvSpPr>
          <p:nvPr>
            <p:ph idx="1"/>
          </p:nvPr>
        </p:nvSpPr>
        <p:spPr>
          <a:xfrm>
            <a:off x="777240" y="1872685"/>
            <a:ext cx="13990320" cy="6470438"/>
          </a:xfrm>
        </p:spPr>
        <p:txBody>
          <a:bodyPr/>
          <a:lstStyle/>
          <a:p>
            <a:pPr marL="0" indent="0">
              <a:buNone/>
            </a:pPr>
            <a:r>
              <a:rPr lang="en-US" sz="3200" dirty="0"/>
              <a:t>Search for Vendor and MIB to create Dynamic Apps.</a:t>
            </a:r>
          </a:p>
          <a:p>
            <a:pPr marL="0" indent="0">
              <a:buNone/>
            </a:pPr>
            <a:endParaRPr lang="en-US" dirty="0"/>
          </a:p>
        </p:txBody>
      </p:sp>
      <p:sp>
        <p:nvSpPr>
          <p:cNvPr id="12" name="TextBox 11"/>
          <p:cNvSpPr txBox="1"/>
          <p:nvPr/>
        </p:nvSpPr>
        <p:spPr>
          <a:xfrm>
            <a:off x="6435464" y="942860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6" name="Rectangle 5"/>
          <p:cNvSpPr/>
          <p:nvPr/>
        </p:nvSpPr>
        <p:spPr>
          <a:xfrm>
            <a:off x="932688" y="7151444"/>
            <a:ext cx="14239037" cy="2825389"/>
          </a:xfrm>
          <a:prstGeom prst="rect">
            <a:avLst/>
          </a:prstGeom>
        </p:spPr>
        <p:txBody>
          <a:bodyPr wrap="square" lIns="146304" tIns="73152" rIns="146304" bIns="73152">
            <a:spAutoFit/>
          </a:bodyPr>
          <a:lstStyle/>
          <a:p>
            <a:pPr lvl="1" indent="-731520">
              <a:buClr>
                <a:schemeClr val="accent1"/>
              </a:buClr>
              <a:buSzPct val="65000"/>
              <a:buFont typeface="+mj-lt"/>
              <a:buAutoNum type="arabicPeriod"/>
            </a:pPr>
            <a:r>
              <a:rPr lang="en-GB" dirty="0" smtClean="0">
                <a:solidFill>
                  <a:schemeClr val="tx1">
                    <a:lumMod val="50000"/>
                  </a:schemeClr>
                </a:solidFill>
                <a:latin typeface="Futura Lt BT" panose="020B0402020204020303" pitchFamily="34" charset="0"/>
              </a:rPr>
              <a:t>Search for the Vendor. </a:t>
            </a:r>
          </a:p>
          <a:p>
            <a:pPr lvl="1" indent="-731520">
              <a:buClr>
                <a:schemeClr val="accent1"/>
              </a:buClr>
              <a:buSzPct val="65000"/>
              <a:buFont typeface="+mj-lt"/>
              <a:buAutoNum type="arabicPeriod"/>
            </a:pPr>
            <a:r>
              <a:rPr lang="en-GB" dirty="0" smtClean="0">
                <a:solidFill>
                  <a:schemeClr val="tx1">
                    <a:lumMod val="50000"/>
                  </a:schemeClr>
                </a:solidFill>
                <a:latin typeface="Futura Lt BT" panose="020B0402020204020303" pitchFamily="34" charset="0"/>
              </a:rPr>
              <a:t>Select the </a:t>
            </a:r>
            <a:r>
              <a:rPr lang="en-GB" b="1" i="1" dirty="0" smtClean="0">
                <a:solidFill>
                  <a:schemeClr val="tx1">
                    <a:lumMod val="50000"/>
                  </a:schemeClr>
                </a:solidFill>
                <a:latin typeface="Futura Lt BT" panose="020B0402020204020303" pitchFamily="34" charset="0"/>
              </a:rPr>
              <a:t>Objects</a:t>
            </a:r>
            <a:r>
              <a:rPr lang="en-GB" dirty="0" smtClean="0">
                <a:solidFill>
                  <a:schemeClr val="tx1">
                    <a:lumMod val="50000"/>
                  </a:schemeClr>
                </a:solidFill>
                <a:latin typeface="Futura Lt BT" panose="020B0402020204020303" pitchFamily="34" charset="0"/>
              </a:rPr>
              <a:t> for the Dynamic Application.</a:t>
            </a:r>
          </a:p>
          <a:p>
            <a:pPr lvl="1" indent="-731520">
              <a:buClr>
                <a:schemeClr val="accent1"/>
              </a:buClr>
              <a:buSzPct val="65000"/>
              <a:buFont typeface="+mj-lt"/>
              <a:buAutoNum type="arabicPeriod"/>
            </a:pPr>
            <a:r>
              <a:rPr lang="en-US" dirty="0" smtClean="0">
                <a:solidFill>
                  <a:schemeClr val="tx1">
                    <a:lumMod val="50000"/>
                  </a:schemeClr>
                </a:solidFill>
                <a:latin typeface="Futura Lt BT" panose="020B0402020204020303" pitchFamily="34" charset="0"/>
              </a:rPr>
              <a:t>Select </a:t>
            </a:r>
            <a:r>
              <a:rPr lang="en-US" dirty="0">
                <a:solidFill>
                  <a:schemeClr val="tx1">
                    <a:lumMod val="50000"/>
                  </a:schemeClr>
                </a:solidFill>
                <a:latin typeface="Futura Lt BT" panose="020B0402020204020303" pitchFamily="34" charset="0"/>
              </a:rPr>
              <a:t>the </a:t>
            </a:r>
            <a:r>
              <a:rPr lang="en-US" b="1" i="1" dirty="0">
                <a:solidFill>
                  <a:schemeClr val="tx1">
                    <a:lumMod val="50000"/>
                  </a:schemeClr>
                </a:solidFill>
                <a:latin typeface="Futura Lt BT" panose="020B0402020204020303" pitchFamily="34" charset="0"/>
              </a:rPr>
              <a:t>Select Actions dropdown</a:t>
            </a:r>
            <a:r>
              <a:rPr lang="en-US" dirty="0">
                <a:solidFill>
                  <a:schemeClr val="tx1">
                    <a:lumMod val="50000"/>
                  </a:schemeClr>
                </a:solidFill>
                <a:latin typeface="Futura Lt BT" panose="020B0402020204020303" pitchFamily="34" charset="0"/>
              </a:rPr>
              <a:t> and </a:t>
            </a:r>
            <a:r>
              <a:rPr lang="en-US" i="1" dirty="0" smtClean="0">
                <a:solidFill>
                  <a:schemeClr val="tx1">
                    <a:lumMod val="50000"/>
                  </a:schemeClr>
                </a:solidFill>
                <a:latin typeface="Futura Lt BT" panose="020B0402020204020303" pitchFamily="34" charset="0"/>
              </a:rPr>
              <a:t>Performance or Configuration.</a:t>
            </a:r>
            <a:endParaRPr lang="en-US" i="1" dirty="0">
              <a:solidFill>
                <a:schemeClr val="tx1">
                  <a:lumMod val="50000"/>
                </a:schemeClr>
              </a:solidFill>
              <a:latin typeface="Futura Lt BT" panose="020B0402020204020303" pitchFamily="34" charset="0"/>
            </a:endParaRPr>
          </a:p>
          <a:p>
            <a:pPr lvl="1" indent="-731520">
              <a:buClr>
                <a:schemeClr val="accent1"/>
              </a:buClr>
              <a:buSzPct val="65000"/>
              <a:buFont typeface="+mj-lt"/>
              <a:buAutoNum type="arabicPeriod"/>
            </a:pPr>
            <a:r>
              <a:rPr lang="en-GB" dirty="0" smtClean="0">
                <a:solidFill>
                  <a:schemeClr val="tx1">
                    <a:lumMod val="50000"/>
                  </a:schemeClr>
                </a:solidFill>
                <a:latin typeface="Futura Lt BT" panose="020B0402020204020303" pitchFamily="34" charset="0"/>
              </a:rPr>
              <a:t>Also can add to existing Dynamic Application.</a:t>
            </a:r>
          </a:p>
          <a:p>
            <a:pPr lvl="1" indent="-731520">
              <a:buClr>
                <a:schemeClr val="accent1"/>
              </a:buClr>
              <a:buSzPct val="65000"/>
              <a:buFont typeface="+mj-lt"/>
              <a:buAutoNum type="arabicPeriod"/>
            </a:pPr>
            <a:r>
              <a:rPr lang="en-GB" dirty="0">
                <a:solidFill>
                  <a:schemeClr val="tx1">
                    <a:lumMod val="50000"/>
                  </a:schemeClr>
                </a:solidFill>
                <a:latin typeface="Futura Lt BT" panose="020B0402020204020303" pitchFamily="34" charset="0"/>
              </a:rPr>
              <a:t>Select </a:t>
            </a:r>
            <a:r>
              <a:rPr lang="en-GB" b="1" dirty="0">
                <a:solidFill>
                  <a:schemeClr val="tx1">
                    <a:lumMod val="50000"/>
                  </a:schemeClr>
                </a:solidFill>
                <a:latin typeface="Futura Lt BT" panose="020B0402020204020303" pitchFamily="34" charset="0"/>
              </a:rPr>
              <a:t>[GO</a:t>
            </a:r>
            <a:r>
              <a:rPr lang="en-GB" b="1" dirty="0" smtClean="0">
                <a:solidFill>
                  <a:schemeClr val="tx1">
                    <a:lumMod val="50000"/>
                  </a:schemeClr>
                </a:solidFill>
                <a:latin typeface="Futura Lt BT" panose="020B0402020204020303" pitchFamily="34" charset="0"/>
              </a:rPr>
              <a:t>].</a:t>
            </a:r>
            <a:endParaRPr lang="en-GB" b="1" dirty="0">
              <a:solidFill>
                <a:schemeClr val="tx1">
                  <a:lumMod val="50000"/>
                </a:schemeClr>
              </a:solidFill>
              <a:latin typeface="Futura Lt BT" panose="020B0402020204020303" pitchFamily="34" charset="0"/>
            </a:endParaRPr>
          </a:p>
          <a:p>
            <a:pPr lvl="1" indent="-731520">
              <a:buClr>
                <a:schemeClr val="accent1"/>
              </a:buClr>
              <a:buSzPct val="65000"/>
              <a:buFont typeface="+mj-lt"/>
              <a:buAutoNum type="arabicPeriod"/>
            </a:pPr>
            <a:endParaRPr lang="en-GB" dirty="0">
              <a:solidFill>
                <a:schemeClr val="tx1">
                  <a:lumMod val="50000"/>
                </a:schemeClr>
              </a:solidFill>
              <a:latin typeface="Futura Lt BT" panose="020B0402020204020303" pitchFamily="34" charset="0"/>
            </a:endParaRPr>
          </a:p>
        </p:txBody>
      </p:sp>
      <p:sp>
        <p:nvSpPr>
          <p:cNvPr id="14" name="Oval 13"/>
          <p:cNvSpPr/>
          <p:nvPr/>
        </p:nvSpPr>
        <p:spPr>
          <a:xfrm>
            <a:off x="12130843" y="6892540"/>
            <a:ext cx="450010" cy="25722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4</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84" y="2448023"/>
            <a:ext cx="10886807" cy="4701745"/>
          </a:xfrm>
          <a:prstGeom prst="rect">
            <a:avLst/>
          </a:prstGeom>
          <a:ln>
            <a:solidFill>
              <a:schemeClr val="tx2"/>
            </a:solidFill>
          </a:ln>
        </p:spPr>
      </p:pic>
      <p:grpSp>
        <p:nvGrpSpPr>
          <p:cNvPr id="13" name="Group 12"/>
          <p:cNvGrpSpPr/>
          <p:nvPr/>
        </p:nvGrpSpPr>
        <p:grpSpPr>
          <a:xfrm>
            <a:off x="9635293" y="2618709"/>
            <a:ext cx="2596701" cy="3306896"/>
            <a:chOff x="5976152" y="1545216"/>
            <a:chExt cx="1844166" cy="3081530"/>
          </a:xfrm>
        </p:grpSpPr>
        <p:sp>
          <p:nvSpPr>
            <p:cNvPr id="5" name="Oval 4"/>
            <p:cNvSpPr/>
            <p:nvPr/>
          </p:nvSpPr>
          <p:spPr>
            <a:xfrm>
              <a:off x="6031519" y="1545216"/>
              <a:ext cx="319596" cy="23969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Oval 6"/>
            <p:cNvSpPr/>
            <p:nvPr/>
          </p:nvSpPr>
          <p:spPr>
            <a:xfrm>
              <a:off x="7500723" y="2492263"/>
              <a:ext cx="319595" cy="23969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8" name="Oval 7"/>
            <p:cNvSpPr/>
            <p:nvPr/>
          </p:nvSpPr>
          <p:spPr>
            <a:xfrm>
              <a:off x="5976152" y="4387049"/>
              <a:ext cx="319596" cy="23969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Rectangle 9"/>
            <p:cNvSpPr/>
            <p:nvPr/>
          </p:nvSpPr>
          <p:spPr>
            <a:xfrm>
              <a:off x="6361326" y="4260490"/>
              <a:ext cx="1127464" cy="3388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59FBCBD5-A728-384D-A41B-B8C6FE40EEBE}" type="slidenum">
              <a:rPr lang="en-US" smtClean="0">
                <a:solidFill>
                  <a:schemeClr val="bg1"/>
                </a:solidFill>
              </a:rPr>
              <a:pPr/>
              <a:t>136</a:t>
            </a:fld>
            <a:endParaRPr lang="en-US" dirty="0">
              <a:solidFill>
                <a:schemeClr val="bg1"/>
              </a:solidFill>
            </a:endParaRPr>
          </a:p>
        </p:txBody>
      </p:sp>
      <p:sp>
        <p:nvSpPr>
          <p:cNvPr id="20" name="Flowchart: Process 19"/>
          <p:cNvSpPr/>
          <p:nvPr/>
        </p:nvSpPr>
        <p:spPr>
          <a:xfrm>
            <a:off x="12580854" y="1951107"/>
            <a:ext cx="2725098" cy="4955139"/>
          </a:xfrm>
          <a:prstGeom prst="flowChartProcess">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2800" dirty="0" smtClean="0">
                <a:solidFill>
                  <a:schemeClr val="tx1">
                    <a:lumMod val="50000"/>
                  </a:schemeClr>
                </a:solidFill>
                <a:latin typeface="Futura Lt BT" panose="020B0402020204020303"/>
              </a:rPr>
              <a:t>Does not query the device with SNMP requests</a:t>
            </a:r>
          </a:p>
          <a:p>
            <a:pPr algn="ctr"/>
            <a:r>
              <a:rPr lang="en-US" sz="2800" dirty="0" smtClean="0">
                <a:solidFill>
                  <a:schemeClr val="tx1">
                    <a:lumMod val="50000"/>
                  </a:schemeClr>
                </a:solidFill>
                <a:latin typeface="Futura Lt BT" panose="020B0402020204020303"/>
              </a:rPr>
              <a:t>*NOTE</a:t>
            </a:r>
          </a:p>
          <a:p>
            <a:pPr algn="ctr"/>
            <a:r>
              <a:rPr lang="en-US" sz="2800" dirty="0" smtClean="0">
                <a:solidFill>
                  <a:schemeClr val="tx1">
                    <a:lumMod val="50000"/>
                  </a:schemeClr>
                </a:solidFill>
                <a:latin typeface="Futura Lt BT" panose="020B0402020204020303"/>
              </a:rPr>
              <a:t>There is no way to know if all the MIBs respond if the device is at another Rev.</a:t>
            </a:r>
            <a:endParaRPr lang="en-US" sz="2800" dirty="0">
              <a:solidFill>
                <a:schemeClr val="tx1">
                  <a:lumMod val="50000"/>
                </a:schemeClr>
              </a:solidFill>
              <a:latin typeface="Futura Lt BT" panose="020B0402020204020303"/>
            </a:endParaRPr>
          </a:p>
        </p:txBody>
      </p:sp>
    </p:spTree>
    <p:extLst>
      <p:ext uri="{BB962C8B-B14F-4D97-AF65-F5344CB8AC3E}">
        <p14:creationId xmlns:p14="http://schemas.microsoft.com/office/powerpoint/2010/main" val="2067987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You have found the MIB for the AKCP device (AKCP-SENSOR-01) that you created a device class for in the previous module. (</a:t>
            </a:r>
            <a:r>
              <a:rPr lang="en-US" dirty="0" err="1" smtClean="0"/>
              <a:t>akcp.mib</a:t>
            </a:r>
            <a:r>
              <a:rPr lang="en-US" dirty="0" smtClean="0"/>
              <a:t>)</a:t>
            </a:r>
          </a:p>
          <a:p>
            <a:pPr marL="0" indent="0">
              <a:buNone/>
            </a:pPr>
            <a:endParaRPr lang="en-US" dirty="0"/>
          </a:p>
          <a:p>
            <a:pPr marL="0" indent="0">
              <a:buNone/>
            </a:pPr>
            <a:r>
              <a:rPr lang="en-US" dirty="0" smtClean="0"/>
              <a:t>Task:</a:t>
            </a:r>
          </a:p>
          <a:p>
            <a:pPr>
              <a:buFont typeface="+mj-lt"/>
              <a:buAutoNum type="arabicParenR"/>
            </a:pPr>
            <a:r>
              <a:rPr lang="en-US" dirty="0" smtClean="0"/>
              <a:t>Import the MIB into the EM7 system, remembering the name it that was created with, and compile the MIB.</a:t>
            </a:r>
            <a:endParaRPr lang="en-US" dirty="0"/>
          </a:p>
        </p:txBody>
      </p:sp>
      <p:sp>
        <p:nvSpPr>
          <p:cNvPr id="3" name="Title 2"/>
          <p:cNvSpPr>
            <a:spLocks noGrp="1"/>
          </p:cNvSpPr>
          <p:nvPr>
            <p:ph type="title"/>
          </p:nvPr>
        </p:nvSpPr>
        <p:spPr/>
        <p:txBody>
          <a:bodyPr/>
          <a:lstStyle/>
          <a:p>
            <a:r>
              <a:rPr lang="en-US" dirty="0" smtClean="0"/>
              <a:t>Lab</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137</a:t>
            </a:fld>
            <a:endParaRPr lang="en-US" dirty="0"/>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55904" y="11672"/>
            <a:ext cx="1164835" cy="1000490"/>
          </a:xfrm>
          <a:prstGeom prst="rect">
            <a:avLst/>
          </a:prstGeom>
        </p:spPr>
      </p:pic>
    </p:spTree>
    <p:extLst>
      <p:ext uri="{BB962C8B-B14F-4D97-AF65-F5344CB8AC3E}">
        <p14:creationId xmlns:p14="http://schemas.microsoft.com/office/powerpoint/2010/main" val="7520233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475969" y="1238011"/>
            <a:ext cx="14291592" cy="7749249"/>
          </a:xfrm>
        </p:spPr>
        <p:txBody>
          <a:bodyPr>
            <a:normAutofit/>
          </a:bodyPr>
          <a:lstStyle/>
          <a:p>
            <a:pPr marL="0" indent="0">
              <a:buNone/>
            </a:pPr>
            <a:r>
              <a:rPr lang="en-US" dirty="0">
                <a:solidFill>
                  <a:schemeClr val="accent1"/>
                </a:solidFill>
              </a:rPr>
              <a:t>Registry &gt; Devices &gt; Device </a:t>
            </a:r>
            <a:r>
              <a:rPr lang="en-US" dirty="0" smtClean="0">
                <a:solidFill>
                  <a:schemeClr val="accent1"/>
                </a:solidFill>
              </a:rPr>
              <a:t>Manager &gt; Toolbox Tab &gt; SNMP Walker</a:t>
            </a:r>
            <a:endParaRPr lang="en-US" dirty="0">
              <a:solidFill>
                <a:schemeClr val="accent1"/>
              </a:solidFill>
            </a:endParaRPr>
          </a:p>
          <a:p>
            <a:endParaRPr lang="en-US" dirty="0"/>
          </a:p>
        </p:txBody>
      </p:sp>
      <p:sp>
        <p:nvSpPr>
          <p:cNvPr id="2" name="Title 1"/>
          <p:cNvSpPr>
            <a:spLocks noGrp="1"/>
          </p:cNvSpPr>
          <p:nvPr>
            <p:ph type="title"/>
          </p:nvPr>
        </p:nvSpPr>
        <p:spPr/>
        <p:txBody>
          <a:bodyPr/>
          <a:lstStyle/>
          <a:p>
            <a:r>
              <a:rPr lang="en-US" dirty="0" smtClean="0"/>
              <a:t>Dynamic Applications: SNMP Walker</a:t>
            </a:r>
            <a:endParaRPr lang="en-US" dirty="0"/>
          </a:p>
        </p:txBody>
      </p:sp>
      <p:sp>
        <p:nvSpPr>
          <p:cNvPr id="9" name="TextBox 8"/>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2" name="Content Placeholder 1"/>
          <p:cNvSpPr txBox="1">
            <a:spLocks/>
          </p:cNvSpPr>
          <p:nvPr/>
        </p:nvSpPr>
        <p:spPr>
          <a:xfrm>
            <a:off x="366584" y="2657732"/>
            <a:ext cx="4980172" cy="6539127"/>
          </a:xfrm>
          <a:prstGeom prst="rect">
            <a:avLst/>
          </a:prstGeom>
        </p:spPr>
        <p:txBody>
          <a:bodyPr vert="horz" lIns="146304" tIns="73152" rIns="146304" bIns="73152" rtlCol="0">
            <a:noAutofit/>
          </a:bodyPr>
          <a:lstStyle>
            <a:lvl1pPr marL="342900" indent="-342900" algn="l" defTabSz="457200" rtl="0" eaLnBrk="1" latinLnBrk="0" hangingPunct="1">
              <a:lnSpc>
                <a:spcPct val="110000"/>
              </a:lnSpc>
              <a:spcBef>
                <a:spcPct val="20000"/>
              </a:spcBef>
              <a:buClr>
                <a:schemeClr val="accent1"/>
              </a:buClr>
              <a:buSzPct val="65000"/>
              <a:buFont typeface="Arial"/>
              <a:buChar char="•"/>
              <a:defRPr sz="24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987425" indent="-293688" algn="l" defTabSz="457200" rtl="0" eaLnBrk="1" latinLnBrk="0" hangingPunct="1">
              <a:lnSpc>
                <a:spcPct val="110000"/>
              </a:lnSpc>
              <a:spcBef>
                <a:spcPct val="20000"/>
              </a:spcBef>
              <a:buClr>
                <a:schemeClr val="accent4"/>
              </a:buClr>
              <a:buSzPct val="75000"/>
              <a:buFont typeface="Arial" pitchFamily="34" charset="0"/>
              <a:buChar char="–"/>
              <a:defRPr sz="1800" b="0" i="0" kern="1200">
                <a:solidFill>
                  <a:schemeClr val="bg1">
                    <a:lumMod val="50000"/>
                  </a:schemeClr>
                </a:solidFill>
                <a:latin typeface="Futura Lt BT" pitchFamily="34" charset="0"/>
                <a:ea typeface="+mn-ea"/>
                <a:cs typeface="Futura Lt BT" pitchFamily="34" charset="0"/>
              </a:defRPr>
            </a:lvl3pPr>
            <a:lvl4pPr marL="1281113" indent="-292100" algn="l" defTabSz="457200" rtl="0" eaLnBrk="1" latinLnBrk="0" hangingPunct="1">
              <a:lnSpc>
                <a:spcPct val="110000"/>
              </a:lnSpc>
              <a:spcBef>
                <a:spcPct val="20000"/>
              </a:spcBef>
              <a:buClr>
                <a:schemeClr val="accent4"/>
              </a:buClr>
              <a:buFont typeface="Arial" pitchFamily="34" charset="0"/>
              <a:buChar char="–"/>
              <a:defRPr sz="1600" b="0" i="0" kern="1200">
                <a:solidFill>
                  <a:schemeClr val="bg1">
                    <a:lumMod val="50000"/>
                  </a:schemeClr>
                </a:solidFill>
                <a:latin typeface="Futura Lt BT" pitchFamily="34" charset="0"/>
                <a:ea typeface="+mn-ea"/>
                <a:cs typeface="Futura Lt BT" pitchFamily="34" charset="0"/>
              </a:defRPr>
            </a:lvl4pPr>
            <a:lvl5pPr marL="1598613" indent="-315913" algn="l" defTabSz="457200" rtl="0" eaLnBrk="1" latinLnBrk="0" hangingPunct="1">
              <a:lnSpc>
                <a:spcPct val="110000"/>
              </a:lnSpc>
              <a:spcBef>
                <a:spcPct val="20000"/>
              </a:spcBef>
              <a:buClr>
                <a:schemeClr val="tx1">
                  <a:lumMod val="75000"/>
                  <a:lumOff val="25000"/>
                </a:schemeClr>
              </a:buClr>
              <a:buFont typeface="Arial" pitchFamily="34" charset="0"/>
              <a:buChar char="–"/>
              <a:defRPr sz="14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2600" dirty="0">
                <a:solidFill>
                  <a:schemeClr val="tx1">
                    <a:lumMod val="50000"/>
                  </a:schemeClr>
                </a:solidFill>
              </a:rPr>
              <a:t>The SNMP Walker modal page allows you to "walk" one or more SNMP OIDs on the current device.</a:t>
            </a:r>
          </a:p>
          <a:p>
            <a:pPr>
              <a:buSzPct val="100000"/>
            </a:pPr>
            <a:r>
              <a:rPr lang="en-GB" sz="2600" dirty="0">
                <a:solidFill>
                  <a:schemeClr val="tx1">
                    <a:lumMod val="50000"/>
                  </a:schemeClr>
                </a:solidFill>
              </a:rPr>
              <a:t>EM7 will poll the device and retrieve and display a value for each selected OID.</a:t>
            </a:r>
          </a:p>
          <a:p>
            <a:pPr>
              <a:buSzPct val="100000"/>
            </a:pPr>
            <a:r>
              <a:rPr lang="en-GB" sz="2600" dirty="0">
                <a:solidFill>
                  <a:schemeClr val="tx1">
                    <a:lumMod val="50000"/>
                  </a:schemeClr>
                </a:solidFill>
              </a:rPr>
              <a:t>Displays the output from an SNMP Walker session.</a:t>
            </a:r>
          </a:p>
          <a:p>
            <a:pPr>
              <a:buSzPct val="100000"/>
            </a:pPr>
            <a:r>
              <a:rPr lang="en-GB" sz="2600" dirty="0">
                <a:solidFill>
                  <a:schemeClr val="tx1">
                    <a:lumMod val="50000"/>
                  </a:schemeClr>
                </a:solidFill>
              </a:rPr>
              <a:t>Displays the raw data generated by a previous run of a tool.</a:t>
            </a:r>
          </a:p>
          <a:p>
            <a:pPr>
              <a:buSzPct val="100000"/>
            </a:pPr>
            <a:r>
              <a:rPr lang="en-GB" sz="2600" dirty="0">
                <a:solidFill>
                  <a:schemeClr val="tx1">
                    <a:lumMod val="50000"/>
                  </a:schemeClr>
                </a:solidFill>
              </a:rPr>
              <a:t>Exports the raw data generated by a previous run.</a:t>
            </a:r>
            <a:endParaRPr lang="en-US" sz="2600" dirty="0">
              <a:solidFill>
                <a:schemeClr val="tx1">
                  <a:lumMod val="50000"/>
                </a:schemeClr>
              </a:solidFill>
            </a:endParaRPr>
          </a:p>
        </p:txBody>
      </p:sp>
      <p:sp>
        <p:nvSpPr>
          <p:cNvPr id="3" name="Slide Number Placeholder 2"/>
          <p:cNvSpPr>
            <a:spLocks noGrp="1"/>
          </p:cNvSpPr>
          <p:nvPr>
            <p:ph type="sldNum" sz="quarter" idx="4"/>
          </p:nvPr>
        </p:nvSpPr>
        <p:spPr/>
        <p:txBody>
          <a:bodyPr/>
          <a:lstStyle/>
          <a:p>
            <a:fld id="{59FBCBD5-A728-384D-A41B-B8C6FE40EEBE}" type="slidenum">
              <a:rPr lang="en-US" smtClean="0"/>
              <a:pPr/>
              <a:t>138</a:t>
            </a:fld>
            <a:endParaRPr lang="en-US" dirty="0"/>
          </a:p>
        </p:txBody>
      </p:sp>
      <p:sp>
        <p:nvSpPr>
          <p:cNvPr id="11" name="TextBox 10"/>
          <p:cNvSpPr txBox="1"/>
          <p:nvPr/>
        </p:nvSpPr>
        <p:spPr>
          <a:xfrm>
            <a:off x="7915177" y="8052241"/>
            <a:ext cx="5406862" cy="1040285"/>
          </a:xfrm>
          <a:prstGeom prst="rect">
            <a:avLst/>
          </a:prstGeom>
          <a:noFill/>
        </p:spPr>
        <p:txBody>
          <a:bodyPr wrap="square" lIns="146304" tIns="73152" rIns="146304" bIns="73152" rtlCol="0">
            <a:spAutoFit/>
          </a:bodyPr>
          <a:lstStyle/>
          <a:p>
            <a:r>
              <a:rPr lang="en-US" dirty="0" smtClean="0">
                <a:solidFill>
                  <a:schemeClr val="tx1">
                    <a:lumMod val="50000"/>
                  </a:schemeClr>
                </a:solidFill>
                <a:latin typeface="Futura Lt BT"/>
              </a:rPr>
              <a:t>Short cut to SNMP Walker throughout the product.</a:t>
            </a:r>
            <a:endParaRPr lang="en-US" dirty="0">
              <a:solidFill>
                <a:schemeClr val="tx1">
                  <a:lumMod val="50000"/>
                </a:schemeClr>
              </a:solidFill>
              <a:latin typeface="Futura Lt B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573" y="2642426"/>
            <a:ext cx="9281170" cy="4165732"/>
          </a:xfrm>
          <a:prstGeom prst="rect">
            <a:avLst/>
          </a:prstGeom>
        </p:spPr>
      </p:pic>
      <p:sp>
        <p:nvSpPr>
          <p:cNvPr id="10" name="Rectangle 9"/>
          <p:cNvSpPr/>
          <p:nvPr/>
        </p:nvSpPr>
        <p:spPr>
          <a:xfrm>
            <a:off x="6468160" y="4447422"/>
            <a:ext cx="1157224" cy="7748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5" name="Oval 4"/>
          <p:cNvSpPr/>
          <p:nvPr/>
        </p:nvSpPr>
        <p:spPr>
          <a:xfrm>
            <a:off x="10275861" y="2927799"/>
            <a:ext cx="1200526" cy="28333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7" name="Straight Arrow Connector 6"/>
          <p:cNvCxnSpPr>
            <a:endCxn id="11" idx="0"/>
          </p:cNvCxnSpPr>
          <p:nvPr/>
        </p:nvCxnSpPr>
        <p:spPr>
          <a:xfrm flipH="1">
            <a:off x="10618608" y="3211134"/>
            <a:ext cx="279240" cy="4841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44326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Applications: SNMP Walker Tool</a:t>
            </a:r>
            <a:endParaRPr lang="en-US" dirty="0"/>
          </a:p>
        </p:txBody>
      </p:sp>
      <p:sp>
        <p:nvSpPr>
          <p:cNvPr id="8" name="Rectangle 7"/>
          <p:cNvSpPr/>
          <p:nvPr/>
        </p:nvSpPr>
        <p:spPr bwMode="auto">
          <a:xfrm>
            <a:off x="10898632" y="2890859"/>
            <a:ext cx="794512" cy="521547"/>
          </a:xfrm>
          <a:prstGeom prst="rect">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7" name="Rectangle 6"/>
          <p:cNvSpPr/>
          <p:nvPr/>
        </p:nvSpPr>
        <p:spPr bwMode="auto">
          <a:xfrm>
            <a:off x="11382248" y="3397504"/>
            <a:ext cx="500888" cy="342731"/>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9" name="Rectangle 8"/>
          <p:cNvSpPr/>
          <p:nvPr/>
        </p:nvSpPr>
        <p:spPr bwMode="auto">
          <a:xfrm>
            <a:off x="8532368" y="6467179"/>
            <a:ext cx="500888" cy="342731"/>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7" name="TextBox 16"/>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2" name="Content Placeholder 1"/>
          <p:cNvSpPr txBox="1">
            <a:spLocks/>
          </p:cNvSpPr>
          <p:nvPr/>
        </p:nvSpPr>
        <p:spPr>
          <a:xfrm>
            <a:off x="502234" y="5048796"/>
            <a:ext cx="14748942" cy="3963755"/>
          </a:xfrm>
          <a:prstGeom prst="rect">
            <a:avLst/>
          </a:prstGeom>
        </p:spPr>
        <p:txBody>
          <a:bodyPr vert="horz" lIns="146304" tIns="73152" rIns="146304" bIns="73152" rtlCol="0">
            <a:normAutofit/>
          </a:bodyPr>
          <a:lstStyle>
            <a:lvl1pPr marL="342900" indent="-342900" algn="l" defTabSz="457200" rtl="0" eaLnBrk="1" latinLnBrk="0" hangingPunct="1">
              <a:lnSpc>
                <a:spcPct val="110000"/>
              </a:lnSpc>
              <a:spcBef>
                <a:spcPct val="20000"/>
              </a:spcBef>
              <a:buClr>
                <a:schemeClr val="accent1"/>
              </a:buClr>
              <a:buSzPct val="65000"/>
              <a:buFont typeface="Arial"/>
              <a:buChar char="•"/>
              <a:defRPr sz="24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987425" indent="-293688" algn="l" defTabSz="457200" rtl="0" eaLnBrk="1" latinLnBrk="0" hangingPunct="1">
              <a:lnSpc>
                <a:spcPct val="110000"/>
              </a:lnSpc>
              <a:spcBef>
                <a:spcPct val="20000"/>
              </a:spcBef>
              <a:buClr>
                <a:schemeClr val="accent4"/>
              </a:buClr>
              <a:buSzPct val="75000"/>
              <a:buFont typeface="Arial" pitchFamily="34" charset="0"/>
              <a:buChar char="–"/>
              <a:defRPr sz="1800" b="0" i="0" kern="1200">
                <a:solidFill>
                  <a:schemeClr val="bg1">
                    <a:lumMod val="50000"/>
                  </a:schemeClr>
                </a:solidFill>
                <a:latin typeface="Futura Lt BT" pitchFamily="34" charset="0"/>
                <a:ea typeface="+mn-ea"/>
                <a:cs typeface="Futura Lt BT" pitchFamily="34" charset="0"/>
              </a:defRPr>
            </a:lvl3pPr>
            <a:lvl4pPr marL="1281113" indent="-292100" algn="l" defTabSz="457200" rtl="0" eaLnBrk="1" latinLnBrk="0" hangingPunct="1">
              <a:lnSpc>
                <a:spcPct val="110000"/>
              </a:lnSpc>
              <a:spcBef>
                <a:spcPct val="20000"/>
              </a:spcBef>
              <a:buClr>
                <a:schemeClr val="accent4"/>
              </a:buClr>
              <a:buFont typeface="Arial" pitchFamily="34" charset="0"/>
              <a:buChar char="–"/>
              <a:defRPr sz="1600" b="0" i="0" kern="1200">
                <a:solidFill>
                  <a:schemeClr val="bg1">
                    <a:lumMod val="50000"/>
                  </a:schemeClr>
                </a:solidFill>
                <a:latin typeface="Futura Lt BT" pitchFamily="34" charset="0"/>
                <a:ea typeface="+mn-ea"/>
                <a:cs typeface="Futura Lt BT" pitchFamily="34" charset="0"/>
              </a:defRPr>
            </a:lvl4pPr>
            <a:lvl5pPr marL="1598613" indent="-315913" algn="l" defTabSz="457200" rtl="0" eaLnBrk="1" latinLnBrk="0" hangingPunct="1">
              <a:lnSpc>
                <a:spcPct val="110000"/>
              </a:lnSpc>
              <a:spcBef>
                <a:spcPct val="20000"/>
              </a:spcBef>
              <a:buClr>
                <a:schemeClr val="tx1">
                  <a:lumMod val="75000"/>
                  <a:lumOff val="25000"/>
                </a:schemeClr>
              </a:buClr>
              <a:buFont typeface="Arial" pitchFamily="34" charset="0"/>
              <a:buChar char="–"/>
              <a:defRPr sz="14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2900" b="1" dirty="0">
                <a:solidFill>
                  <a:schemeClr val="tx1">
                    <a:lumMod val="50000"/>
                  </a:schemeClr>
                </a:solidFill>
              </a:rPr>
              <a:t>Select </a:t>
            </a:r>
            <a:r>
              <a:rPr lang="en-GB" sz="2900" b="1" dirty="0" smtClean="0">
                <a:solidFill>
                  <a:schemeClr val="tx1">
                    <a:lumMod val="50000"/>
                  </a:schemeClr>
                </a:solidFill>
              </a:rPr>
              <a:t>OID - </a:t>
            </a:r>
            <a:r>
              <a:rPr lang="en-GB" sz="2900" dirty="0" smtClean="0">
                <a:solidFill>
                  <a:schemeClr val="tx1">
                    <a:lumMod val="50000"/>
                  </a:schemeClr>
                </a:solidFill>
              </a:rPr>
              <a:t>Users </a:t>
            </a:r>
            <a:r>
              <a:rPr lang="en-GB" sz="2900" dirty="0">
                <a:solidFill>
                  <a:schemeClr val="tx1">
                    <a:lumMod val="50000"/>
                  </a:schemeClr>
                </a:solidFill>
              </a:rPr>
              <a:t>can select from the drop-down list or manually enter an OID. To enter an OID manually, select the Plus sign (+) icon.</a:t>
            </a:r>
          </a:p>
          <a:p>
            <a:pPr>
              <a:buSzPct val="100000"/>
            </a:pPr>
            <a:r>
              <a:rPr lang="en-GB" sz="2900" b="1" dirty="0">
                <a:solidFill>
                  <a:schemeClr val="tx1">
                    <a:lumMod val="50000"/>
                  </a:schemeClr>
                </a:solidFill>
              </a:rPr>
              <a:t>Show </a:t>
            </a:r>
            <a:r>
              <a:rPr lang="en-GB" sz="2900" b="1" dirty="0" smtClean="0">
                <a:solidFill>
                  <a:schemeClr val="tx1">
                    <a:lumMod val="50000"/>
                  </a:schemeClr>
                </a:solidFill>
              </a:rPr>
              <a:t>Type - </a:t>
            </a:r>
            <a:r>
              <a:rPr lang="en-GB" sz="2900" dirty="0" smtClean="0">
                <a:solidFill>
                  <a:schemeClr val="tx1">
                    <a:lumMod val="50000"/>
                  </a:schemeClr>
                </a:solidFill>
              </a:rPr>
              <a:t>Shows </a:t>
            </a:r>
            <a:r>
              <a:rPr lang="en-GB" sz="2900" dirty="0">
                <a:solidFill>
                  <a:schemeClr val="tx1">
                    <a:lumMod val="50000"/>
                  </a:schemeClr>
                </a:solidFill>
              </a:rPr>
              <a:t>the data-type (Integer, Counter, IP Address, etc.) displayed.</a:t>
            </a:r>
          </a:p>
          <a:p>
            <a:pPr>
              <a:buSzPct val="100000"/>
            </a:pPr>
            <a:r>
              <a:rPr lang="en-GB" sz="2900" b="1" dirty="0" err="1">
                <a:solidFill>
                  <a:schemeClr val="tx1">
                    <a:lumMod val="50000"/>
                  </a:schemeClr>
                </a:solidFill>
              </a:rPr>
              <a:t>ENum</a:t>
            </a:r>
            <a:r>
              <a:rPr lang="en-GB" sz="2900" b="1" dirty="0">
                <a:solidFill>
                  <a:schemeClr val="tx1">
                    <a:lumMod val="50000"/>
                  </a:schemeClr>
                </a:solidFill>
              </a:rPr>
              <a:t> </a:t>
            </a:r>
            <a:r>
              <a:rPr lang="en-GB" sz="2900" b="1" dirty="0" smtClean="0">
                <a:solidFill>
                  <a:schemeClr val="tx1">
                    <a:lumMod val="50000"/>
                  </a:schemeClr>
                </a:solidFill>
              </a:rPr>
              <a:t>Print - </a:t>
            </a:r>
            <a:r>
              <a:rPr lang="en-GB" sz="2900" dirty="0" smtClean="0">
                <a:solidFill>
                  <a:schemeClr val="tx1">
                    <a:lumMod val="50000"/>
                  </a:schemeClr>
                </a:solidFill>
              </a:rPr>
              <a:t>Displays </a:t>
            </a:r>
            <a:r>
              <a:rPr lang="en-GB" sz="2900" dirty="0">
                <a:solidFill>
                  <a:schemeClr val="tx1">
                    <a:lumMod val="50000"/>
                  </a:schemeClr>
                </a:solidFill>
              </a:rPr>
              <a:t>the list of possible values for each OID of type ENum.</a:t>
            </a:r>
          </a:p>
          <a:p>
            <a:pPr>
              <a:buSzPct val="100000"/>
            </a:pPr>
            <a:r>
              <a:rPr lang="en-GB" sz="2900" b="1" dirty="0">
                <a:solidFill>
                  <a:schemeClr val="tx1">
                    <a:lumMod val="50000"/>
                  </a:schemeClr>
                </a:solidFill>
              </a:rPr>
              <a:t>Show </a:t>
            </a:r>
            <a:r>
              <a:rPr lang="en-GB" sz="2900" b="1" dirty="0" smtClean="0">
                <a:solidFill>
                  <a:schemeClr val="tx1">
                    <a:lumMod val="50000"/>
                  </a:schemeClr>
                </a:solidFill>
              </a:rPr>
              <a:t>Symbolic - </a:t>
            </a:r>
            <a:r>
              <a:rPr lang="en-GB" sz="2900" dirty="0" smtClean="0">
                <a:solidFill>
                  <a:schemeClr val="tx1">
                    <a:lumMod val="50000"/>
                  </a:schemeClr>
                </a:solidFill>
              </a:rPr>
              <a:t>For </a:t>
            </a:r>
            <a:r>
              <a:rPr lang="en-GB" sz="2900" dirty="0">
                <a:solidFill>
                  <a:schemeClr val="tx1">
                    <a:lumMod val="50000"/>
                  </a:schemeClr>
                </a:solidFill>
              </a:rPr>
              <a:t>OIDs for which EM7 contains the MIB file, displays the text-based, descriptive name, rather than the numeric ID.</a:t>
            </a:r>
          </a:p>
        </p:txBody>
      </p:sp>
      <p:sp>
        <p:nvSpPr>
          <p:cNvPr id="4" name="Slide Number Placeholder 3"/>
          <p:cNvSpPr>
            <a:spLocks noGrp="1"/>
          </p:cNvSpPr>
          <p:nvPr>
            <p:ph type="sldNum" sz="quarter" idx="4"/>
          </p:nvPr>
        </p:nvSpPr>
        <p:spPr/>
        <p:txBody>
          <a:bodyPr/>
          <a:lstStyle/>
          <a:p>
            <a:fld id="{59FBCBD5-A728-384D-A41B-B8C6FE40EEBE}" type="slidenum">
              <a:rPr lang="en-US" smtClean="0"/>
              <a:pPr/>
              <a:t>139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89" y="1381464"/>
            <a:ext cx="14154623" cy="3370910"/>
          </a:xfrm>
          <a:prstGeom prst="rect">
            <a:avLst/>
          </a:prstGeom>
        </p:spPr>
        <p:style>
          <a:lnRef idx="2">
            <a:schemeClr val="accent1"/>
          </a:lnRef>
          <a:fillRef idx="1">
            <a:schemeClr val="lt1"/>
          </a:fillRef>
          <a:effectRef idx="0">
            <a:schemeClr val="accent1"/>
          </a:effectRef>
          <a:fontRef idx="minor">
            <a:schemeClr val="dk1"/>
          </a:fontRef>
        </p:style>
      </p:pic>
      <p:sp>
        <p:nvSpPr>
          <p:cNvPr id="6" name="Oval 5"/>
          <p:cNvSpPr/>
          <p:nvPr/>
        </p:nvSpPr>
        <p:spPr>
          <a:xfrm>
            <a:off x="788189" y="4344473"/>
            <a:ext cx="5145110" cy="704323"/>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0" name="Line Callout 1 9"/>
          <p:cNvSpPr/>
          <p:nvPr/>
        </p:nvSpPr>
        <p:spPr>
          <a:xfrm>
            <a:off x="7264527" y="3066919"/>
            <a:ext cx="4952372" cy="1685455"/>
          </a:xfrm>
          <a:prstGeom prst="borderCallout1">
            <a:avLst>
              <a:gd name="adj1" fmla="val 18750"/>
              <a:gd name="adj2" fmla="val -8333"/>
              <a:gd name="adj3" fmla="val 84482"/>
              <a:gd name="adj4" fmla="val -34354"/>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smtClean="0">
                <a:solidFill>
                  <a:schemeClr val="tx1">
                    <a:lumMod val="50000"/>
                  </a:schemeClr>
                </a:solidFill>
                <a:latin typeface="Futura Lt BT" panose="020B0402020204020303"/>
              </a:rPr>
              <a:t>When the MIB is imported it will show as the Enterprise manufacturer  OID</a:t>
            </a:r>
            <a:endParaRPr lang="en-US" dirty="0">
              <a:solidFill>
                <a:schemeClr val="tx1">
                  <a:lumMod val="50000"/>
                </a:schemeClr>
              </a:solidFill>
              <a:latin typeface="Futura Lt BT" panose="020B0402020204020303"/>
            </a:endParaRPr>
          </a:p>
        </p:txBody>
      </p:sp>
      <p:sp>
        <p:nvSpPr>
          <p:cNvPr id="3" name="Oval 2"/>
          <p:cNvSpPr/>
          <p:nvPr/>
        </p:nvSpPr>
        <p:spPr>
          <a:xfrm>
            <a:off x="10240842" y="1640577"/>
            <a:ext cx="1714287" cy="47628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Tree>
    <p:extLst>
      <p:ext uri="{BB962C8B-B14F-4D97-AF65-F5344CB8AC3E}">
        <p14:creationId xmlns:p14="http://schemas.microsoft.com/office/powerpoint/2010/main" val="26622218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Classes: Type SNMP</a:t>
            </a:r>
          </a:p>
        </p:txBody>
      </p:sp>
      <p:sp>
        <p:nvSpPr>
          <p:cNvPr id="5" name="Content Placeholder 2"/>
          <p:cNvSpPr>
            <a:spLocks noGrp="1"/>
          </p:cNvSpPr>
          <p:nvPr>
            <p:ph sz="quarter" idx="10"/>
          </p:nvPr>
        </p:nvSpPr>
        <p:spPr>
          <a:xfrm>
            <a:off x="1737360" y="4240219"/>
            <a:ext cx="11651810" cy="6407573"/>
          </a:xfrm>
        </p:spPr>
        <p:txBody>
          <a:bodyPr>
            <a:normAutofit/>
          </a:bodyPr>
          <a:lstStyle/>
          <a:p>
            <a:pPr>
              <a:buSzPct val="100000"/>
            </a:pPr>
            <a:r>
              <a:rPr lang="en-GB" sz="2640" b="1" dirty="0" smtClean="0"/>
              <a:t>Description - </a:t>
            </a:r>
            <a:r>
              <a:rPr lang="en-GB" sz="2640" dirty="0" smtClean="0"/>
              <a:t>The </a:t>
            </a:r>
            <a:r>
              <a:rPr lang="en-GB" sz="2640" dirty="0"/>
              <a:t>model name of the device.</a:t>
            </a:r>
          </a:p>
          <a:p>
            <a:pPr>
              <a:buSzPct val="100000"/>
            </a:pPr>
            <a:r>
              <a:rPr lang="en-GB" sz="2640" b="1" dirty="0"/>
              <a:t>Device </a:t>
            </a:r>
            <a:r>
              <a:rPr lang="en-GB" sz="2640" b="1" dirty="0" smtClean="0"/>
              <a:t>Icon - </a:t>
            </a:r>
            <a:r>
              <a:rPr lang="en-GB" sz="2640" dirty="0" smtClean="0"/>
              <a:t>The </a:t>
            </a:r>
            <a:r>
              <a:rPr lang="en-GB" sz="2640" dirty="0"/>
              <a:t>icon used to display the device in the graphical interface. To view the available icons, select the Icons button. Select from drop-down list.</a:t>
            </a:r>
          </a:p>
          <a:p>
            <a:pPr>
              <a:buSzPct val="100000"/>
            </a:pPr>
            <a:r>
              <a:rPr lang="en-GB" sz="2640" b="1" dirty="0"/>
              <a:t>Device </a:t>
            </a:r>
            <a:r>
              <a:rPr lang="en-GB" sz="2640" b="1" dirty="0" smtClean="0"/>
              <a:t>Category - </a:t>
            </a:r>
            <a:r>
              <a:rPr lang="en-GB" sz="2640" dirty="0" smtClean="0"/>
              <a:t>A </a:t>
            </a:r>
            <a:r>
              <a:rPr lang="en-GB" sz="2640" dirty="0"/>
              <a:t>logical categorization of device by primary function. This field allows EM7 to group related devices in reports and views. Select a value from drop-down list. </a:t>
            </a:r>
            <a:r>
              <a:rPr lang="en-US" sz="2640" b="1" dirty="0">
                <a:solidFill>
                  <a:schemeClr val="accent1"/>
                </a:solidFill>
              </a:rPr>
              <a:t>(System &gt; Customize &gt; Device Categories)</a:t>
            </a:r>
            <a:endParaRPr lang="en-GB" sz="2640" b="1" dirty="0">
              <a:solidFill>
                <a:schemeClr val="accent1"/>
              </a:solidFill>
            </a:endParaRPr>
          </a:p>
          <a:p>
            <a:pPr>
              <a:buSzPct val="100000"/>
            </a:pPr>
            <a:r>
              <a:rPr lang="en-GB" sz="2640" b="1" dirty="0"/>
              <a:t>System Uptime </a:t>
            </a:r>
            <a:r>
              <a:rPr lang="en-GB" sz="2640" b="1" dirty="0" smtClean="0"/>
              <a:t>OID - </a:t>
            </a:r>
            <a:r>
              <a:rPr lang="en-GB" sz="2640" dirty="0" smtClean="0"/>
              <a:t>Specifies </a:t>
            </a:r>
            <a:r>
              <a:rPr lang="en-GB" sz="2640" dirty="0"/>
              <a:t>the OID to monitor to determine system uptime. </a:t>
            </a:r>
            <a:r>
              <a:rPr lang="en-US" sz="2640" b="1" dirty="0">
                <a:solidFill>
                  <a:schemeClr val="accent1"/>
                </a:solidFill>
              </a:rPr>
              <a:t>(System &gt; Customize &gt; Uptime OIDs)</a:t>
            </a:r>
          </a:p>
        </p:txBody>
      </p:sp>
      <p:sp>
        <p:nvSpPr>
          <p:cNvPr id="3" name="Slide Number Placeholder 2"/>
          <p:cNvSpPr>
            <a:spLocks noGrp="1"/>
          </p:cNvSpPr>
          <p:nvPr>
            <p:ph type="sldNum" sz="quarter" idx="4"/>
          </p:nvPr>
        </p:nvSpPr>
        <p:spPr/>
        <p:txBody>
          <a:bodyPr/>
          <a:lstStyle/>
          <a:p>
            <a:fld id="{59FBCBD5-A728-384D-A41B-B8C6FE40EEBE}" type="slidenum">
              <a:rPr lang="en-US" smtClean="0"/>
              <a:pPr/>
              <a:t>14</a:t>
            </a:fld>
            <a:endParaRPr lang="en-US" dirty="0"/>
          </a:p>
        </p:txBody>
      </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298" y="1592527"/>
            <a:ext cx="12362206" cy="2140208"/>
          </a:xfrm>
          <a:prstGeom prst="rect">
            <a:avLst/>
          </a:prstGeom>
        </p:spPr>
      </p:pic>
      <p:sp>
        <p:nvSpPr>
          <p:cNvPr id="4" name="Rectangle 3"/>
          <p:cNvSpPr/>
          <p:nvPr/>
        </p:nvSpPr>
        <p:spPr>
          <a:xfrm>
            <a:off x="6046207" y="1592527"/>
            <a:ext cx="2629126" cy="214020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17896669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48" y="2267891"/>
            <a:ext cx="14629501" cy="3053000"/>
          </a:xfrm>
          <a:prstGeom prst="rect">
            <a:avLst/>
          </a:prstGeom>
        </p:spPr>
      </p:pic>
      <p:sp>
        <p:nvSpPr>
          <p:cNvPr id="2" name="Title 1"/>
          <p:cNvSpPr>
            <a:spLocks noGrp="1"/>
          </p:cNvSpPr>
          <p:nvPr>
            <p:ph type="title"/>
          </p:nvPr>
        </p:nvSpPr>
        <p:spPr>
          <a:xfrm>
            <a:off x="549745" y="-47285"/>
            <a:ext cx="14309820" cy="1210733"/>
          </a:xfrm>
        </p:spPr>
        <p:txBody>
          <a:bodyPr>
            <a:normAutofit fontScale="90000"/>
          </a:bodyPr>
          <a:lstStyle/>
          <a:p>
            <a:r>
              <a:rPr lang="en-US" dirty="0" smtClean="0"/>
              <a:t>Dynamic Applications: SNMP Walker &amp; Dynamic App Creation</a:t>
            </a:r>
            <a:endParaRPr lang="en-US" dirty="0"/>
          </a:p>
        </p:txBody>
      </p:sp>
      <p:sp>
        <p:nvSpPr>
          <p:cNvPr id="10" name="Content Placeholder 9"/>
          <p:cNvSpPr>
            <a:spLocks noGrp="1"/>
          </p:cNvSpPr>
          <p:nvPr>
            <p:ph idx="1"/>
          </p:nvPr>
        </p:nvSpPr>
        <p:spPr>
          <a:xfrm>
            <a:off x="679492" y="1525478"/>
            <a:ext cx="13990320" cy="6470438"/>
          </a:xfrm>
        </p:spPr>
        <p:txBody>
          <a:bodyPr/>
          <a:lstStyle/>
          <a:p>
            <a:pPr marL="0" indent="0">
              <a:buClr>
                <a:srgbClr val="C00000"/>
              </a:buClr>
              <a:buNone/>
            </a:pPr>
            <a:r>
              <a:rPr lang="en-US" sz="3800" dirty="0"/>
              <a:t>Create Dynamic Applications from the walk.</a:t>
            </a:r>
          </a:p>
        </p:txBody>
      </p:sp>
      <p:sp>
        <p:nvSpPr>
          <p:cNvPr id="8" name="Rectangle 7"/>
          <p:cNvSpPr/>
          <p:nvPr/>
        </p:nvSpPr>
        <p:spPr bwMode="auto">
          <a:xfrm>
            <a:off x="10898632" y="2890859"/>
            <a:ext cx="794512" cy="521547"/>
          </a:xfrm>
          <a:prstGeom prst="rect">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9" name="Rectangle 8"/>
          <p:cNvSpPr/>
          <p:nvPr/>
        </p:nvSpPr>
        <p:spPr bwMode="auto">
          <a:xfrm>
            <a:off x="8532368" y="6467179"/>
            <a:ext cx="500888" cy="342731"/>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4" name="Oval 3"/>
          <p:cNvSpPr/>
          <p:nvPr/>
        </p:nvSpPr>
        <p:spPr>
          <a:xfrm>
            <a:off x="13789579" y="4151204"/>
            <a:ext cx="558406" cy="442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2</a:t>
            </a:r>
            <a:endParaRPr lang="en-US" dirty="0"/>
          </a:p>
        </p:txBody>
      </p:sp>
      <p:sp>
        <p:nvSpPr>
          <p:cNvPr id="15" name="Oval 14"/>
          <p:cNvSpPr/>
          <p:nvPr/>
        </p:nvSpPr>
        <p:spPr>
          <a:xfrm>
            <a:off x="29643" y="2448159"/>
            <a:ext cx="558406" cy="442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1</a:t>
            </a:r>
            <a:endParaRPr lang="en-US" dirty="0"/>
          </a:p>
        </p:txBody>
      </p:sp>
      <p:sp>
        <p:nvSpPr>
          <p:cNvPr id="17" name="TextBox 16"/>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1" name="Rectangle 10"/>
          <p:cNvSpPr/>
          <p:nvPr/>
        </p:nvSpPr>
        <p:spPr>
          <a:xfrm>
            <a:off x="777240" y="6026168"/>
            <a:ext cx="10915904" cy="19697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8" name="Rectangle 17"/>
          <p:cNvSpPr/>
          <p:nvPr/>
        </p:nvSpPr>
        <p:spPr>
          <a:xfrm>
            <a:off x="549744" y="5747855"/>
            <a:ext cx="10760456" cy="2825389"/>
          </a:xfrm>
          <a:prstGeom prst="rect">
            <a:avLst/>
          </a:prstGeom>
        </p:spPr>
        <p:txBody>
          <a:bodyPr wrap="square" lIns="146304" tIns="73152" rIns="146304" bIns="73152">
            <a:spAutoFit/>
          </a:bodyPr>
          <a:lstStyle/>
          <a:p>
            <a:pPr lvl="1" indent="-731520">
              <a:buClr>
                <a:schemeClr val="accent1"/>
              </a:buClr>
              <a:buSzPct val="100000"/>
              <a:buFont typeface="+mj-lt"/>
              <a:buAutoNum type="arabicPeriod"/>
            </a:pPr>
            <a:r>
              <a:rPr lang="en-GB" dirty="0" smtClean="0">
                <a:solidFill>
                  <a:schemeClr val="tx1">
                    <a:lumMod val="50000"/>
                  </a:schemeClr>
                </a:solidFill>
                <a:latin typeface="Futura Lt BT" panose="020B0402020204020303" pitchFamily="34" charset="0"/>
              </a:rPr>
              <a:t>Search </a:t>
            </a:r>
            <a:r>
              <a:rPr lang="en-GB" dirty="0">
                <a:solidFill>
                  <a:schemeClr val="tx1">
                    <a:lumMod val="50000"/>
                  </a:schemeClr>
                </a:solidFill>
                <a:latin typeface="Futura Lt BT" panose="020B0402020204020303" pitchFamily="34" charset="0"/>
              </a:rPr>
              <a:t>by Common OIDs, Standard RFCs, and existing dynamic </a:t>
            </a:r>
            <a:r>
              <a:rPr lang="en-GB" dirty="0" smtClean="0">
                <a:solidFill>
                  <a:schemeClr val="tx1">
                    <a:lumMod val="50000"/>
                  </a:schemeClr>
                </a:solidFill>
                <a:latin typeface="Futura Lt BT" panose="020B0402020204020303" pitchFamily="34" charset="0"/>
              </a:rPr>
              <a:t>applications.</a:t>
            </a:r>
          </a:p>
          <a:p>
            <a:pPr lvl="1" indent="-731520">
              <a:buClr>
                <a:schemeClr val="accent1"/>
              </a:buClr>
              <a:buSzPct val="100000"/>
              <a:buFont typeface="+mj-lt"/>
              <a:buAutoNum type="arabicPeriod"/>
            </a:pPr>
            <a:r>
              <a:rPr lang="en-GB" dirty="0" smtClean="0">
                <a:solidFill>
                  <a:schemeClr val="tx1">
                    <a:lumMod val="50000"/>
                  </a:schemeClr>
                </a:solidFill>
                <a:latin typeface="Futura Lt BT" panose="020B0402020204020303" pitchFamily="34" charset="0"/>
              </a:rPr>
              <a:t>Select the </a:t>
            </a:r>
            <a:r>
              <a:rPr lang="en-GB" b="1" i="1" dirty="0" smtClean="0">
                <a:solidFill>
                  <a:schemeClr val="tx1">
                    <a:lumMod val="50000"/>
                  </a:schemeClr>
                </a:solidFill>
                <a:latin typeface="Futura Lt BT" panose="020B0402020204020303" pitchFamily="34" charset="0"/>
              </a:rPr>
              <a:t>Objects</a:t>
            </a:r>
            <a:r>
              <a:rPr lang="en-GB" dirty="0" smtClean="0">
                <a:solidFill>
                  <a:schemeClr val="tx1">
                    <a:lumMod val="50000"/>
                  </a:schemeClr>
                </a:solidFill>
                <a:latin typeface="Futura Lt BT" panose="020B0402020204020303" pitchFamily="34" charset="0"/>
              </a:rPr>
              <a:t> for the Dynamic Application.</a:t>
            </a:r>
          </a:p>
          <a:p>
            <a:pPr lvl="1" indent="-731520">
              <a:buClr>
                <a:schemeClr val="accent1"/>
              </a:buClr>
              <a:buSzPct val="100000"/>
              <a:buFont typeface="+mj-lt"/>
              <a:buAutoNum type="arabicPeriod"/>
            </a:pPr>
            <a:r>
              <a:rPr lang="en-US" dirty="0" smtClean="0">
                <a:solidFill>
                  <a:schemeClr val="tx1">
                    <a:lumMod val="50000"/>
                  </a:schemeClr>
                </a:solidFill>
                <a:latin typeface="Futura Lt BT" panose="020B0402020204020303" pitchFamily="34" charset="0"/>
              </a:rPr>
              <a:t>Select </a:t>
            </a:r>
            <a:r>
              <a:rPr lang="en-US" dirty="0">
                <a:solidFill>
                  <a:schemeClr val="tx1">
                    <a:lumMod val="50000"/>
                  </a:schemeClr>
                </a:solidFill>
                <a:latin typeface="Futura Lt BT" panose="020B0402020204020303" pitchFamily="34" charset="0"/>
              </a:rPr>
              <a:t>the </a:t>
            </a:r>
            <a:r>
              <a:rPr lang="en-US" b="1" i="1" dirty="0">
                <a:solidFill>
                  <a:schemeClr val="tx1">
                    <a:lumMod val="50000"/>
                  </a:schemeClr>
                </a:solidFill>
                <a:latin typeface="Futura Lt BT" panose="020B0402020204020303" pitchFamily="34" charset="0"/>
              </a:rPr>
              <a:t>Select Actions dropdown</a:t>
            </a:r>
            <a:r>
              <a:rPr lang="en-US" dirty="0">
                <a:solidFill>
                  <a:schemeClr val="tx1">
                    <a:lumMod val="50000"/>
                  </a:schemeClr>
                </a:solidFill>
                <a:latin typeface="Futura Lt BT" panose="020B0402020204020303" pitchFamily="34" charset="0"/>
              </a:rPr>
              <a:t> and </a:t>
            </a:r>
            <a:r>
              <a:rPr lang="en-US" i="1" dirty="0" smtClean="0">
                <a:solidFill>
                  <a:schemeClr val="tx1">
                    <a:lumMod val="50000"/>
                  </a:schemeClr>
                </a:solidFill>
                <a:latin typeface="Futura Lt BT" panose="020B0402020204020303" pitchFamily="34" charset="0"/>
              </a:rPr>
              <a:t>Performance or Configuration.</a:t>
            </a:r>
            <a:endParaRPr lang="en-US" i="1" dirty="0">
              <a:solidFill>
                <a:schemeClr val="tx1">
                  <a:lumMod val="50000"/>
                </a:schemeClr>
              </a:solidFill>
              <a:latin typeface="Futura Lt BT" panose="020B0402020204020303" pitchFamily="34" charset="0"/>
            </a:endParaRPr>
          </a:p>
          <a:p>
            <a:pPr lvl="1" indent="-731520">
              <a:buClr>
                <a:schemeClr val="accent1"/>
              </a:buClr>
              <a:buSzPct val="100000"/>
              <a:buFont typeface="+mj-lt"/>
              <a:buAutoNum type="arabicPeriod"/>
            </a:pPr>
            <a:r>
              <a:rPr lang="en-GB" dirty="0">
                <a:solidFill>
                  <a:schemeClr val="tx1">
                    <a:lumMod val="50000"/>
                  </a:schemeClr>
                </a:solidFill>
                <a:latin typeface="Futura Lt BT" panose="020B0402020204020303" pitchFamily="34" charset="0"/>
              </a:rPr>
              <a:t>Select </a:t>
            </a:r>
            <a:r>
              <a:rPr lang="en-GB" b="1" dirty="0">
                <a:solidFill>
                  <a:schemeClr val="tx1">
                    <a:lumMod val="50000"/>
                  </a:schemeClr>
                </a:solidFill>
                <a:latin typeface="Futura Lt BT" panose="020B0402020204020303" pitchFamily="34" charset="0"/>
              </a:rPr>
              <a:t>[GO</a:t>
            </a:r>
            <a:r>
              <a:rPr lang="en-GB" b="1" dirty="0" smtClean="0">
                <a:solidFill>
                  <a:schemeClr val="tx1">
                    <a:lumMod val="50000"/>
                  </a:schemeClr>
                </a:solidFill>
                <a:latin typeface="Futura Lt BT" panose="020B0402020204020303" pitchFamily="34" charset="0"/>
              </a:rPr>
              <a:t>].</a:t>
            </a:r>
            <a:endParaRPr lang="en-GB" dirty="0">
              <a:solidFill>
                <a:schemeClr val="tx1">
                  <a:lumMod val="50000"/>
                </a:schemeClr>
              </a:solidFill>
              <a:latin typeface="Futura Lt BT" panose="020B0402020204020303" pitchFamily="34" charset="0"/>
            </a:endParaRPr>
          </a:p>
        </p:txBody>
      </p:sp>
      <p:sp>
        <p:nvSpPr>
          <p:cNvPr id="13" name="Rectangle 12"/>
          <p:cNvSpPr/>
          <p:nvPr/>
        </p:nvSpPr>
        <p:spPr>
          <a:xfrm>
            <a:off x="14253272" y="6026169"/>
            <a:ext cx="692473" cy="1770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9" name="Oval 18"/>
          <p:cNvSpPr/>
          <p:nvPr/>
        </p:nvSpPr>
        <p:spPr>
          <a:xfrm>
            <a:off x="10291353" y="6302197"/>
            <a:ext cx="558406" cy="442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3</a:t>
            </a:r>
            <a:endParaRPr lang="en-US" dirty="0"/>
          </a:p>
        </p:txBody>
      </p:sp>
      <p:sp>
        <p:nvSpPr>
          <p:cNvPr id="14" name="Slide Number Placeholder 13"/>
          <p:cNvSpPr>
            <a:spLocks noGrp="1"/>
          </p:cNvSpPr>
          <p:nvPr>
            <p:ph type="sldNum" sz="quarter" idx="4"/>
          </p:nvPr>
        </p:nvSpPr>
        <p:spPr/>
        <p:txBody>
          <a:bodyPr/>
          <a:lstStyle/>
          <a:p>
            <a:fld id="{59FBCBD5-A728-384D-A41B-B8C6FE40EEBE}" type="slidenum">
              <a:rPr lang="en-US" smtClean="0"/>
              <a:pPr/>
              <a:t>140</a:t>
            </a:fld>
            <a:endParaRPr lang="en-US" dirty="0"/>
          </a:p>
        </p:txBody>
      </p:sp>
      <p:sp>
        <p:nvSpPr>
          <p:cNvPr id="21" name="Line Callout 1 20"/>
          <p:cNvSpPr/>
          <p:nvPr/>
        </p:nvSpPr>
        <p:spPr>
          <a:xfrm>
            <a:off x="4145281" y="3981361"/>
            <a:ext cx="6282688" cy="1215478"/>
          </a:xfrm>
          <a:prstGeom prst="borderCallout1">
            <a:avLst>
              <a:gd name="adj1" fmla="val 2997"/>
              <a:gd name="adj2" fmla="val -5050"/>
              <a:gd name="adj3" fmla="val -31263"/>
              <a:gd name="adj4" fmla="val -23946"/>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kern="0" dirty="0">
                <a:solidFill>
                  <a:schemeClr val="tx1">
                    <a:lumMod val="50000"/>
                  </a:schemeClr>
                </a:solidFill>
                <a:latin typeface="Futura Lt BT" panose="020B0402020204020303" pitchFamily="34" charset="0"/>
              </a:rPr>
              <a:t>Red Text here indicates we do not have the MIB in the EM7 system</a:t>
            </a:r>
            <a:endParaRPr lang="en-US" dirty="0">
              <a:solidFill>
                <a:schemeClr val="tx1">
                  <a:lumMod val="50000"/>
                </a:schemeClr>
              </a:solidFill>
              <a:latin typeface="Futura Lt BT" panose="020B0402020204020303" pitchFamily="34" charset="0"/>
            </a:endParaRPr>
          </a:p>
          <a:p>
            <a:pPr algn="ctr"/>
            <a:r>
              <a:rPr lang="en-US" dirty="0" smtClean="0">
                <a:solidFill>
                  <a:schemeClr val="tx1">
                    <a:lumMod val="50000"/>
                  </a:schemeClr>
                </a:solidFill>
                <a:latin typeface="Futura Lt BT" panose="020B0402020204020303" pitchFamily="34" charset="0"/>
              </a:rPr>
              <a:t>Select </a:t>
            </a:r>
            <a:r>
              <a:rPr lang="en-US" dirty="0">
                <a:solidFill>
                  <a:schemeClr val="tx1">
                    <a:lumMod val="50000"/>
                  </a:schemeClr>
                </a:solidFill>
                <a:latin typeface="Futura Lt BT" panose="020B0402020204020303" pitchFamily="34" charset="0"/>
              </a:rPr>
              <a:t>Fields to activate</a:t>
            </a:r>
          </a:p>
        </p:txBody>
      </p:sp>
      <p:sp>
        <p:nvSpPr>
          <p:cNvPr id="23" name="Oval 22"/>
          <p:cNvSpPr/>
          <p:nvPr/>
        </p:nvSpPr>
        <p:spPr>
          <a:xfrm>
            <a:off x="10333551" y="2498405"/>
            <a:ext cx="1613778" cy="54076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6061" y="6305807"/>
            <a:ext cx="4244091" cy="2982321"/>
          </a:xfrm>
          <a:prstGeom prst="rect">
            <a:avLst/>
          </a:prstGeom>
        </p:spPr>
      </p:pic>
      <p:sp>
        <p:nvSpPr>
          <p:cNvPr id="25" name="Oval 24"/>
          <p:cNvSpPr/>
          <p:nvPr/>
        </p:nvSpPr>
        <p:spPr>
          <a:xfrm>
            <a:off x="10898632" y="6425333"/>
            <a:ext cx="2192898" cy="741822"/>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6" name="Oval 25"/>
          <p:cNvSpPr/>
          <p:nvPr/>
        </p:nvSpPr>
        <p:spPr>
          <a:xfrm>
            <a:off x="14795794" y="8488035"/>
            <a:ext cx="558406" cy="442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smtClean="0"/>
              <a:t>4</a:t>
            </a:r>
            <a:endParaRPr lang="en-US" dirty="0"/>
          </a:p>
        </p:txBody>
      </p:sp>
    </p:spTree>
    <p:extLst>
      <p:ext uri="{BB962C8B-B14F-4D97-AF65-F5344CB8AC3E}">
        <p14:creationId xmlns:p14="http://schemas.microsoft.com/office/powerpoint/2010/main" val="11674802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34" y="1351839"/>
            <a:ext cx="7319314" cy="3180349"/>
          </a:xfrm>
        </p:spPr>
      </p:pic>
      <p:sp>
        <p:nvSpPr>
          <p:cNvPr id="3" name="Title 2"/>
          <p:cNvSpPr>
            <a:spLocks noGrp="1"/>
          </p:cNvSpPr>
          <p:nvPr>
            <p:ph type="title"/>
          </p:nvPr>
        </p:nvSpPr>
        <p:spPr/>
        <p:txBody>
          <a:bodyPr>
            <a:normAutofit fontScale="90000"/>
          </a:bodyPr>
          <a:lstStyle/>
          <a:p>
            <a:r>
              <a:rPr lang="en-US" dirty="0"/>
              <a:t>Dynamic Applications: SNMP Walker &amp; Dynamic App Creation</a:t>
            </a:r>
          </a:p>
        </p:txBody>
      </p:sp>
      <p:sp>
        <p:nvSpPr>
          <p:cNvPr id="4" name="Slide Number Placeholder 3"/>
          <p:cNvSpPr>
            <a:spLocks noGrp="1"/>
          </p:cNvSpPr>
          <p:nvPr>
            <p:ph type="sldNum" sz="quarter" idx="4"/>
          </p:nvPr>
        </p:nvSpPr>
        <p:spPr/>
        <p:txBody>
          <a:bodyPr/>
          <a:lstStyle/>
          <a:p>
            <a:fld id="{59FBCBD5-A728-384D-A41B-B8C6FE40EEBE}" type="slidenum">
              <a:rPr lang="en-US" smtClean="0"/>
              <a:pPr/>
              <a:t>141</a:t>
            </a:fld>
            <a:endParaRPr lang="en-US" dirty="0"/>
          </a:p>
        </p:txBody>
      </p:sp>
      <p:sp>
        <p:nvSpPr>
          <p:cNvPr id="6" name="Rectangle 5"/>
          <p:cNvSpPr/>
          <p:nvPr/>
        </p:nvSpPr>
        <p:spPr>
          <a:xfrm>
            <a:off x="475970" y="4532188"/>
            <a:ext cx="6508241" cy="2486835"/>
          </a:xfrm>
          <a:prstGeom prst="rect">
            <a:avLst/>
          </a:prstGeom>
        </p:spPr>
        <p:txBody>
          <a:bodyPr wrap="square" lIns="146304" tIns="73152" rIns="146304" bIns="73152">
            <a:spAutoFit/>
          </a:bodyPr>
          <a:lstStyle/>
          <a:p>
            <a:pPr marL="0" lvl="1">
              <a:buClr>
                <a:schemeClr val="accent1"/>
              </a:buClr>
              <a:buSzPct val="100000"/>
            </a:pPr>
            <a:r>
              <a:rPr lang="en-GB" sz="3800" dirty="0">
                <a:solidFill>
                  <a:schemeClr val="tx1">
                    <a:lumMod val="50000"/>
                  </a:schemeClr>
                </a:solidFill>
                <a:latin typeface="Futura Lt BT" panose="020B0402020204020303" pitchFamily="34" charset="0"/>
              </a:rPr>
              <a:t>Name the Dynamic App and  Assign objects to Assets when using </a:t>
            </a:r>
            <a:r>
              <a:rPr lang="en-GB" sz="3800" b="1" dirty="0">
                <a:solidFill>
                  <a:schemeClr val="tx1">
                    <a:lumMod val="50000"/>
                  </a:schemeClr>
                </a:solidFill>
                <a:latin typeface="Futura Lt BT" panose="020B0402020204020303" pitchFamily="34" charset="0"/>
              </a:rPr>
              <a:t>Configuration</a:t>
            </a:r>
            <a:r>
              <a:rPr lang="en-GB" sz="3800" dirty="0">
                <a:solidFill>
                  <a:schemeClr val="tx1">
                    <a:lumMod val="50000"/>
                  </a:schemeClr>
                </a:solidFill>
                <a:latin typeface="Futura Lt BT" panose="020B0402020204020303" pitchFamily="34" charset="0"/>
              </a:rPr>
              <a:t> Dynamic Applications.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504" y="4364090"/>
            <a:ext cx="7897872" cy="3103618"/>
          </a:xfrm>
          <a:prstGeom prst="rect">
            <a:avLst/>
          </a:prstGeom>
        </p:spPr>
      </p:pic>
      <p:sp>
        <p:nvSpPr>
          <p:cNvPr id="8" name="Rectangle 7"/>
          <p:cNvSpPr/>
          <p:nvPr/>
        </p:nvSpPr>
        <p:spPr>
          <a:xfrm>
            <a:off x="6050281" y="7456994"/>
            <a:ext cx="9277328" cy="1902059"/>
          </a:xfrm>
          <a:prstGeom prst="rect">
            <a:avLst/>
          </a:prstGeom>
        </p:spPr>
        <p:txBody>
          <a:bodyPr wrap="square" lIns="146304" tIns="73152" rIns="146304" bIns="73152">
            <a:spAutoFit/>
          </a:bodyPr>
          <a:lstStyle/>
          <a:p>
            <a:pPr marL="0" lvl="1">
              <a:buClr>
                <a:schemeClr val="accent1"/>
              </a:buClr>
              <a:buSzPct val="100000"/>
            </a:pPr>
            <a:r>
              <a:rPr lang="en-GB" sz="3800" dirty="0">
                <a:solidFill>
                  <a:schemeClr val="tx1">
                    <a:lumMod val="50000"/>
                  </a:schemeClr>
                </a:solidFill>
                <a:latin typeface="Futura Lt BT" panose="020B0402020204020303" pitchFamily="34" charset="0"/>
              </a:rPr>
              <a:t>Name the Dynamic App and Assign objects to graphs when using </a:t>
            </a:r>
            <a:r>
              <a:rPr lang="en-GB" sz="3800" b="1" dirty="0">
                <a:solidFill>
                  <a:schemeClr val="tx1">
                    <a:lumMod val="50000"/>
                  </a:schemeClr>
                </a:solidFill>
                <a:latin typeface="Futura Lt BT" panose="020B0402020204020303" pitchFamily="34" charset="0"/>
              </a:rPr>
              <a:t>Performance </a:t>
            </a:r>
            <a:r>
              <a:rPr lang="en-GB" sz="3800" dirty="0">
                <a:solidFill>
                  <a:schemeClr val="tx1">
                    <a:lumMod val="50000"/>
                  </a:schemeClr>
                </a:solidFill>
                <a:latin typeface="Futura Lt BT" panose="020B0402020204020303" pitchFamily="34" charset="0"/>
              </a:rPr>
              <a:t>Dynamic Applications.</a:t>
            </a:r>
          </a:p>
        </p:txBody>
      </p:sp>
      <p:sp>
        <p:nvSpPr>
          <p:cNvPr id="9" name="Oval 8"/>
          <p:cNvSpPr/>
          <p:nvPr/>
        </p:nvSpPr>
        <p:spPr>
          <a:xfrm>
            <a:off x="9572922" y="4191736"/>
            <a:ext cx="1329286" cy="47222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 name="Oval 1"/>
          <p:cNvSpPr/>
          <p:nvPr/>
        </p:nvSpPr>
        <p:spPr>
          <a:xfrm>
            <a:off x="1094705" y="2234849"/>
            <a:ext cx="1839103" cy="2152172"/>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518" y="1187692"/>
            <a:ext cx="4244091" cy="2982321"/>
          </a:xfrm>
          <a:prstGeom prst="rect">
            <a:avLst/>
          </a:prstGeom>
        </p:spPr>
      </p:pic>
      <p:cxnSp>
        <p:nvCxnSpPr>
          <p:cNvPr id="13" name="Straight Arrow Connector 12"/>
          <p:cNvCxnSpPr/>
          <p:nvPr/>
        </p:nvCxnSpPr>
        <p:spPr>
          <a:xfrm flipH="1">
            <a:off x="8244840" y="1650532"/>
            <a:ext cx="2838678" cy="840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9433560" y="1844040"/>
            <a:ext cx="1649958" cy="2208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26266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
            <a:ext cx="13990320" cy="1085041"/>
          </a:xfrm>
        </p:spPr>
        <p:txBody>
          <a:bodyPr>
            <a:normAutofit/>
          </a:bodyPr>
          <a:lstStyle/>
          <a:p>
            <a:r>
              <a:rPr lang="en-US" dirty="0">
                <a:solidFill>
                  <a:schemeClr val="tx1">
                    <a:lumMod val="50000"/>
                  </a:schemeClr>
                </a:solidFill>
              </a:rPr>
              <a:t>Dynamic Applications: Manually </a:t>
            </a:r>
            <a:r>
              <a:rPr lang="en-US" dirty="0" smtClean="0">
                <a:solidFill>
                  <a:schemeClr val="tx1">
                    <a:lumMod val="50000"/>
                  </a:schemeClr>
                </a:solidFill>
              </a:rPr>
              <a:t>Assign</a:t>
            </a:r>
            <a:endParaRPr lang="en-US" dirty="0">
              <a:solidFill>
                <a:schemeClr val="tx1">
                  <a:lumMod val="50000"/>
                </a:schemeClr>
              </a:solidFill>
            </a:endParaRPr>
          </a:p>
        </p:txBody>
      </p:sp>
      <p:sp>
        <p:nvSpPr>
          <p:cNvPr id="5" name="Text Placeholder 4"/>
          <p:cNvSpPr>
            <a:spLocks noGrp="1"/>
          </p:cNvSpPr>
          <p:nvPr>
            <p:ph type="body" sz="quarter" idx="11"/>
          </p:nvPr>
        </p:nvSpPr>
        <p:spPr/>
        <p:txBody>
          <a:bodyPr>
            <a:normAutofit fontScale="92500" lnSpcReduction="10000"/>
          </a:bodyPr>
          <a:lstStyle/>
          <a:p>
            <a:r>
              <a:rPr lang="en-US" dirty="0" smtClean="0">
                <a:solidFill>
                  <a:schemeClr val="accent1"/>
                </a:solidFill>
              </a:rPr>
              <a:t>Registry &gt; Device Properties &gt; Collections Tab</a:t>
            </a:r>
            <a:endParaRPr lang="en-US" dirty="0">
              <a:solidFill>
                <a:schemeClr val="accent1"/>
              </a:solidFill>
            </a:endParaRPr>
          </a:p>
        </p:txBody>
      </p:sp>
      <p:sp>
        <p:nvSpPr>
          <p:cNvPr id="14" name="TextBox 13"/>
          <p:cNvSpPr txBox="1"/>
          <p:nvPr/>
        </p:nvSpPr>
        <p:spPr>
          <a:xfrm>
            <a:off x="6435464" y="939589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11" name="Rectangle 10"/>
          <p:cNvSpPr/>
          <p:nvPr/>
        </p:nvSpPr>
        <p:spPr>
          <a:xfrm>
            <a:off x="13277747" y="4607669"/>
            <a:ext cx="857959" cy="39084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
        <p:nvSpPr>
          <p:cNvPr id="16" name="Slide Number Placeholder 15"/>
          <p:cNvSpPr>
            <a:spLocks noGrp="1"/>
          </p:cNvSpPr>
          <p:nvPr>
            <p:ph type="sldNum" sz="quarter" idx="4"/>
          </p:nvPr>
        </p:nvSpPr>
        <p:spPr/>
        <p:txBody>
          <a:bodyPr/>
          <a:lstStyle/>
          <a:p>
            <a:fld id="{59FBCBD5-A728-384D-A41B-B8C6FE40EEBE}" type="slidenum">
              <a:rPr lang="en-US" smtClean="0">
                <a:solidFill>
                  <a:schemeClr val="bg1"/>
                </a:solidFill>
              </a:rPr>
              <a:pPr/>
              <a:t>142</a:t>
            </a:fld>
            <a:endParaRPr lang="en-US"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722" y="2476420"/>
            <a:ext cx="9480558" cy="359052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0176" y="5106655"/>
            <a:ext cx="3453431" cy="3630804"/>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791" y="5117573"/>
            <a:ext cx="5094140" cy="3695064"/>
          </a:xfrm>
          <a:prstGeom prst="rect">
            <a:avLst/>
          </a:prstGeom>
        </p:spPr>
      </p:pic>
      <p:sp>
        <p:nvSpPr>
          <p:cNvPr id="22" name="Rectangle 21"/>
          <p:cNvSpPr/>
          <p:nvPr/>
        </p:nvSpPr>
        <p:spPr>
          <a:xfrm>
            <a:off x="8713042" y="5851665"/>
            <a:ext cx="1748790" cy="214765"/>
          </a:xfrm>
          <a:prstGeom prst="rect">
            <a:avLst/>
          </a:prstGeom>
          <a:noFill/>
          <a:ln w="158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cxnSp>
        <p:nvCxnSpPr>
          <p:cNvPr id="24" name="Elbow Connector 23"/>
          <p:cNvCxnSpPr>
            <a:stCxn id="22" idx="2"/>
            <a:endCxn id="20" idx="3"/>
          </p:cNvCxnSpPr>
          <p:nvPr/>
        </p:nvCxnSpPr>
        <p:spPr>
          <a:xfrm rot="5400000">
            <a:off x="7765848" y="5143513"/>
            <a:ext cx="898675" cy="274450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Line Callout 1 24"/>
          <p:cNvSpPr/>
          <p:nvPr/>
        </p:nvSpPr>
        <p:spPr>
          <a:xfrm>
            <a:off x="2542904" y="2899778"/>
            <a:ext cx="5450812" cy="878687"/>
          </a:xfrm>
          <a:prstGeom prst="borderCallout1">
            <a:avLst>
              <a:gd name="adj1" fmla="val 2997"/>
              <a:gd name="adj2" fmla="val -5050"/>
              <a:gd name="adj3" fmla="val 204765"/>
              <a:gd name="adj4" fmla="val -16024"/>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a:solidFill>
                  <a:srgbClr val="4D4D4D"/>
                </a:solidFill>
                <a:latin typeface="Futura Lt BT" panose="020B0402020204020303" pitchFamily="34" charset="0"/>
              </a:rPr>
              <a:t>View List of Dynamic Applications</a:t>
            </a:r>
          </a:p>
        </p:txBody>
      </p:sp>
      <p:sp>
        <p:nvSpPr>
          <p:cNvPr id="26" name="Line Callout 1 25"/>
          <p:cNvSpPr/>
          <p:nvPr/>
        </p:nvSpPr>
        <p:spPr>
          <a:xfrm>
            <a:off x="10093988" y="3686707"/>
            <a:ext cx="5450812" cy="845784"/>
          </a:xfrm>
          <a:prstGeom prst="borderCallout1">
            <a:avLst>
              <a:gd name="adj1" fmla="val 119806"/>
              <a:gd name="adj2" fmla="val 50798"/>
              <a:gd name="adj3" fmla="val 161254"/>
              <a:gd name="adj4" fmla="val 58919"/>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a:solidFill>
                  <a:srgbClr val="4D4D4D"/>
                </a:solidFill>
                <a:latin typeface="Futura Lt BT" panose="020B0402020204020303" pitchFamily="34" charset="0"/>
              </a:rPr>
              <a:t>Administer Dynamic apps from Select Actions</a:t>
            </a:r>
          </a:p>
        </p:txBody>
      </p:sp>
      <p:sp>
        <p:nvSpPr>
          <p:cNvPr id="19" name="Line Callout 1 18"/>
          <p:cNvSpPr/>
          <p:nvPr/>
        </p:nvSpPr>
        <p:spPr>
          <a:xfrm>
            <a:off x="7310214" y="7368473"/>
            <a:ext cx="3942677" cy="985921"/>
          </a:xfrm>
          <a:prstGeom prst="borderCallout1">
            <a:avLst>
              <a:gd name="adj1" fmla="val -17955"/>
              <a:gd name="adj2" fmla="val 95015"/>
              <a:gd name="adj3" fmla="val -218919"/>
              <a:gd name="adj4" fmla="val 85799"/>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smtClean="0">
                <a:solidFill>
                  <a:srgbClr val="4D4D4D"/>
                </a:solidFill>
                <a:latin typeface="Futura Lt BT" panose="020B0402020204020303" pitchFamily="34" charset="0"/>
              </a:rPr>
              <a:t>Test </a:t>
            </a:r>
            <a:r>
              <a:rPr lang="en-US" dirty="0">
                <a:solidFill>
                  <a:srgbClr val="4D4D4D"/>
                </a:solidFill>
                <a:latin typeface="Futura Lt BT" panose="020B0402020204020303" pitchFamily="34" charset="0"/>
              </a:rPr>
              <a:t>Dynamic apps from </a:t>
            </a:r>
            <a:r>
              <a:rPr lang="en-US" dirty="0" smtClean="0">
                <a:solidFill>
                  <a:srgbClr val="4D4D4D"/>
                </a:solidFill>
                <a:latin typeface="Futura Lt BT" panose="020B0402020204020303" pitchFamily="34" charset="0"/>
              </a:rPr>
              <a:t>Lightning Bolt</a:t>
            </a:r>
            <a:endParaRPr lang="en-US" dirty="0">
              <a:solidFill>
                <a:srgbClr val="4D4D4D"/>
              </a:solidFill>
              <a:latin typeface="Futura Lt BT" panose="020B0402020204020303" pitchFamily="34" charset="0"/>
            </a:endParaRPr>
          </a:p>
        </p:txBody>
      </p:sp>
    </p:spTree>
    <p:extLst>
      <p:ext uri="{BB962C8B-B14F-4D97-AF65-F5344CB8AC3E}">
        <p14:creationId xmlns:p14="http://schemas.microsoft.com/office/powerpoint/2010/main" val="43056224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04684" y="1135372"/>
            <a:ext cx="13962877" cy="619337"/>
          </a:xfrm>
        </p:spPr>
        <p:txBody>
          <a:bodyPr>
            <a:normAutofit fontScale="92500" lnSpcReduction="10000"/>
          </a:bodyPr>
          <a:lstStyle/>
          <a:p>
            <a:r>
              <a:rPr lang="en-US" dirty="0">
                <a:solidFill>
                  <a:schemeClr val="accent1"/>
                </a:solidFill>
              </a:rPr>
              <a:t>Registry &gt; Device Properties &gt; Collections Tab</a:t>
            </a:r>
          </a:p>
          <a:p>
            <a:endParaRPr lang="en-US" dirty="0"/>
          </a:p>
        </p:txBody>
      </p:sp>
      <p:sp>
        <p:nvSpPr>
          <p:cNvPr id="4" name="Title 3"/>
          <p:cNvSpPr>
            <a:spLocks noGrp="1"/>
          </p:cNvSpPr>
          <p:nvPr>
            <p:ph type="title"/>
          </p:nvPr>
        </p:nvSpPr>
        <p:spPr/>
        <p:txBody>
          <a:bodyPr/>
          <a:lstStyle/>
          <a:p>
            <a:r>
              <a:rPr lang="en-US" dirty="0">
                <a:solidFill>
                  <a:schemeClr val="tx1">
                    <a:lumMod val="50000"/>
                  </a:schemeClr>
                </a:solidFill>
              </a:rPr>
              <a:t>Dynamic Apps: </a:t>
            </a:r>
            <a:r>
              <a:rPr lang="en-US" dirty="0" smtClean="0">
                <a:solidFill>
                  <a:schemeClr val="tx1">
                    <a:lumMod val="50000"/>
                  </a:schemeClr>
                </a:solidFill>
              </a:rPr>
              <a:t>Test Run</a:t>
            </a:r>
            <a:endParaRPr lang="en-US" dirty="0">
              <a:solidFill>
                <a:schemeClr val="tx1">
                  <a:lumMod val="50000"/>
                </a:schemeClr>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209" y="7674186"/>
            <a:ext cx="792044" cy="652865"/>
          </a:xfrm>
          <a:prstGeom prst="rect">
            <a:avLst/>
          </a:prstGeom>
        </p:spPr>
      </p:pic>
      <p:sp>
        <p:nvSpPr>
          <p:cNvPr id="13" name="TextBox 12"/>
          <p:cNvSpPr txBox="1"/>
          <p:nvPr/>
        </p:nvSpPr>
        <p:spPr>
          <a:xfrm>
            <a:off x="414528" y="6085017"/>
            <a:ext cx="3668682" cy="2825389"/>
          </a:xfrm>
          <a:prstGeom prst="rect">
            <a:avLst/>
          </a:prstGeom>
          <a:noFill/>
        </p:spPr>
        <p:txBody>
          <a:bodyPr wrap="square" lIns="146304" tIns="73152" rIns="146304" bIns="73152" rtlCol="0">
            <a:spAutoFit/>
          </a:bodyPr>
          <a:lstStyle/>
          <a:p>
            <a:r>
              <a:rPr lang="en-GB" dirty="0" smtClean="0">
                <a:solidFill>
                  <a:schemeClr val="tx1">
                    <a:lumMod val="50000"/>
                  </a:schemeClr>
                </a:solidFill>
                <a:latin typeface="Futura Lt BT" panose="020B0402020204020303"/>
              </a:rPr>
              <a:t>Performs </a:t>
            </a:r>
            <a:r>
              <a:rPr lang="en-GB" dirty="0">
                <a:solidFill>
                  <a:schemeClr val="tx1">
                    <a:lumMod val="50000"/>
                  </a:schemeClr>
                </a:solidFill>
                <a:latin typeface="Futura Lt BT" panose="020B0402020204020303"/>
              </a:rPr>
              <a:t>a test run of a collection with a Dynamic Application, EM7 does not store the collected data or generate alerts.</a:t>
            </a:r>
            <a:endParaRPr lang="en-US" dirty="0">
              <a:solidFill>
                <a:schemeClr val="tx1">
                  <a:lumMod val="50000"/>
                </a:schemeClr>
              </a:solidFill>
              <a:latin typeface="Futura Lt BT" panose="020B0402020204020303"/>
            </a:endParaRPr>
          </a:p>
        </p:txBody>
      </p:sp>
      <p:sp>
        <p:nvSpPr>
          <p:cNvPr id="11" name="TextBox 10"/>
          <p:cNvSpPr txBox="1"/>
          <p:nvPr/>
        </p:nvSpPr>
        <p:spPr>
          <a:xfrm>
            <a:off x="6435464"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solidFill>
                  <a:schemeClr val="bg1"/>
                </a:solidFill>
              </a:rPr>
              <a:pPr/>
              <a:t>143</a:t>
            </a:fld>
            <a:endParaRPr lang="en-US" dirty="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0" y="1754709"/>
            <a:ext cx="13236685" cy="387781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544" y="5230515"/>
            <a:ext cx="8241789" cy="4260768"/>
          </a:xfrm>
          <a:prstGeom prst="rect">
            <a:avLst/>
          </a:prstGeom>
        </p:spPr>
      </p:pic>
      <p:cxnSp>
        <p:nvCxnSpPr>
          <p:cNvPr id="9" name="Straight Arrow Connector 8"/>
          <p:cNvCxnSpPr>
            <a:endCxn id="7" idx="1"/>
          </p:cNvCxnSpPr>
          <p:nvPr/>
        </p:nvCxnSpPr>
        <p:spPr>
          <a:xfrm flipV="1">
            <a:off x="4703111" y="4317796"/>
            <a:ext cx="8505651" cy="38061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703112" y="8127642"/>
            <a:ext cx="9224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3208762" y="4059870"/>
            <a:ext cx="466344" cy="515852"/>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Tree>
    <p:extLst>
      <p:ext uri="{BB962C8B-B14F-4D97-AF65-F5344CB8AC3E}">
        <p14:creationId xmlns:p14="http://schemas.microsoft.com/office/powerpoint/2010/main" val="185068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marL="0" indent="0">
              <a:buNone/>
            </a:pPr>
            <a:r>
              <a:rPr lang="en-US" dirty="0" smtClean="0"/>
              <a:t>Rediscovery of the device makes a log entry on the device that the dynamic application has been applied to.</a:t>
            </a:r>
          </a:p>
          <a:p>
            <a:r>
              <a:rPr lang="en-US" dirty="0" smtClean="0"/>
              <a:t>Alert issues can also show up in the System &gt; Monitor &gt; System Logs.</a:t>
            </a:r>
            <a:endParaRPr lang="en-US" dirty="0"/>
          </a:p>
        </p:txBody>
      </p:sp>
      <p:sp>
        <p:nvSpPr>
          <p:cNvPr id="10" name="Title 9"/>
          <p:cNvSpPr>
            <a:spLocks noGrp="1"/>
          </p:cNvSpPr>
          <p:nvPr>
            <p:ph type="title"/>
          </p:nvPr>
        </p:nvSpPr>
        <p:spPr/>
        <p:txBody>
          <a:bodyPr/>
          <a:lstStyle/>
          <a:p>
            <a:r>
              <a:rPr lang="en-US" dirty="0" smtClean="0"/>
              <a:t>Dynamic Applications: Log files</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144</a:t>
            </a:fld>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70" y="4652068"/>
            <a:ext cx="14428201" cy="2584984"/>
          </a:xfrm>
          <a:prstGeom prst="rect">
            <a:avLst/>
          </a:prstGeom>
        </p:spPr>
      </p:pic>
      <p:sp>
        <p:nvSpPr>
          <p:cNvPr id="6" name="TextBox 5"/>
          <p:cNvSpPr txBox="1"/>
          <p:nvPr/>
        </p:nvSpPr>
        <p:spPr>
          <a:xfrm>
            <a:off x="6435464"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174643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29" y="1"/>
            <a:ext cx="14410030" cy="1206543"/>
          </a:xfrm>
        </p:spPr>
        <p:txBody>
          <a:bodyPr/>
          <a:lstStyle/>
          <a:p>
            <a:r>
              <a:rPr lang="en-US" dirty="0"/>
              <a:t>Dynamic Applications: Discovery </a:t>
            </a:r>
            <a:r>
              <a:rPr lang="en-US" dirty="0" smtClean="0"/>
              <a:t>Object</a:t>
            </a:r>
            <a:endParaRPr lang="en-US" dirty="0"/>
          </a:p>
        </p:txBody>
      </p:sp>
      <p:sp>
        <p:nvSpPr>
          <p:cNvPr id="3" name="Content Placeholder 2"/>
          <p:cNvSpPr>
            <a:spLocks noGrp="1"/>
          </p:cNvSpPr>
          <p:nvPr>
            <p:ph idx="1"/>
          </p:nvPr>
        </p:nvSpPr>
        <p:spPr>
          <a:xfrm>
            <a:off x="601929" y="1455710"/>
            <a:ext cx="13990320" cy="6470438"/>
          </a:xfrm>
        </p:spPr>
        <p:txBody>
          <a:bodyPr>
            <a:normAutofit fontScale="92500" lnSpcReduction="20000"/>
          </a:bodyPr>
          <a:lstStyle/>
          <a:p>
            <a:r>
              <a:rPr lang="en-US" sz="3800" dirty="0"/>
              <a:t>Each Dynamic Application can include a </a:t>
            </a:r>
            <a:r>
              <a:rPr lang="en-US" sz="3800" b="1" dirty="0">
                <a:solidFill>
                  <a:schemeClr val="accent1"/>
                </a:solidFill>
              </a:rPr>
              <a:t>Discovery Object. </a:t>
            </a:r>
            <a:r>
              <a:rPr lang="en-US" sz="3800" dirty="0"/>
              <a:t>Discovery Objects need to be a vendor unique OID for the type of device in question. </a:t>
            </a:r>
          </a:p>
          <a:p>
            <a:r>
              <a:rPr lang="en-US" sz="3800" dirty="0"/>
              <a:t>During Discovery EM7 queries each device for the discovery object.</a:t>
            </a:r>
          </a:p>
          <a:p>
            <a:r>
              <a:rPr lang="en-US" sz="3800" dirty="0"/>
              <a:t>If a device returns a value, EM7 assigns the appropriate Dynamic Application to the device.</a:t>
            </a:r>
          </a:p>
          <a:p>
            <a:r>
              <a:rPr lang="en-US" sz="3800" dirty="0"/>
              <a:t>If a device returns a null value, EM7 does not assign the Dynamic Application to the device.</a:t>
            </a:r>
          </a:p>
          <a:p>
            <a:r>
              <a:rPr lang="en-US" sz="3800" dirty="0"/>
              <a:t>EM7 checks discovery objects nightly.</a:t>
            </a:r>
          </a:p>
          <a:p>
            <a:r>
              <a:rPr lang="en-US" sz="3800" dirty="0"/>
              <a:t>This process is repeated for each Dynamic Application.</a:t>
            </a:r>
          </a:p>
          <a:p>
            <a:endParaRPr lang="en-US" sz="3800" dirty="0"/>
          </a:p>
        </p:txBody>
      </p:sp>
      <p:sp>
        <p:nvSpPr>
          <p:cNvPr id="5" name="TextBox 4"/>
          <p:cNvSpPr txBox="1"/>
          <p:nvPr/>
        </p:nvSpPr>
        <p:spPr>
          <a:xfrm>
            <a:off x="6435464" y="9412135"/>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1" y="7645441"/>
            <a:ext cx="1748809" cy="1487526"/>
          </a:xfrm>
          <a:prstGeom prst="rect">
            <a:avLst/>
          </a:prstGeom>
        </p:spPr>
      </p:pic>
      <p:sp>
        <p:nvSpPr>
          <p:cNvPr id="6" name="Slide Number Placeholder 5"/>
          <p:cNvSpPr>
            <a:spLocks noGrp="1"/>
          </p:cNvSpPr>
          <p:nvPr>
            <p:ph type="sldNum" sz="quarter" idx="4"/>
          </p:nvPr>
        </p:nvSpPr>
        <p:spPr/>
        <p:txBody>
          <a:bodyPr/>
          <a:lstStyle/>
          <a:p>
            <a:fld id="{59FBCBD5-A728-384D-A41B-B8C6FE40EEBE}" type="slidenum">
              <a:rPr lang="en-US" smtClean="0"/>
              <a:pPr/>
              <a:t>145</a:t>
            </a:fld>
            <a:endParaRPr lang="en-US" dirty="0"/>
          </a:p>
        </p:txBody>
      </p:sp>
    </p:spTree>
    <p:extLst>
      <p:ext uri="{BB962C8B-B14F-4D97-AF65-F5344CB8AC3E}">
        <p14:creationId xmlns:p14="http://schemas.microsoft.com/office/powerpoint/2010/main" val="21424332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15" y="2676722"/>
            <a:ext cx="7040681" cy="3002393"/>
          </a:xfrm>
          <a:prstGeom prst="rect">
            <a:avLst/>
          </a:prstGeom>
        </p:spPr>
      </p:pic>
      <p:sp>
        <p:nvSpPr>
          <p:cNvPr id="2" name="Title 1"/>
          <p:cNvSpPr>
            <a:spLocks noGrp="1"/>
          </p:cNvSpPr>
          <p:nvPr>
            <p:ph type="title"/>
          </p:nvPr>
        </p:nvSpPr>
        <p:spPr>
          <a:xfrm>
            <a:off x="507353" y="18600"/>
            <a:ext cx="14518843" cy="1041137"/>
          </a:xfrm>
        </p:spPr>
        <p:txBody>
          <a:bodyPr/>
          <a:lstStyle/>
          <a:p>
            <a:r>
              <a:rPr lang="en-US" dirty="0">
                <a:solidFill>
                  <a:schemeClr val="tx1">
                    <a:lumMod val="50000"/>
                  </a:schemeClr>
                </a:solidFill>
              </a:rPr>
              <a:t>Dynamic Applications: </a:t>
            </a:r>
            <a:r>
              <a:rPr lang="en-US" dirty="0" smtClean="0">
                <a:solidFill>
                  <a:schemeClr val="tx1">
                    <a:lumMod val="50000"/>
                  </a:schemeClr>
                </a:solidFill>
              </a:rPr>
              <a:t>Create a Discovery Object</a:t>
            </a:r>
            <a:endParaRPr lang="en-US" dirty="0">
              <a:solidFill>
                <a:schemeClr val="tx1">
                  <a:lumMod val="50000"/>
                </a:schemeClr>
              </a:solidFill>
            </a:endParaRPr>
          </a:p>
        </p:txBody>
      </p:sp>
      <p:sp>
        <p:nvSpPr>
          <p:cNvPr id="5" name="Rectangle 4"/>
          <p:cNvSpPr/>
          <p:nvPr/>
        </p:nvSpPr>
        <p:spPr bwMode="auto">
          <a:xfrm>
            <a:off x="2228088" y="3278293"/>
            <a:ext cx="639064" cy="342731"/>
          </a:xfrm>
          <a:prstGeom prst="rect">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6" name="Rectangle 5"/>
          <p:cNvSpPr/>
          <p:nvPr/>
        </p:nvSpPr>
        <p:spPr bwMode="auto">
          <a:xfrm>
            <a:off x="2694432" y="3337899"/>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9" name="Rectangle 8"/>
          <p:cNvSpPr/>
          <p:nvPr/>
        </p:nvSpPr>
        <p:spPr bwMode="auto">
          <a:xfrm>
            <a:off x="2746248" y="3710432"/>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3" name="Rectangle 12"/>
          <p:cNvSpPr/>
          <p:nvPr/>
        </p:nvSpPr>
        <p:spPr bwMode="auto">
          <a:xfrm>
            <a:off x="2279904" y="4738624"/>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5" name="Rectangle 14"/>
          <p:cNvSpPr/>
          <p:nvPr/>
        </p:nvSpPr>
        <p:spPr bwMode="auto">
          <a:xfrm>
            <a:off x="6235192" y="5960534"/>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7" name="TextBox 16"/>
          <p:cNvSpPr txBox="1"/>
          <p:nvPr/>
        </p:nvSpPr>
        <p:spPr>
          <a:xfrm>
            <a:off x="550373" y="1291504"/>
            <a:ext cx="14299361" cy="1378839"/>
          </a:xfrm>
          <a:prstGeom prst="rect">
            <a:avLst/>
          </a:prstGeom>
          <a:noFill/>
        </p:spPr>
        <p:txBody>
          <a:bodyPr wrap="square" lIns="146304" tIns="73152" rIns="146304" bIns="73152" rtlCol="0">
            <a:spAutoFit/>
          </a:bodyPr>
          <a:lstStyle/>
          <a:p>
            <a:pPr>
              <a:buClr>
                <a:schemeClr val="accent2"/>
              </a:buClr>
              <a:buSzPct val="65000"/>
            </a:pPr>
            <a:r>
              <a:rPr lang="en-US" sz="4000" dirty="0">
                <a:solidFill>
                  <a:schemeClr val="tx1">
                    <a:lumMod val="50000"/>
                  </a:schemeClr>
                </a:solidFill>
                <a:latin typeface="Futura Lt BT" panose="020B0402020204020303" pitchFamily="34" charset="0"/>
              </a:rPr>
              <a:t>Adding discovery object to the Dynamic Application allows it to be discovered and reused.</a:t>
            </a:r>
          </a:p>
        </p:txBody>
      </p:sp>
      <p:sp>
        <p:nvSpPr>
          <p:cNvPr id="11" name="TextBox 10"/>
          <p:cNvSpPr txBox="1"/>
          <p:nvPr/>
        </p:nvSpPr>
        <p:spPr>
          <a:xfrm>
            <a:off x="6435464" y="942860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solidFill>
                  <a:schemeClr val="bg1"/>
                </a:solidFill>
              </a:rPr>
              <a:pPr/>
              <a:t>146</a:t>
            </a:fld>
            <a:endParaRPr lang="en-US" dirty="0">
              <a:solidFill>
                <a:schemeClr val="bg1"/>
              </a:solidFill>
            </a:endParaRPr>
          </a:p>
        </p:txBody>
      </p:sp>
      <p:sp>
        <p:nvSpPr>
          <p:cNvPr id="19" name="TextBox 18"/>
          <p:cNvSpPr txBox="1"/>
          <p:nvPr/>
        </p:nvSpPr>
        <p:spPr>
          <a:xfrm>
            <a:off x="271146" y="2555440"/>
            <a:ext cx="7253147" cy="6680803"/>
          </a:xfrm>
          <a:prstGeom prst="rect">
            <a:avLst/>
          </a:prstGeom>
          <a:noFill/>
        </p:spPr>
        <p:txBody>
          <a:bodyPr wrap="square" lIns="146304" tIns="73152" rIns="146304" bIns="73152" rtlCol="0">
            <a:spAutoFit/>
          </a:bodyPr>
          <a:lstStyle/>
          <a:p>
            <a:r>
              <a:rPr lang="en-GB" sz="2600" dirty="0">
                <a:solidFill>
                  <a:schemeClr val="tx1">
                    <a:lumMod val="50000"/>
                  </a:schemeClr>
                </a:solidFill>
                <a:latin typeface="Futura Lt BT" panose="020B0402020204020303"/>
              </a:rPr>
              <a:t>When defining a discovery object, you can define the following criteria:</a:t>
            </a:r>
          </a:p>
          <a:p>
            <a:pPr marL="457200" indent="-457200">
              <a:buClr>
                <a:schemeClr val="accent1"/>
              </a:buClr>
              <a:buFont typeface="Arial" panose="020B0604020202020204" pitchFamily="34" charset="0"/>
              <a:buChar char="•"/>
            </a:pPr>
            <a:r>
              <a:rPr lang="en-GB" sz="2600" dirty="0">
                <a:solidFill>
                  <a:schemeClr val="tx1">
                    <a:lumMod val="50000"/>
                  </a:schemeClr>
                </a:solidFill>
                <a:latin typeface="Futura Lt BT" panose="020B0402020204020303"/>
              </a:rPr>
              <a:t>If a device returns any value for the discovery object, EM7 assigns the appropriate Dynamic Application to the device.</a:t>
            </a:r>
          </a:p>
          <a:p>
            <a:pPr marL="457200" indent="-457200">
              <a:buClr>
                <a:schemeClr val="accent1"/>
              </a:buClr>
              <a:buFont typeface="Arial" panose="020B0604020202020204" pitchFamily="34" charset="0"/>
              <a:buChar char="•"/>
            </a:pPr>
            <a:r>
              <a:rPr lang="en-GB" sz="2600" dirty="0">
                <a:solidFill>
                  <a:schemeClr val="tx1">
                    <a:lumMod val="50000"/>
                  </a:schemeClr>
                </a:solidFill>
                <a:latin typeface="Futura Lt BT" panose="020B0402020204020303"/>
              </a:rPr>
              <a:t>If a device returns a value, and that value matches the criteria specified in the Validity Check fields, EM7 assigns the appropriate Dynamic Application to the device. </a:t>
            </a:r>
          </a:p>
          <a:p>
            <a:pPr marL="457200" indent="-457200">
              <a:buClr>
                <a:schemeClr val="accent1"/>
              </a:buClr>
              <a:buFont typeface="Arial" panose="020B0604020202020204" pitchFamily="34" charset="0"/>
              <a:buChar char="•"/>
            </a:pPr>
            <a:r>
              <a:rPr lang="en-GB" sz="2600" dirty="0">
                <a:solidFill>
                  <a:schemeClr val="tx1">
                    <a:lumMod val="50000"/>
                  </a:schemeClr>
                </a:solidFill>
                <a:latin typeface="Futura Lt BT" panose="020B0402020204020303"/>
              </a:rPr>
              <a:t>If a device does not return any value for the discovery object, EM7 assigns the appropriate Dynamic Application to the device. </a:t>
            </a:r>
          </a:p>
          <a:p>
            <a:pPr marL="457200" indent="-457200">
              <a:buClr>
                <a:schemeClr val="accent1"/>
              </a:buClr>
              <a:buFont typeface="Arial" panose="020B0604020202020204" pitchFamily="34" charset="0"/>
              <a:buChar char="•"/>
            </a:pPr>
            <a:r>
              <a:rPr lang="en-GB" sz="2600" dirty="0">
                <a:solidFill>
                  <a:schemeClr val="tx1">
                    <a:lumMod val="50000"/>
                  </a:schemeClr>
                </a:solidFill>
                <a:latin typeface="Futura Lt BT" panose="020B0402020204020303"/>
              </a:rPr>
              <a:t>Discovery objects are unique OIDs to that device.</a:t>
            </a:r>
          </a:p>
          <a:p>
            <a:pPr marL="457200" indent="-457200">
              <a:buClr>
                <a:schemeClr val="accent1"/>
              </a:buClr>
              <a:buFont typeface="Arial" panose="020B0604020202020204" pitchFamily="34" charset="0"/>
              <a:buChar char="•"/>
            </a:pPr>
            <a:r>
              <a:rPr lang="en-GB" sz="2600" dirty="0">
                <a:solidFill>
                  <a:schemeClr val="tx1">
                    <a:lumMod val="50000"/>
                  </a:schemeClr>
                </a:solidFill>
                <a:latin typeface="Futura Lt BT" panose="020B0402020204020303"/>
              </a:rPr>
              <a:t>Can use existing OIDs to create.</a:t>
            </a:r>
            <a:endParaRPr lang="en-US" sz="2600" dirty="0">
              <a:solidFill>
                <a:schemeClr val="tx1">
                  <a:lumMod val="50000"/>
                </a:schemeClr>
              </a:solidFill>
              <a:latin typeface="Futura Lt BT" panose="020B0402020204020303"/>
            </a:endParaRPr>
          </a:p>
          <a:p>
            <a:endParaRPr lang="en-US" dirty="0">
              <a:latin typeface="Futura Lt BT" panose="020B0402020204020303" pitchFamily="34" charset="0"/>
            </a:endParaRPr>
          </a:p>
        </p:txBody>
      </p:sp>
      <p:cxnSp>
        <p:nvCxnSpPr>
          <p:cNvPr id="20" name="Straight Arrow Connector 19"/>
          <p:cNvCxnSpPr/>
          <p:nvPr/>
        </p:nvCxnSpPr>
        <p:spPr>
          <a:xfrm>
            <a:off x="9842651" y="4298133"/>
            <a:ext cx="622722" cy="194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515" y="6546076"/>
            <a:ext cx="7040681" cy="2426205"/>
          </a:xfrm>
          <a:prstGeom prst="rect">
            <a:avLst/>
          </a:prstGeom>
        </p:spPr>
      </p:pic>
      <p:sp>
        <p:nvSpPr>
          <p:cNvPr id="26" name="Oval 25"/>
          <p:cNvSpPr/>
          <p:nvPr/>
        </p:nvSpPr>
        <p:spPr>
          <a:xfrm>
            <a:off x="8299827" y="8018736"/>
            <a:ext cx="3973140" cy="655841"/>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Tree>
    <p:extLst>
      <p:ext uri="{BB962C8B-B14F-4D97-AF65-F5344CB8AC3E}">
        <p14:creationId xmlns:p14="http://schemas.microsoft.com/office/powerpoint/2010/main" val="8354144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
            <a:ext cx="13990320" cy="1085041"/>
          </a:xfrm>
        </p:spPr>
        <p:txBody>
          <a:bodyPr/>
          <a:lstStyle/>
          <a:p>
            <a:r>
              <a:rPr lang="en-US" dirty="0"/>
              <a:t>Dynamic Applications: </a:t>
            </a:r>
            <a:r>
              <a:rPr lang="pt-BR" dirty="0" smtClean="0"/>
              <a:t>Global Discovery </a:t>
            </a:r>
            <a:endParaRPr lang="en-US" dirty="0"/>
          </a:p>
        </p:txBody>
      </p:sp>
      <p:sp>
        <p:nvSpPr>
          <p:cNvPr id="10" name="Text Placeholder 9"/>
          <p:cNvSpPr>
            <a:spLocks noGrp="1"/>
          </p:cNvSpPr>
          <p:nvPr>
            <p:ph type="body" sz="quarter" idx="11"/>
          </p:nvPr>
        </p:nvSpPr>
        <p:spPr/>
        <p:txBody>
          <a:bodyPr>
            <a:normAutofit fontScale="92500" lnSpcReduction="10000"/>
          </a:bodyPr>
          <a:lstStyle/>
          <a:p>
            <a:r>
              <a:rPr lang="en-US" dirty="0" smtClean="0">
                <a:solidFill>
                  <a:schemeClr val="accent1"/>
                </a:solidFill>
              </a:rPr>
              <a:t>System &gt; Manage &gt; Applications</a:t>
            </a:r>
            <a:endParaRPr lang="en-US" dirty="0">
              <a:solidFill>
                <a:schemeClr val="accent1"/>
              </a:solidFill>
            </a:endParaRPr>
          </a:p>
        </p:txBody>
      </p:sp>
      <p:sp>
        <p:nvSpPr>
          <p:cNvPr id="9" name="Content Placeholder 8"/>
          <p:cNvSpPr>
            <a:spLocks noGrp="1"/>
          </p:cNvSpPr>
          <p:nvPr>
            <p:ph idx="1"/>
          </p:nvPr>
        </p:nvSpPr>
        <p:spPr/>
        <p:txBody>
          <a:bodyPr>
            <a:normAutofit/>
          </a:bodyPr>
          <a:lstStyle/>
          <a:p>
            <a:pPr marL="0" indent="0">
              <a:buNone/>
            </a:pPr>
            <a:r>
              <a:rPr lang="en-US" sz="3600" dirty="0"/>
              <a:t>Selecting the Lightning Bolt icon executes a discovery for the Dynamic App.</a:t>
            </a:r>
          </a:p>
        </p:txBody>
      </p:sp>
      <p:sp>
        <p:nvSpPr>
          <p:cNvPr id="8" name="TextBox 7"/>
          <p:cNvSpPr txBox="1"/>
          <p:nvPr/>
        </p:nvSpPr>
        <p:spPr>
          <a:xfrm>
            <a:off x="6435464" y="9369258"/>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558" y="6404127"/>
            <a:ext cx="4566285" cy="199771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5599" y="6979690"/>
            <a:ext cx="1027058" cy="846582"/>
          </a:xfrm>
          <a:prstGeom prst="rect">
            <a:avLst/>
          </a:prstGeom>
        </p:spPr>
      </p:pic>
      <p:sp>
        <p:nvSpPr>
          <p:cNvPr id="6" name="Equal 5"/>
          <p:cNvSpPr/>
          <p:nvPr/>
        </p:nvSpPr>
        <p:spPr>
          <a:xfrm>
            <a:off x="5005426" y="7067699"/>
            <a:ext cx="1554480" cy="67056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solidFill>
                <a:schemeClr val="tx1"/>
              </a:solidFill>
            </a:endParaRPr>
          </a:p>
        </p:txBody>
      </p:sp>
      <p:sp>
        <p:nvSpPr>
          <p:cNvPr id="7" name="Slide Number Placeholder 6"/>
          <p:cNvSpPr>
            <a:spLocks noGrp="1"/>
          </p:cNvSpPr>
          <p:nvPr>
            <p:ph type="sldNum" sz="quarter" idx="4"/>
          </p:nvPr>
        </p:nvSpPr>
        <p:spPr/>
        <p:txBody>
          <a:bodyPr/>
          <a:lstStyle/>
          <a:p>
            <a:fld id="{59FBCBD5-A728-384D-A41B-B8C6FE40EEBE}" type="slidenum">
              <a:rPr lang="en-US" smtClean="0">
                <a:solidFill>
                  <a:schemeClr val="bg1"/>
                </a:solidFill>
              </a:rPr>
              <a:pPr/>
              <a:t>147</a:t>
            </a:fld>
            <a:endParaRPr lang="en-US" dirty="0">
              <a:solidFill>
                <a:schemeClr val="bg1"/>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240" y="3559281"/>
            <a:ext cx="14472209" cy="1570778"/>
          </a:xfrm>
          <a:prstGeom prst="rect">
            <a:avLst/>
          </a:prstGeom>
        </p:spPr>
      </p:pic>
      <p:sp>
        <p:nvSpPr>
          <p:cNvPr id="13" name="Rectangle 12"/>
          <p:cNvSpPr/>
          <p:nvPr/>
        </p:nvSpPr>
        <p:spPr>
          <a:xfrm>
            <a:off x="14378940" y="4237940"/>
            <a:ext cx="202082" cy="89211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spTree>
    <p:extLst>
      <p:ext uri="{BB962C8B-B14F-4D97-AF65-F5344CB8AC3E}">
        <p14:creationId xmlns:p14="http://schemas.microsoft.com/office/powerpoint/2010/main" val="13267122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9FBCBD5-A728-384D-A41B-B8C6FE40EEBE}" type="slidenum">
              <a:rPr lang="en-US" smtClean="0"/>
              <a:pPr/>
              <a:t>148</a:t>
            </a:fld>
            <a:endParaRPr lang="en-US" dirty="0"/>
          </a:p>
        </p:txBody>
      </p:sp>
      <p:sp>
        <p:nvSpPr>
          <p:cNvPr id="2" name="Title 1"/>
          <p:cNvSpPr>
            <a:spLocks noGrp="1"/>
          </p:cNvSpPr>
          <p:nvPr>
            <p:ph type="title"/>
          </p:nvPr>
        </p:nvSpPr>
        <p:spPr/>
        <p:txBody>
          <a:bodyPr/>
          <a:lstStyle/>
          <a:p>
            <a:r>
              <a:rPr lang="en-US" dirty="0"/>
              <a:t>Dynamic Applications: Subscribers</a:t>
            </a:r>
          </a:p>
        </p:txBody>
      </p:sp>
      <p:sp>
        <p:nvSpPr>
          <p:cNvPr id="8" name="Content Placeholder 7"/>
          <p:cNvSpPr>
            <a:spLocks noGrp="1"/>
          </p:cNvSpPr>
          <p:nvPr>
            <p:ph sz="quarter" idx="10"/>
          </p:nvPr>
        </p:nvSpPr>
        <p:spPr>
          <a:xfrm>
            <a:off x="766445" y="1885277"/>
            <a:ext cx="14519275" cy="6407573"/>
          </a:xfrm>
        </p:spPr>
        <p:txBody>
          <a:bodyPr>
            <a:normAutofit/>
          </a:bodyPr>
          <a:lstStyle/>
          <a:p>
            <a:pPr marL="0" indent="0">
              <a:buNone/>
            </a:pPr>
            <a:r>
              <a:rPr lang="en-GB" sz="3600" dirty="0" smtClean="0"/>
              <a:t>Displays </a:t>
            </a:r>
            <a:r>
              <a:rPr lang="en-GB" sz="3600" dirty="0"/>
              <a:t>a list of all devices associated with the Dynamic Application</a:t>
            </a:r>
            <a:r>
              <a:rPr lang="en-GB" sz="3600" dirty="0" smtClean="0"/>
              <a:t>.</a:t>
            </a:r>
          </a:p>
          <a:p>
            <a:r>
              <a:rPr lang="en-GB" sz="3600" dirty="0" smtClean="0"/>
              <a:t>Tab will be greyed out till devices are manually assigned or discovery has assigned the dynamic application.</a:t>
            </a:r>
            <a:endParaRPr lang="en-US" sz="3600" dirty="0"/>
          </a:p>
        </p:txBody>
      </p:sp>
      <p:sp>
        <p:nvSpPr>
          <p:cNvPr id="4" name="Text Placeholder 3"/>
          <p:cNvSpPr>
            <a:spLocks noGrp="1"/>
          </p:cNvSpPr>
          <p:nvPr>
            <p:ph type="body" sz="quarter" idx="11"/>
          </p:nvPr>
        </p:nvSpPr>
        <p:spPr>
          <a:xfrm>
            <a:off x="777240" y="1257300"/>
            <a:ext cx="14519275" cy="642620"/>
          </a:xfrm>
        </p:spPr>
        <p:txBody>
          <a:bodyPr>
            <a:normAutofit fontScale="85000" lnSpcReduction="20000"/>
          </a:bodyPr>
          <a:lstStyle/>
          <a:p>
            <a:r>
              <a:rPr lang="en-US" dirty="0" smtClean="0">
                <a:solidFill>
                  <a:schemeClr val="accent1"/>
                </a:solidFill>
              </a:rPr>
              <a:t>System &gt; Manage &gt; Applications &gt; Edit App &gt; Subscribers Tab</a:t>
            </a:r>
            <a:endParaRPr lang="en-US" dirty="0">
              <a:solidFill>
                <a:schemeClr val="accent1"/>
              </a:solidFill>
            </a:endParaRPr>
          </a:p>
        </p:txBody>
      </p:sp>
      <p:sp>
        <p:nvSpPr>
          <p:cNvPr id="5" name="Rectangle 4"/>
          <p:cNvSpPr/>
          <p:nvPr/>
        </p:nvSpPr>
        <p:spPr bwMode="auto">
          <a:xfrm>
            <a:off x="2228088" y="3278293"/>
            <a:ext cx="639064" cy="342731"/>
          </a:xfrm>
          <a:prstGeom prst="rect">
            <a:avLst/>
          </a:prstGeom>
          <a:no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3" name="Rectangle 12"/>
          <p:cNvSpPr/>
          <p:nvPr/>
        </p:nvSpPr>
        <p:spPr bwMode="auto">
          <a:xfrm>
            <a:off x="2279904" y="4738624"/>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5" name="Rectangle 14"/>
          <p:cNvSpPr/>
          <p:nvPr/>
        </p:nvSpPr>
        <p:spPr bwMode="auto">
          <a:xfrm>
            <a:off x="6235192" y="5960534"/>
            <a:ext cx="397256" cy="283125"/>
          </a:xfrm>
          <a:prstGeom prst="rect">
            <a:avLst/>
          </a:prstGeom>
          <a:solidFill>
            <a:schemeClr val="bg1"/>
          </a:solidFill>
          <a:ln w="9525" cap="flat" cmpd="sng" algn="ctr">
            <a:noFill/>
            <a:prstDash val="solid"/>
            <a:round/>
            <a:headEnd type="none" w="med" len="med"/>
            <a:tailEnd type="none" w="med" len="med"/>
          </a:ln>
          <a:effectLst/>
        </p:spPr>
        <p:txBody>
          <a:bodyPr vert="horz" wrap="square" lIns="146304" tIns="73152" rIns="146304" bIns="73152" numCol="1" rtlCol="0" anchor="ctr" anchorCtr="0" compatLnSpc="1">
            <a:prstTxWarp prst="textNoShape">
              <a:avLst/>
            </a:prstTxWarp>
          </a:bodyPr>
          <a:lstStyle/>
          <a:p>
            <a:pPr defTabSz="1463040" fontAlgn="base">
              <a:spcBef>
                <a:spcPct val="0"/>
              </a:spcBef>
              <a:spcAft>
                <a:spcPct val="0"/>
              </a:spcAft>
            </a:pPr>
            <a:endParaRPr lang="en-US" dirty="0">
              <a:latin typeface="Arial" charset="0"/>
            </a:endParaRPr>
          </a:p>
        </p:txBody>
      </p:sp>
      <p:sp>
        <p:nvSpPr>
          <p:cNvPr id="11" name="TextBox 10"/>
          <p:cNvSpPr txBox="1"/>
          <p:nvPr/>
        </p:nvSpPr>
        <p:spPr>
          <a:xfrm>
            <a:off x="6435464" y="942860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18" y="4738625"/>
            <a:ext cx="10508933" cy="2199966"/>
          </a:xfrm>
          <a:prstGeom prst="rect">
            <a:avLst/>
          </a:prstGeom>
        </p:spPr>
      </p:pic>
      <p:sp>
        <p:nvSpPr>
          <p:cNvPr id="23" name="Rectangle 22"/>
          <p:cNvSpPr/>
          <p:nvPr/>
        </p:nvSpPr>
        <p:spPr>
          <a:xfrm>
            <a:off x="6692856" y="4623139"/>
            <a:ext cx="1301877" cy="398611"/>
          </a:xfrm>
          <a:prstGeom prst="rect">
            <a:avLst/>
          </a:prstGeom>
          <a:noFill/>
          <a:ln w="158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cxnSp>
        <p:nvCxnSpPr>
          <p:cNvPr id="32" name="Elbow Connector 31"/>
          <p:cNvCxnSpPr/>
          <p:nvPr/>
        </p:nvCxnSpPr>
        <p:spPr>
          <a:xfrm>
            <a:off x="8026083" y="4835707"/>
            <a:ext cx="4762754" cy="1558091"/>
          </a:xfrm>
          <a:prstGeom prst="bentConnector3">
            <a:avLst>
              <a:gd name="adj1" fmla="val 99720"/>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691" y="6393797"/>
            <a:ext cx="9548052" cy="225469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774" y="8229389"/>
            <a:ext cx="4048125" cy="838200"/>
          </a:xfrm>
          <a:prstGeom prst="rect">
            <a:avLst/>
          </a:prstGeom>
        </p:spPr>
      </p:pic>
      <p:sp>
        <p:nvSpPr>
          <p:cNvPr id="17" name="Oval 16"/>
          <p:cNvSpPr/>
          <p:nvPr/>
        </p:nvSpPr>
        <p:spPr>
          <a:xfrm>
            <a:off x="10407460" y="8648489"/>
            <a:ext cx="4878261" cy="676682"/>
          </a:xfrm>
          <a:prstGeom prst="ellipse">
            <a:avLst/>
          </a:prstGeom>
          <a:noFill/>
          <a:ln w="317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8" name="TextBox 17"/>
          <p:cNvSpPr txBox="1"/>
          <p:nvPr/>
        </p:nvSpPr>
        <p:spPr>
          <a:xfrm>
            <a:off x="3269866" y="8715986"/>
            <a:ext cx="6495881" cy="594009"/>
          </a:xfrm>
          <a:prstGeom prst="rect">
            <a:avLst/>
          </a:prstGeom>
          <a:noFill/>
        </p:spPr>
        <p:txBody>
          <a:bodyPr wrap="none" lIns="146304" tIns="73152" rIns="146304" bIns="73152" rtlCol="0">
            <a:spAutoFit/>
          </a:bodyPr>
          <a:lstStyle/>
          <a:p>
            <a:r>
              <a:rPr lang="en-US" dirty="0" smtClean="0">
                <a:solidFill>
                  <a:schemeClr val="tx1">
                    <a:lumMod val="50000"/>
                  </a:schemeClr>
                </a:solidFill>
                <a:latin typeface="Futura Lt BT" panose="020B0402020204020303"/>
              </a:rPr>
              <a:t>Bulk actions to unalign multiple devices.</a:t>
            </a:r>
            <a:endParaRPr lang="en-US" dirty="0">
              <a:solidFill>
                <a:schemeClr val="tx1">
                  <a:lumMod val="50000"/>
                </a:schemeClr>
              </a:solidFill>
              <a:latin typeface="Futura Lt BT" panose="020B0402020204020303"/>
            </a:endParaRPr>
          </a:p>
        </p:txBody>
      </p:sp>
      <p:sp>
        <p:nvSpPr>
          <p:cNvPr id="19" name="TextBox 18"/>
          <p:cNvSpPr txBox="1"/>
          <p:nvPr/>
        </p:nvSpPr>
        <p:spPr>
          <a:xfrm>
            <a:off x="13213080" y="4180132"/>
            <a:ext cx="2331720" cy="1932837"/>
          </a:xfrm>
          <a:prstGeom prst="rect">
            <a:avLst/>
          </a:prstGeom>
          <a:noFill/>
        </p:spPr>
        <p:txBody>
          <a:bodyPr wrap="square" lIns="146304" tIns="73152" rIns="146304" bIns="73152" rtlCol="0">
            <a:spAutoFit/>
          </a:bodyPr>
          <a:lstStyle/>
          <a:p>
            <a:r>
              <a:rPr lang="en-US" dirty="0" smtClean="0">
                <a:solidFill>
                  <a:schemeClr val="tx1">
                    <a:lumMod val="50000"/>
                  </a:schemeClr>
                </a:solidFill>
                <a:latin typeface="Futura Lt BT" panose="020B0402020204020303"/>
              </a:rPr>
              <a:t>Opens Collections tab on Device.</a:t>
            </a:r>
            <a:endParaRPr lang="en-US" dirty="0">
              <a:solidFill>
                <a:schemeClr val="tx1">
                  <a:lumMod val="50000"/>
                </a:schemeClr>
              </a:solidFill>
              <a:latin typeface="Futura Lt BT" panose="020B0402020204020303"/>
            </a:endParaRPr>
          </a:p>
        </p:txBody>
      </p:sp>
      <p:cxnSp>
        <p:nvCxnSpPr>
          <p:cNvPr id="7" name="Straight Arrow Connector 6"/>
          <p:cNvCxnSpPr/>
          <p:nvPr/>
        </p:nvCxnSpPr>
        <p:spPr>
          <a:xfrm>
            <a:off x="14053088" y="6072489"/>
            <a:ext cx="170912" cy="1289238"/>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40765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
            <a:ext cx="13990320" cy="1085041"/>
          </a:xfrm>
        </p:spPr>
        <p:txBody>
          <a:bodyPr/>
          <a:lstStyle/>
          <a:p>
            <a:r>
              <a:rPr lang="en-US" dirty="0"/>
              <a:t>Dynamic Applications: Admin </a:t>
            </a:r>
            <a:r>
              <a:rPr lang="en-US" dirty="0" smtClean="0"/>
              <a:t>and Deleting </a:t>
            </a:r>
            <a:endParaRPr lang="en-US" dirty="0"/>
          </a:p>
        </p:txBody>
      </p:sp>
      <p:sp>
        <p:nvSpPr>
          <p:cNvPr id="10" name="Text Placeholder 9"/>
          <p:cNvSpPr>
            <a:spLocks noGrp="1"/>
          </p:cNvSpPr>
          <p:nvPr>
            <p:ph type="body" sz="quarter" idx="11"/>
          </p:nvPr>
        </p:nvSpPr>
        <p:spPr>
          <a:xfrm>
            <a:off x="785338" y="1162470"/>
            <a:ext cx="13962877" cy="619337"/>
          </a:xfrm>
        </p:spPr>
        <p:txBody>
          <a:bodyPr>
            <a:normAutofit fontScale="92500" lnSpcReduction="10000"/>
          </a:bodyPr>
          <a:lstStyle/>
          <a:p>
            <a:r>
              <a:rPr lang="en-US" dirty="0" smtClean="0">
                <a:solidFill>
                  <a:schemeClr val="accent1"/>
                </a:solidFill>
              </a:rPr>
              <a:t>System &gt; Manage &gt; Applications &gt; Select Actions</a:t>
            </a:r>
            <a:endParaRPr lang="en-US" dirty="0">
              <a:solidFill>
                <a:schemeClr val="accent1"/>
              </a:solidFill>
            </a:endParaRPr>
          </a:p>
        </p:txBody>
      </p:sp>
      <p:sp>
        <p:nvSpPr>
          <p:cNvPr id="8" name="TextBox 7"/>
          <p:cNvSpPr txBox="1"/>
          <p:nvPr/>
        </p:nvSpPr>
        <p:spPr>
          <a:xfrm>
            <a:off x="6435464" y="951447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014" y="2851036"/>
            <a:ext cx="3112158" cy="3427659"/>
          </a:xfrm>
          <a:prstGeom prst="rect">
            <a:avLst/>
          </a:prstGeom>
        </p:spPr>
      </p:pic>
      <p:sp>
        <p:nvSpPr>
          <p:cNvPr id="12" name="Rectangle 11"/>
          <p:cNvSpPr/>
          <p:nvPr/>
        </p:nvSpPr>
        <p:spPr>
          <a:xfrm>
            <a:off x="325768" y="2624969"/>
            <a:ext cx="11820296" cy="5687711"/>
          </a:xfrm>
          <a:prstGeom prst="rect">
            <a:avLst/>
          </a:prstGeom>
        </p:spPr>
        <p:txBody>
          <a:bodyPr wrap="square" lIns="146304" tIns="73152" rIns="146304" bIns="73152">
            <a:spAutoFit/>
          </a:bodyPr>
          <a:lstStyle/>
          <a:p>
            <a:r>
              <a:rPr lang="en-US" sz="2400" b="1" dirty="0">
                <a:solidFill>
                  <a:schemeClr val="tx1">
                    <a:lumMod val="50000"/>
                  </a:schemeClr>
                </a:solidFill>
                <a:latin typeface="Futura Lt BT"/>
              </a:rPr>
              <a:t>DELETE </a:t>
            </a:r>
            <a:r>
              <a:rPr lang="en-US" sz="2400" b="1" dirty="0" smtClean="0">
                <a:solidFill>
                  <a:schemeClr val="tx1">
                    <a:lumMod val="50000"/>
                  </a:schemeClr>
                </a:solidFill>
                <a:latin typeface="Futura Lt BT"/>
              </a:rPr>
              <a:t>Application - </a:t>
            </a:r>
            <a:r>
              <a:rPr lang="en-US" sz="2400" dirty="0" smtClean="0">
                <a:solidFill>
                  <a:schemeClr val="tx1">
                    <a:lumMod val="50000"/>
                  </a:schemeClr>
                </a:solidFill>
                <a:latin typeface="Futura Lt BT"/>
              </a:rPr>
              <a:t>Deletes </a:t>
            </a:r>
            <a:r>
              <a:rPr lang="en-US" sz="2400" dirty="0">
                <a:solidFill>
                  <a:schemeClr val="tx1">
                    <a:lumMod val="50000"/>
                  </a:schemeClr>
                </a:solidFill>
                <a:latin typeface="Futura Lt BT"/>
              </a:rPr>
              <a:t>the selected Dynamic Applications. All historical data associated with the Dynamic Applications, including logs and reports, will be deleted.</a:t>
            </a:r>
          </a:p>
          <a:p>
            <a:r>
              <a:rPr lang="en-US" sz="2400" b="1" dirty="0">
                <a:solidFill>
                  <a:schemeClr val="tx1">
                    <a:lumMod val="50000"/>
                  </a:schemeClr>
                </a:solidFill>
                <a:latin typeface="Futura Lt BT"/>
              </a:rPr>
              <a:t>CLEAR Application </a:t>
            </a:r>
            <a:r>
              <a:rPr lang="en-US" sz="2400" b="1" dirty="0" smtClean="0">
                <a:solidFill>
                  <a:schemeClr val="tx1">
                    <a:lumMod val="50000"/>
                  </a:schemeClr>
                </a:solidFill>
                <a:latin typeface="Futura Lt BT"/>
              </a:rPr>
              <a:t>Data - </a:t>
            </a:r>
            <a:r>
              <a:rPr lang="en-US" sz="2400" dirty="0" smtClean="0">
                <a:solidFill>
                  <a:schemeClr val="tx1">
                    <a:lumMod val="50000"/>
                  </a:schemeClr>
                </a:solidFill>
                <a:latin typeface="Futura Lt BT"/>
              </a:rPr>
              <a:t>All </a:t>
            </a:r>
            <a:r>
              <a:rPr lang="en-US" sz="2400" dirty="0">
                <a:solidFill>
                  <a:schemeClr val="tx1">
                    <a:lumMod val="50000"/>
                  </a:schemeClr>
                </a:solidFill>
                <a:latin typeface="Futura Lt BT"/>
              </a:rPr>
              <a:t>historical data associated with the Dynamic Applications, including logs and reports, will be deleted.</a:t>
            </a:r>
          </a:p>
          <a:p>
            <a:r>
              <a:rPr lang="en-US" sz="2400" b="1" dirty="0">
                <a:solidFill>
                  <a:schemeClr val="tx1">
                    <a:lumMod val="50000"/>
                  </a:schemeClr>
                </a:solidFill>
                <a:latin typeface="Futura Lt BT"/>
              </a:rPr>
              <a:t>DISCOVER </a:t>
            </a:r>
            <a:r>
              <a:rPr lang="en-US" sz="2400" b="1" dirty="0" smtClean="0">
                <a:solidFill>
                  <a:schemeClr val="tx1">
                    <a:lumMod val="50000"/>
                  </a:schemeClr>
                </a:solidFill>
                <a:latin typeface="Futura Lt BT"/>
              </a:rPr>
              <a:t>Applications - </a:t>
            </a:r>
            <a:r>
              <a:rPr lang="en-US" sz="2400" dirty="0" smtClean="0">
                <a:solidFill>
                  <a:schemeClr val="tx1">
                    <a:lumMod val="50000"/>
                  </a:schemeClr>
                </a:solidFill>
                <a:latin typeface="Futura Lt BT"/>
              </a:rPr>
              <a:t>Starts </a:t>
            </a:r>
            <a:r>
              <a:rPr lang="en-US" sz="2400" dirty="0">
                <a:solidFill>
                  <a:schemeClr val="tx1">
                    <a:lumMod val="50000"/>
                  </a:schemeClr>
                </a:solidFill>
                <a:latin typeface="Futura Lt BT"/>
              </a:rPr>
              <a:t>the Dynamic Application discovery process on all devices in EM7 using the selected Dynamic Applications.</a:t>
            </a:r>
          </a:p>
          <a:p>
            <a:r>
              <a:rPr lang="en-US" sz="2400" b="1" dirty="0">
                <a:solidFill>
                  <a:schemeClr val="tx1">
                    <a:lumMod val="50000"/>
                  </a:schemeClr>
                </a:solidFill>
                <a:latin typeface="Futura Lt BT"/>
              </a:rPr>
              <a:t>VALIDATE &amp; REPAIR </a:t>
            </a:r>
            <a:r>
              <a:rPr lang="en-US" sz="2400" b="1" dirty="0" smtClean="0">
                <a:solidFill>
                  <a:schemeClr val="tx1">
                    <a:lumMod val="50000"/>
                  </a:schemeClr>
                </a:solidFill>
                <a:latin typeface="Futura Lt BT"/>
              </a:rPr>
              <a:t>Applications - </a:t>
            </a:r>
            <a:r>
              <a:rPr lang="en-US" sz="2400" dirty="0" smtClean="0">
                <a:solidFill>
                  <a:schemeClr val="tx1">
                    <a:lumMod val="50000"/>
                  </a:schemeClr>
                </a:solidFill>
                <a:latin typeface="Futura Lt BT"/>
              </a:rPr>
              <a:t>Ensures </a:t>
            </a:r>
            <a:r>
              <a:rPr lang="en-US" sz="2400" dirty="0">
                <a:solidFill>
                  <a:schemeClr val="tx1">
                    <a:lumMod val="50000"/>
                  </a:schemeClr>
                </a:solidFill>
                <a:latin typeface="Futura Lt BT"/>
              </a:rPr>
              <a:t>that the Dynamic Application includes the objects, thresholds, and alerts that are referenced in the Dynamic Application and in other parts of EM7. Also ensures that if an event that is associated with the Dynamic Application has an auto-clear event, that auto-clear event is also associated with the Dynamic Application. </a:t>
            </a:r>
            <a:endParaRPr lang="en-US" sz="2400" dirty="0" smtClean="0">
              <a:solidFill>
                <a:schemeClr val="tx1">
                  <a:lumMod val="50000"/>
                </a:schemeClr>
              </a:solidFill>
              <a:latin typeface="Futura Lt BT"/>
            </a:endParaRPr>
          </a:p>
          <a:p>
            <a:r>
              <a:rPr lang="en-US" sz="2400" b="1" dirty="0" smtClean="0">
                <a:solidFill>
                  <a:schemeClr val="tx1">
                    <a:lumMod val="50000"/>
                  </a:schemeClr>
                </a:solidFill>
                <a:latin typeface="Futura Lt BT"/>
              </a:rPr>
              <a:t>CHANGE type - </a:t>
            </a:r>
            <a:r>
              <a:rPr lang="en-US" sz="2400" dirty="0" smtClean="0">
                <a:solidFill>
                  <a:schemeClr val="tx1">
                    <a:lumMod val="50000"/>
                  </a:schemeClr>
                </a:solidFill>
                <a:latin typeface="Futura Lt BT"/>
              </a:rPr>
              <a:t>Changes </a:t>
            </a:r>
            <a:r>
              <a:rPr lang="en-US" sz="2400" dirty="0">
                <a:solidFill>
                  <a:schemeClr val="tx1">
                    <a:lumMod val="50000"/>
                  </a:schemeClr>
                </a:solidFill>
                <a:latin typeface="Futura Lt BT"/>
              </a:rPr>
              <a:t>the selected Dynamic Applications from their current types to the selected type.</a:t>
            </a:r>
          </a:p>
          <a:p>
            <a:r>
              <a:rPr lang="en-US" sz="2400" b="1" dirty="0">
                <a:solidFill>
                  <a:schemeClr val="tx1">
                    <a:lumMod val="50000"/>
                  </a:schemeClr>
                </a:solidFill>
                <a:latin typeface="Futura Lt BT"/>
              </a:rPr>
              <a:t>CHANGE polling </a:t>
            </a:r>
            <a:r>
              <a:rPr lang="en-US" sz="2400" b="1" dirty="0" smtClean="0">
                <a:solidFill>
                  <a:schemeClr val="tx1">
                    <a:lumMod val="50000"/>
                  </a:schemeClr>
                </a:solidFill>
                <a:latin typeface="Futura Lt BT"/>
              </a:rPr>
              <a:t>interval - </a:t>
            </a:r>
            <a:r>
              <a:rPr lang="en-US" sz="2400" dirty="0" smtClean="0">
                <a:solidFill>
                  <a:schemeClr val="tx1">
                    <a:lumMod val="50000"/>
                  </a:schemeClr>
                </a:solidFill>
                <a:latin typeface="Futura Lt BT"/>
              </a:rPr>
              <a:t>Changes </a:t>
            </a:r>
            <a:r>
              <a:rPr lang="en-US" sz="2400" dirty="0">
                <a:solidFill>
                  <a:schemeClr val="tx1">
                    <a:lumMod val="50000"/>
                  </a:schemeClr>
                </a:solidFill>
                <a:latin typeface="Futura Lt BT"/>
              </a:rPr>
              <a:t>the polling interval for the selected Dynamic Application from their current polling intervals to the interval selected in this field.</a:t>
            </a:r>
          </a:p>
        </p:txBody>
      </p:sp>
      <p:sp>
        <p:nvSpPr>
          <p:cNvPr id="3" name="Slide Number Placeholder 2"/>
          <p:cNvSpPr>
            <a:spLocks noGrp="1"/>
          </p:cNvSpPr>
          <p:nvPr>
            <p:ph type="sldNum" sz="quarter" idx="4"/>
          </p:nvPr>
        </p:nvSpPr>
        <p:spPr/>
        <p:txBody>
          <a:bodyPr/>
          <a:lstStyle/>
          <a:p>
            <a:fld id="{59FBCBD5-A728-384D-A41B-B8C6FE40EEBE}" type="slidenum">
              <a:rPr lang="en-US" smtClean="0">
                <a:solidFill>
                  <a:schemeClr val="bg1"/>
                </a:solidFill>
              </a:rPr>
              <a:pPr/>
              <a:t>149</a:t>
            </a:fld>
            <a:endParaRPr lang="en-US" dirty="0">
              <a:solidFill>
                <a:schemeClr val="bg1"/>
              </a:solidFill>
            </a:endParaRPr>
          </a:p>
        </p:txBody>
      </p:sp>
    </p:spTree>
    <p:extLst>
      <p:ext uri="{BB962C8B-B14F-4D97-AF65-F5344CB8AC3E}">
        <p14:creationId xmlns:p14="http://schemas.microsoft.com/office/powerpoint/2010/main" val="38261657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Classes: Type SNMP</a:t>
            </a:r>
          </a:p>
        </p:txBody>
      </p:sp>
      <p:sp>
        <p:nvSpPr>
          <p:cNvPr id="5" name="Content Placeholder 2"/>
          <p:cNvSpPr>
            <a:spLocks noGrp="1"/>
          </p:cNvSpPr>
          <p:nvPr>
            <p:ph sz="quarter" idx="10"/>
          </p:nvPr>
        </p:nvSpPr>
        <p:spPr>
          <a:xfrm>
            <a:off x="1402375" y="4179633"/>
            <a:ext cx="12740050" cy="7151707"/>
          </a:xfrm>
        </p:spPr>
        <p:txBody>
          <a:bodyPr>
            <a:normAutofit/>
          </a:bodyPr>
          <a:lstStyle/>
          <a:p>
            <a:pPr>
              <a:buSzPct val="100000"/>
            </a:pPr>
            <a:r>
              <a:rPr lang="en-GB" sz="2493" b="1" dirty="0"/>
              <a:t>Process </a:t>
            </a:r>
            <a:r>
              <a:rPr lang="en-GB" sz="2493" b="1" dirty="0" smtClean="0"/>
              <a:t>Collection - </a:t>
            </a:r>
            <a:r>
              <a:rPr lang="en-GB" sz="2493" dirty="0" smtClean="0"/>
              <a:t>Specifies </a:t>
            </a:r>
            <a:r>
              <a:rPr lang="en-GB" sz="2493" dirty="0"/>
              <a:t>how to retrieve process information for the device class.</a:t>
            </a:r>
          </a:p>
          <a:p>
            <a:pPr>
              <a:buSzPct val="100000"/>
            </a:pPr>
            <a:r>
              <a:rPr lang="en-GB" sz="2493" b="1" dirty="0"/>
              <a:t>Service </a:t>
            </a:r>
            <a:r>
              <a:rPr lang="en-GB" sz="2493" b="1" dirty="0" smtClean="0"/>
              <a:t>Collection - </a:t>
            </a:r>
            <a:r>
              <a:rPr lang="en-GB" sz="2493" dirty="0" smtClean="0"/>
              <a:t>Specifies </a:t>
            </a:r>
            <a:r>
              <a:rPr lang="en-GB" sz="2493" dirty="0"/>
              <a:t>how to collect information on Windows services.</a:t>
            </a:r>
          </a:p>
          <a:p>
            <a:pPr>
              <a:buSzPct val="100000"/>
            </a:pPr>
            <a:r>
              <a:rPr lang="en-GB" sz="2493" b="1" dirty="0"/>
              <a:t>L3 </a:t>
            </a:r>
            <a:r>
              <a:rPr lang="en-GB" sz="2493" b="1" dirty="0" smtClean="0"/>
              <a:t>Topology - </a:t>
            </a:r>
            <a:r>
              <a:rPr lang="en-GB" sz="2493" dirty="0" smtClean="0"/>
              <a:t>Includes </a:t>
            </a:r>
            <a:r>
              <a:rPr lang="en-GB" sz="2493" dirty="0"/>
              <a:t>devices in this device class in the Layer-3 Maps. EM7 uses Traceroute from each Data Collector to each of its managed devices to create Layer-3 maps.</a:t>
            </a:r>
          </a:p>
          <a:p>
            <a:pPr>
              <a:buSzPct val="100000"/>
            </a:pPr>
            <a:r>
              <a:rPr lang="en-US" sz="2493" b="1" dirty="0"/>
              <a:t>Device </a:t>
            </a:r>
            <a:r>
              <a:rPr lang="en-US" sz="2493" b="1" dirty="0" smtClean="0"/>
              <a:t>Dashboard - </a:t>
            </a:r>
            <a:r>
              <a:rPr lang="en-US" sz="2493" dirty="0" smtClean="0"/>
              <a:t>Select </a:t>
            </a:r>
            <a:r>
              <a:rPr lang="en-US" sz="2493" dirty="0"/>
              <a:t>a device dashboard from a list of all device dashboards in EM7. For devices with this device class, the selected device dashboard will appear as an option in the Device Summary page.</a:t>
            </a:r>
            <a:endParaRPr lang="en-GB" sz="2493"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15</a:t>
            </a:fld>
            <a:endParaRPr lang="en-US" dirty="0"/>
          </a:p>
        </p:txBody>
      </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298" y="1592527"/>
            <a:ext cx="12362206" cy="2140208"/>
          </a:xfrm>
          <a:prstGeom prst="rect">
            <a:avLst/>
          </a:prstGeom>
        </p:spPr>
      </p:pic>
      <p:sp>
        <p:nvSpPr>
          <p:cNvPr id="4" name="Rectangle 3"/>
          <p:cNvSpPr/>
          <p:nvPr/>
        </p:nvSpPr>
        <p:spPr>
          <a:xfrm>
            <a:off x="8715168" y="1592527"/>
            <a:ext cx="5238336" cy="214020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267886686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
            <a:ext cx="13990320" cy="1085041"/>
          </a:xfrm>
        </p:spPr>
        <p:txBody>
          <a:bodyPr/>
          <a:lstStyle/>
          <a:p>
            <a:r>
              <a:rPr lang="en-US" dirty="0"/>
              <a:t>Dynamic Applications: Templates</a:t>
            </a:r>
          </a:p>
        </p:txBody>
      </p:sp>
      <p:sp>
        <p:nvSpPr>
          <p:cNvPr id="4" name="Text Placeholder 3"/>
          <p:cNvSpPr>
            <a:spLocks noGrp="1"/>
          </p:cNvSpPr>
          <p:nvPr>
            <p:ph type="body" sz="quarter" idx="11"/>
          </p:nvPr>
        </p:nvSpPr>
        <p:spPr>
          <a:xfrm>
            <a:off x="785338" y="1168846"/>
            <a:ext cx="13962877" cy="619337"/>
          </a:xfrm>
        </p:spPr>
        <p:txBody>
          <a:bodyPr>
            <a:normAutofit fontScale="92500" lnSpcReduction="10000"/>
          </a:bodyPr>
          <a:lstStyle/>
          <a:p>
            <a:r>
              <a:rPr lang="en-US" dirty="0" smtClean="0">
                <a:solidFill>
                  <a:schemeClr val="accent1"/>
                </a:solidFill>
              </a:rPr>
              <a:t>Registry &gt; Devices &gt; Templates</a:t>
            </a:r>
            <a:endParaRPr lang="en-US" dirty="0">
              <a:solidFill>
                <a:schemeClr val="accent1"/>
              </a:solidFill>
            </a:endParaRPr>
          </a:p>
        </p:txBody>
      </p:sp>
      <p:sp>
        <p:nvSpPr>
          <p:cNvPr id="5" name="Content Placeholder 4"/>
          <p:cNvSpPr>
            <a:spLocks noGrp="1"/>
          </p:cNvSpPr>
          <p:nvPr>
            <p:ph idx="1"/>
          </p:nvPr>
        </p:nvSpPr>
        <p:spPr>
          <a:xfrm>
            <a:off x="757894" y="1788182"/>
            <a:ext cx="13990320" cy="2902340"/>
          </a:xfrm>
        </p:spPr>
        <p:txBody>
          <a:bodyPr>
            <a:noAutofit/>
          </a:bodyPr>
          <a:lstStyle/>
          <a:p>
            <a:pPr marL="0" indent="0">
              <a:buNone/>
            </a:pPr>
            <a:r>
              <a:rPr lang="en-GB" sz="3200" dirty="0"/>
              <a:t>If a Dynamic Application has associated thresholds and polling, you can change one or more of those thresholds and polling from the Device </a:t>
            </a:r>
            <a:r>
              <a:rPr lang="en-GB" sz="3200" dirty="0" smtClean="0"/>
              <a:t>Template for multiple or a single device. </a:t>
            </a:r>
            <a:endParaRPr lang="en-GB" sz="3200" dirty="0"/>
          </a:p>
          <a:p>
            <a:r>
              <a:rPr lang="en-GB" sz="3200" dirty="0"/>
              <a:t>The thresholds and polling you specify in the Device Template will override the thresholds just for those devices.</a:t>
            </a:r>
            <a:endParaRPr lang="en-US" sz="3200" dirty="0"/>
          </a:p>
        </p:txBody>
      </p:sp>
      <p:sp>
        <p:nvSpPr>
          <p:cNvPr id="8" name="TextBox 7"/>
          <p:cNvSpPr txBox="1"/>
          <p:nvPr/>
        </p:nvSpPr>
        <p:spPr>
          <a:xfrm>
            <a:off x="6435464"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Slide Number Placeholder 2"/>
          <p:cNvSpPr>
            <a:spLocks noGrp="1"/>
          </p:cNvSpPr>
          <p:nvPr>
            <p:ph type="sldNum" sz="quarter" idx="4"/>
          </p:nvPr>
        </p:nvSpPr>
        <p:spPr/>
        <p:txBody>
          <a:bodyPr/>
          <a:lstStyle/>
          <a:p>
            <a:fld id="{59FBCBD5-A728-384D-A41B-B8C6FE40EEBE}" type="slidenum">
              <a:rPr lang="en-US" smtClean="0">
                <a:solidFill>
                  <a:schemeClr val="bg1"/>
                </a:solidFill>
              </a:rPr>
              <a:pPr/>
              <a:t>150</a:t>
            </a:fld>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77" y="4752347"/>
            <a:ext cx="6730087" cy="4671472"/>
          </a:xfrm>
          <a:prstGeom prst="rect">
            <a:avLst/>
          </a:prstGeom>
        </p:spPr>
      </p:pic>
      <p:sp>
        <p:nvSpPr>
          <p:cNvPr id="12" name="Rectangle 11"/>
          <p:cNvSpPr/>
          <p:nvPr/>
        </p:nvSpPr>
        <p:spPr>
          <a:xfrm>
            <a:off x="9858173" y="6414268"/>
            <a:ext cx="1748790" cy="405130"/>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11" name="Rectangle 10"/>
          <p:cNvSpPr/>
          <p:nvPr/>
        </p:nvSpPr>
        <p:spPr>
          <a:xfrm>
            <a:off x="7108445" y="6823972"/>
            <a:ext cx="2266950" cy="1378751"/>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dirty="0"/>
          </a:p>
        </p:txBody>
      </p:sp>
      <p:sp>
        <p:nvSpPr>
          <p:cNvPr id="9" name="Line Callout 1 8"/>
          <p:cNvSpPr/>
          <p:nvPr/>
        </p:nvSpPr>
        <p:spPr>
          <a:xfrm>
            <a:off x="239079" y="8053926"/>
            <a:ext cx="4293710" cy="902810"/>
          </a:xfrm>
          <a:prstGeom prst="borderCallout1">
            <a:avLst>
              <a:gd name="adj1" fmla="val 15376"/>
              <a:gd name="adj2" fmla="val 106201"/>
              <a:gd name="adj3" fmla="val -55037"/>
              <a:gd name="adj4" fmla="val 159079"/>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a:solidFill>
                  <a:schemeClr val="tx1">
                    <a:lumMod val="50000"/>
                  </a:schemeClr>
                </a:solidFill>
                <a:latin typeface="Futura Lt BT" panose="020B0402020204020303" pitchFamily="34" charset="0"/>
              </a:rPr>
              <a:t>Select Fields to activate</a:t>
            </a:r>
          </a:p>
        </p:txBody>
      </p:sp>
      <p:sp>
        <p:nvSpPr>
          <p:cNvPr id="13" name="Line Callout 1 12"/>
          <p:cNvSpPr/>
          <p:nvPr/>
        </p:nvSpPr>
        <p:spPr>
          <a:xfrm>
            <a:off x="11134523" y="7751318"/>
            <a:ext cx="4293710" cy="902810"/>
          </a:xfrm>
          <a:prstGeom prst="borderCallout1">
            <a:avLst>
              <a:gd name="adj1" fmla="val -16697"/>
              <a:gd name="adj2" fmla="val 33438"/>
              <a:gd name="adj3" fmla="val -103990"/>
              <a:gd name="adj4" fmla="val 11425"/>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smtClean="0">
                <a:solidFill>
                  <a:schemeClr val="tx1">
                    <a:lumMod val="50000"/>
                  </a:schemeClr>
                </a:solidFill>
                <a:latin typeface="Futura Lt BT" panose="020B0402020204020303" pitchFamily="34" charset="0"/>
              </a:rPr>
              <a:t>Change polling for devices</a:t>
            </a:r>
            <a:endParaRPr lang="en-US" dirty="0">
              <a:solidFill>
                <a:schemeClr val="tx1">
                  <a:lumMod val="50000"/>
                </a:schemeClr>
              </a:solidFill>
              <a:latin typeface="Futura Lt BT" panose="020B0402020204020303" pitchFamily="34" charset="0"/>
            </a:endParaRPr>
          </a:p>
        </p:txBody>
      </p:sp>
    </p:spTree>
    <p:extLst>
      <p:ext uri="{BB962C8B-B14F-4D97-AF65-F5344CB8AC3E}">
        <p14:creationId xmlns:p14="http://schemas.microsoft.com/office/powerpoint/2010/main" val="31070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77240" y="1"/>
            <a:ext cx="12824460" cy="1187450"/>
          </a:xfrm>
        </p:spPr>
        <p:txBody>
          <a:bodyPr/>
          <a:lstStyle/>
          <a:p>
            <a:r>
              <a:rPr lang="en-US" dirty="0"/>
              <a:t>Dynamic Applications: Best </a:t>
            </a:r>
            <a:r>
              <a:rPr lang="en-US" dirty="0" smtClean="0"/>
              <a:t>Practices</a:t>
            </a:r>
          </a:p>
        </p:txBody>
      </p:sp>
      <p:sp>
        <p:nvSpPr>
          <p:cNvPr id="14339" name="Rectangle 3"/>
          <p:cNvSpPr>
            <a:spLocks noChangeArrowheads="1"/>
          </p:cNvSpPr>
          <p:nvPr/>
        </p:nvSpPr>
        <p:spPr bwMode="auto">
          <a:xfrm>
            <a:off x="866300" y="1518074"/>
            <a:ext cx="13990320" cy="7941946"/>
          </a:xfrm>
          <a:prstGeom prst="rect">
            <a:avLst/>
          </a:prstGeom>
          <a:noFill/>
          <a:ln w="9525">
            <a:noFill/>
            <a:miter lim="800000"/>
            <a:headEnd/>
            <a:tailEnd/>
          </a:ln>
        </p:spPr>
        <p:txBody>
          <a:bodyPr lIns="146304" tIns="73152" rIns="146304" bIns="73152"/>
          <a:lstStyle/>
          <a:p>
            <a:pPr marL="548640" indent="-548640">
              <a:spcBef>
                <a:spcPct val="20000"/>
              </a:spcBef>
              <a:buClr>
                <a:schemeClr val="accent1"/>
              </a:buClr>
              <a:buSzPct val="70000"/>
            </a:pPr>
            <a:endParaRPr lang="en-US" sz="600" b="1" i="1" dirty="0">
              <a:solidFill>
                <a:schemeClr val="accent1"/>
              </a:solidFill>
              <a:latin typeface="Futura Lt BT" pitchFamily="34" charset="0"/>
            </a:endParaRP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When possible, do not develop Dynamic Applications on production systems.</a:t>
            </a: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Avoid creating large Dynamic Applications, keep them to less than 12 collection objects where possible.</a:t>
            </a: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Develop a common naming convention when naming Dynamic Applications, alerts, and events.</a:t>
            </a: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Check expiry delay when creating new alerts.</a:t>
            </a: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Run dynamic applications in de-bug before using.</a:t>
            </a:r>
          </a:p>
          <a:p>
            <a:pPr marL="548640" indent="-548640">
              <a:spcBef>
                <a:spcPct val="20000"/>
              </a:spcBef>
              <a:buClr>
                <a:schemeClr val="accent2"/>
              </a:buClr>
              <a:buSzPct val="65000"/>
              <a:buFont typeface="Arial" panose="020B0604020202020204" pitchFamily="34" charset="0"/>
              <a:buChar char="•"/>
            </a:pPr>
            <a:r>
              <a:rPr lang="en-US" sz="3200" dirty="0">
                <a:solidFill>
                  <a:schemeClr val="tx1">
                    <a:lumMod val="50000"/>
                  </a:schemeClr>
                </a:solidFill>
                <a:latin typeface="Futura Lt BT" pitchFamily="34" charset="0"/>
              </a:rPr>
              <a:t>Be sure to have Collections and Presentations first before creating alerts.</a:t>
            </a:r>
          </a:p>
          <a:p>
            <a:pPr>
              <a:spcBef>
                <a:spcPct val="20000"/>
              </a:spcBef>
              <a:buClr>
                <a:schemeClr val="accent1"/>
              </a:buClr>
              <a:buSzPct val="70000"/>
            </a:pPr>
            <a:endParaRPr lang="en-US" sz="3800" dirty="0">
              <a:solidFill>
                <a:schemeClr val="tx1">
                  <a:lumMod val="50000"/>
                </a:schemeClr>
              </a:solidFill>
              <a:latin typeface="Futura Lt BT" pitchFamily="34" charset="0"/>
            </a:endParaRPr>
          </a:p>
          <a:p>
            <a:pPr marL="548640" indent="-548640">
              <a:spcBef>
                <a:spcPct val="20000"/>
              </a:spcBef>
              <a:buClr>
                <a:schemeClr val="accent1"/>
              </a:buClr>
              <a:buSzPct val="70000"/>
            </a:pPr>
            <a:endParaRPr lang="en-US" sz="3800" dirty="0">
              <a:solidFill>
                <a:srgbClr val="4D4D4D"/>
              </a:solidFill>
              <a:latin typeface="Futura Lt BT" pitchFamily="34" charset="0"/>
            </a:endParaRPr>
          </a:p>
        </p:txBody>
      </p:sp>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288" y="7222626"/>
            <a:ext cx="7634224" cy="1558778"/>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151</a:t>
            </a:fld>
            <a:endParaRPr lang="en-US" dirty="0"/>
          </a:p>
        </p:txBody>
      </p:sp>
    </p:spTree>
    <p:extLst>
      <p:ext uri="{BB962C8B-B14F-4D97-AF65-F5344CB8AC3E}">
        <p14:creationId xmlns:p14="http://schemas.microsoft.com/office/powerpoint/2010/main" val="30831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05398"/>
            <a:ext cx="14291592" cy="6930876"/>
          </a:xfrm>
        </p:spPr>
        <p:txBody>
          <a:bodyPr>
            <a:normAutofit fontScale="85000" lnSpcReduction="20000"/>
          </a:bodyPr>
          <a:lstStyle/>
          <a:p>
            <a:pPr>
              <a:buSzPct val="100000"/>
            </a:pPr>
            <a:r>
              <a:rPr lang="pt-BR" sz="3800" dirty="0"/>
              <a:t>Sciencelogic Dynamic Applications Development</a:t>
            </a:r>
          </a:p>
          <a:p>
            <a:pPr lvl="1">
              <a:buSzPct val="100000"/>
            </a:pPr>
            <a:r>
              <a:rPr lang="pt-BR" dirty="0"/>
              <a:t>Database</a:t>
            </a:r>
          </a:p>
          <a:p>
            <a:pPr lvl="1">
              <a:buSzPct val="100000"/>
            </a:pPr>
            <a:r>
              <a:rPr lang="pt-BR" dirty="0"/>
              <a:t>WMI/Power Shell</a:t>
            </a:r>
          </a:p>
          <a:p>
            <a:pPr lvl="1">
              <a:buSzPct val="100000"/>
            </a:pPr>
            <a:r>
              <a:rPr lang="pt-BR" dirty="0"/>
              <a:t>Snippet</a:t>
            </a:r>
          </a:p>
          <a:p>
            <a:pPr lvl="1">
              <a:buSzPct val="100000"/>
            </a:pPr>
            <a:r>
              <a:rPr lang="pt-BR" dirty="0"/>
              <a:t>SNMP</a:t>
            </a:r>
          </a:p>
          <a:p>
            <a:pPr lvl="1">
              <a:buSzPct val="100000"/>
            </a:pPr>
            <a:r>
              <a:rPr lang="pt-BR" dirty="0"/>
              <a:t>XML/SOAP/XSLT</a:t>
            </a:r>
            <a:endParaRPr lang="en-US" sz="3800" dirty="0"/>
          </a:p>
          <a:p>
            <a:r>
              <a:rPr lang="pt-BR" sz="3800" dirty="0"/>
              <a:t>Guide Button</a:t>
            </a:r>
          </a:p>
          <a:p>
            <a:r>
              <a:rPr lang="pt-BR" sz="3800" dirty="0"/>
              <a:t>Reports and Dashboard Widgets</a:t>
            </a:r>
          </a:p>
          <a:p>
            <a:r>
              <a:rPr lang="pt-BR" sz="3800" dirty="0"/>
              <a:t>Access Hooks and Keys</a:t>
            </a:r>
          </a:p>
          <a:p>
            <a:r>
              <a:rPr lang="pt-BR" sz="3800" dirty="0"/>
              <a:t>Process, System Settings, and Data Retention</a:t>
            </a:r>
          </a:p>
          <a:p>
            <a:r>
              <a:rPr lang="pt-BR" sz="3800" dirty="0"/>
              <a:t>API</a:t>
            </a:r>
          </a:p>
          <a:p>
            <a:pPr marL="0" indent="0">
              <a:buClr>
                <a:srgbClr val="C00000"/>
              </a:buClr>
              <a:buSzPct val="100000"/>
              <a:buNone/>
            </a:pPr>
            <a:endParaRPr lang="en-US" sz="3800" dirty="0"/>
          </a:p>
          <a:p>
            <a:pPr marL="0" indent="0">
              <a:buNone/>
            </a:pPr>
            <a:r>
              <a:rPr lang="en-US" sz="3800" dirty="0">
                <a:ea typeface="ＭＳ ゴシック" pitchFamily="26" charset="-128"/>
              </a:rPr>
              <a:t>All manuals are available on the Customer Portal:</a:t>
            </a:r>
          </a:p>
          <a:p>
            <a:pPr marL="0" indent="0">
              <a:buNone/>
            </a:pPr>
            <a:r>
              <a:rPr lang="en-US" sz="3800" dirty="0">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2" name="Text Placeholder 1"/>
          <p:cNvSpPr>
            <a:spLocks noGrp="1"/>
          </p:cNvSpPr>
          <p:nvPr>
            <p:ph type="body" sz="quarter" idx="4294967295"/>
          </p:nvPr>
        </p:nvSpPr>
        <p:spPr>
          <a:xfrm>
            <a:off x="656337" y="1310853"/>
            <a:ext cx="1396333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solidFill>
                <a:schemeClr val="tx1">
                  <a:lumMod val="50000"/>
                </a:schemeClr>
              </a:solidFill>
            </a:endParaRPr>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34468" y="1594443"/>
            <a:ext cx="1748790" cy="1676400"/>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152</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6739" y="6764975"/>
            <a:ext cx="2760822" cy="2371299"/>
          </a:xfrm>
          <a:prstGeom prst="rect">
            <a:avLst/>
          </a:prstGeom>
        </p:spPr>
      </p:pic>
      <p:sp>
        <p:nvSpPr>
          <p:cNvPr id="8" name="TextBox 7"/>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164255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4979" y="1246677"/>
          <a:ext cx="14292581" cy="8199915"/>
        </p:xfrm>
        <a:graphic>
          <a:graphicData uri="http://schemas.openxmlformats.org/drawingml/2006/table">
            <a:tbl>
              <a:tblPr firstRow="1" bandRow="1">
                <a:tableStyleId>{5C22544A-7EE6-4342-B048-85BDC9FD1C3A}</a:tableStyleId>
              </a:tblPr>
              <a:tblGrid>
                <a:gridCol w="2127321"/>
                <a:gridCol w="3452709"/>
                <a:gridCol w="8712551"/>
              </a:tblGrid>
              <a:tr h="622587">
                <a:tc>
                  <a:txBody>
                    <a:bodyPr/>
                    <a:lstStyle/>
                    <a:p>
                      <a:r>
                        <a:rPr lang="en-US" sz="2800" dirty="0" smtClean="0">
                          <a:latin typeface="Futura Lt BT"/>
                        </a:rPr>
                        <a:t>Type</a:t>
                      </a:r>
                      <a:endParaRPr lang="en-US" sz="2800" dirty="0">
                        <a:latin typeface="Futura Lt BT"/>
                      </a:endParaRPr>
                    </a:p>
                  </a:txBody>
                  <a:tcPr marL="155448" marR="155448" marT="67056" marB="67056"/>
                </a:tc>
                <a:tc>
                  <a:txBody>
                    <a:bodyPr/>
                    <a:lstStyle/>
                    <a:p>
                      <a:r>
                        <a:rPr lang="en-US" sz="2800" dirty="0" smtClean="0">
                          <a:latin typeface="Futura Lt BT"/>
                        </a:rPr>
                        <a:t>Name</a:t>
                      </a:r>
                      <a:endParaRPr lang="en-US" sz="2800" dirty="0">
                        <a:latin typeface="Futura Lt BT"/>
                      </a:endParaRPr>
                    </a:p>
                  </a:txBody>
                  <a:tcPr marL="155448" marR="155448" marT="67056" marB="67056"/>
                </a:tc>
                <a:tc>
                  <a:txBody>
                    <a:bodyPr/>
                    <a:lstStyle/>
                    <a:p>
                      <a:r>
                        <a:rPr lang="en-US" sz="2800" dirty="0" smtClean="0">
                          <a:latin typeface="Futura Lt BT"/>
                        </a:rPr>
                        <a:t>Description</a:t>
                      </a:r>
                      <a:endParaRPr lang="en-US" sz="2800" dirty="0">
                        <a:latin typeface="Futura Lt BT"/>
                      </a:endParaRPr>
                    </a:p>
                  </a:txBody>
                  <a:tcPr marL="155448" marR="155448" marT="67056" marB="67056"/>
                </a:tc>
              </a:tr>
              <a:tr h="937745">
                <a:tc>
                  <a:txBody>
                    <a:bodyPr/>
                    <a:lstStyle/>
                    <a:p>
                      <a:r>
                        <a:rPr lang="en-US" sz="2100" dirty="0" smtClean="0">
                          <a:solidFill>
                            <a:schemeClr val="tx1">
                              <a:lumMod val="50000"/>
                            </a:schemeClr>
                          </a:solidFill>
                          <a:latin typeface="Futura Lt BT"/>
                        </a:rPr>
                        <a:t>Embedded Report</a:t>
                      </a:r>
                      <a:endParaRPr lang="en-US" sz="2100" dirty="0">
                        <a:solidFill>
                          <a:schemeClr val="tx1">
                            <a:lumMod val="50000"/>
                          </a:schemeClr>
                        </a:solidFill>
                        <a:latin typeface="Futura Lt BT"/>
                      </a:endParaRPr>
                    </a:p>
                  </a:txBody>
                  <a:tcPr marL="155448" marR="155448" marT="67056" marB="67056"/>
                </a:tc>
                <a:tc>
                  <a:txBody>
                    <a:bodyPr/>
                    <a:lstStyle/>
                    <a:p>
                      <a:pPr marL="0" algn="l" defTabSz="457200" rtl="0" eaLnBrk="1" latinLnBrk="0" hangingPunct="1"/>
                      <a:r>
                        <a:rPr lang="en-US" sz="2100" kern="1200" dirty="0" err="1" smtClean="0">
                          <a:solidFill>
                            <a:schemeClr val="tx1">
                              <a:lumMod val="50000"/>
                            </a:schemeClr>
                          </a:solidFill>
                          <a:latin typeface="Futura Lt BT" panose="020B0402020204020303"/>
                          <a:ea typeface="+mn-ea"/>
                          <a:cs typeface="+mn-cs"/>
                        </a:rPr>
                        <a:t>Config</a:t>
                      </a:r>
                      <a:r>
                        <a:rPr lang="en-US" sz="2100" kern="1200" dirty="0" smtClean="0">
                          <a:solidFill>
                            <a:schemeClr val="tx1">
                              <a:lumMod val="50000"/>
                            </a:schemeClr>
                          </a:solidFill>
                          <a:latin typeface="Futura Lt BT" panose="020B0402020204020303"/>
                          <a:ea typeface="+mn-ea"/>
                          <a:cs typeface="+mn-cs"/>
                        </a:rPr>
                        <a:t> Dynamic App</a:t>
                      </a:r>
                      <a:endParaRPr lang="en-US" sz="2100" kern="1200" dirty="0">
                        <a:solidFill>
                          <a:schemeClr val="tx1">
                            <a:lumMod val="50000"/>
                          </a:schemeClr>
                        </a:solidFill>
                        <a:latin typeface="Futura Lt BT" panose="020B0402020204020303"/>
                        <a:ea typeface="+mn-ea"/>
                        <a:cs typeface="+mn-cs"/>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a:rPr>
                        <a:t>This report outputs a table of configuration dynamic app data for the combination of one device, one dynamic app, and all available collection objects. </a:t>
                      </a:r>
                      <a:endParaRPr lang="en-US" sz="2100" dirty="0">
                        <a:solidFill>
                          <a:schemeClr val="tx1">
                            <a:lumMod val="50000"/>
                          </a:schemeClr>
                        </a:solidFill>
                        <a:latin typeface="Futura Lt BT"/>
                      </a:endParaRPr>
                    </a:p>
                  </a:txBody>
                  <a:tcPr marL="155448" marR="155448" marT="67056" marB="67056"/>
                </a:tc>
              </a:tr>
              <a:tr h="937745">
                <a:tc>
                  <a:txBody>
                    <a:bodyPr/>
                    <a:lstStyle/>
                    <a:p>
                      <a:r>
                        <a:rPr lang="en-US" sz="2100" dirty="0" smtClean="0">
                          <a:solidFill>
                            <a:schemeClr val="tx1">
                              <a:lumMod val="50000"/>
                            </a:schemeClr>
                          </a:solidFill>
                          <a:latin typeface="Futura Lt BT"/>
                        </a:rPr>
                        <a:t>Embedded Report</a:t>
                      </a:r>
                      <a:endParaRPr lang="en-US" sz="2100" dirty="0">
                        <a:solidFill>
                          <a:schemeClr val="tx1">
                            <a:lumMod val="50000"/>
                          </a:schemeClr>
                        </a:solidFill>
                        <a:latin typeface="Futura Lt BT"/>
                      </a:endParaRPr>
                    </a:p>
                  </a:txBody>
                  <a:tcPr marL="155448" marR="155448" marT="67056" marB="67056"/>
                </a:tc>
                <a:tc>
                  <a:txBody>
                    <a:bodyPr/>
                    <a:lstStyle/>
                    <a:p>
                      <a:r>
                        <a:rPr lang="en-US" sz="2100" dirty="0" smtClean="0">
                          <a:solidFill>
                            <a:schemeClr val="tx1">
                              <a:lumMod val="50000"/>
                            </a:schemeClr>
                          </a:solidFill>
                          <a:latin typeface="Futura Lt BT"/>
                        </a:rPr>
                        <a:t>Dynamic App Alerts</a:t>
                      </a:r>
                      <a:endParaRPr lang="en-US" sz="2100" dirty="0">
                        <a:solidFill>
                          <a:schemeClr val="tx1">
                            <a:lumMod val="50000"/>
                          </a:schemeClr>
                        </a:solidFill>
                        <a:latin typeface="Futura Lt BT"/>
                      </a:endParaRPr>
                    </a:p>
                  </a:txBody>
                  <a:tcPr marL="155448" marR="155448" marT="67056" marB="67056"/>
                </a:tc>
                <a:tc>
                  <a:txBody>
                    <a:bodyPr/>
                    <a:lstStyle/>
                    <a:p>
                      <a:r>
                        <a:rPr lang="en-US" sz="2100" dirty="0" smtClean="0">
                          <a:solidFill>
                            <a:schemeClr val="tx1">
                              <a:lumMod val="50000"/>
                            </a:schemeClr>
                          </a:solidFill>
                          <a:latin typeface="Futura Lt BT"/>
                        </a:rPr>
                        <a:t>This report provides a table that lists dynamic applications and information about each alert in that application.  The alert formula and event information are displayed.</a:t>
                      </a:r>
                      <a:endParaRPr lang="en-US" sz="2100" dirty="0">
                        <a:solidFill>
                          <a:schemeClr val="tx1">
                            <a:lumMod val="50000"/>
                          </a:schemeClr>
                        </a:solidFill>
                        <a:latin typeface="Futura Lt BT"/>
                      </a:endParaRPr>
                    </a:p>
                  </a:txBody>
                  <a:tcPr marL="155448" marR="155448" marT="67056" marB="67056"/>
                </a:tc>
              </a:tr>
              <a:tr h="663474">
                <a:tc>
                  <a:txBody>
                    <a:bodyPr/>
                    <a:lstStyle/>
                    <a:p>
                      <a:r>
                        <a:rPr lang="en-US" sz="2100" dirty="0" smtClean="0">
                          <a:solidFill>
                            <a:schemeClr val="tx1">
                              <a:lumMod val="50000"/>
                            </a:schemeClr>
                          </a:solidFill>
                          <a:latin typeface="Futura Lt BT"/>
                        </a:rPr>
                        <a:t>Embedded Report</a:t>
                      </a:r>
                      <a:endParaRPr lang="en-US" sz="2100" dirty="0">
                        <a:solidFill>
                          <a:schemeClr val="tx1">
                            <a:lumMod val="50000"/>
                          </a:schemeClr>
                        </a:solidFill>
                        <a:latin typeface="Futura Lt BT"/>
                      </a:endParaRPr>
                    </a:p>
                  </a:txBody>
                  <a:tcPr marL="155448" marR="155448" marT="67056" marB="67056"/>
                </a:tc>
                <a:tc>
                  <a:txBody>
                    <a:bodyPr/>
                    <a:lstStyle/>
                    <a:p>
                      <a:r>
                        <a:rPr lang="en-US" sz="2100" dirty="0" smtClean="0">
                          <a:solidFill>
                            <a:schemeClr val="tx1">
                              <a:lumMod val="50000"/>
                            </a:schemeClr>
                          </a:solidFill>
                          <a:latin typeface="Futura Lt BT"/>
                        </a:rPr>
                        <a:t>Dynamic Apps Collections</a:t>
                      </a:r>
                      <a:endParaRPr lang="en-US" sz="2100" dirty="0">
                        <a:solidFill>
                          <a:schemeClr val="tx1">
                            <a:lumMod val="50000"/>
                          </a:schemeClr>
                        </a:solidFill>
                        <a:latin typeface="Futura Lt BT"/>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a:rPr>
                        <a:t>This report provides a table of dynamic applications per device and the values for Found and Collecting for each.</a:t>
                      </a:r>
                      <a:endParaRPr lang="en-US" sz="2100" dirty="0">
                        <a:solidFill>
                          <a:schemeClr val="tx1">
                            <a:lumMod val="50000"/>
                          </a:schemeClr>
                        </a:solidFill>
                        <a:latin typeface="Futura Lt BT"/>
                      </a:endParaRPr>
                    </a:p>
                  </a:txBody>
                  <a:tcPr marL="155448" marR="155448" marT="67056" marB="67056"/>
                </a:tc>
              </a:tr>
              <a:tr h="3954723">
                <a:tc>
                  <a:txBody>
                    <a:bodyPr/>
                    <a:lstStyle/>
                    <a:p>
                      <a:r>
                        <a:rPr lang="en-US" sz="2100" dirty="0" smtClean="0">
                          <a:solidFill>
                            <a:schemeClr val="tx1">
                              <a:lumMod val="50000"/>
                            </a:schemeClr>
                          </a:solidFill>
                          <a:latin typeface="Futura Lt BT"/>
                        </a:rPr>
                        <a:t>Dashboard</a:t>
                      </a:r>
                      <a:r>
                        <a:rPr lang="en-US" sz="2100" baseline="0" dirty="0" smtClean="0">
                          <a:solidFill>
                            <a:schemeClr val="tx1">
                              <a:lumMod val="50000"/>
                            </a:schemeClr>
                          </a:solidFill>
                          <a:latin typeface="Futura Lt BT"/>
                        </a:rPr>
                        <a:t> Widgets</a:t>
                      </a:r>
                      <a:endParaRPr lang="en-US" sz="2100" dirty="0" smtClean="0">
                        <a:solidFill>
                          <a:schemeClr val="tx1">
                            <a:lumMod val="50000"/>
                          </a:schemeClr>
                        </a:solidFill>
                        <a:latin typeface="Futura Lt BT"/>
                      </a:endParaRPr>
                    </a:p>
                  </a:txBody>
                  <a:tcPr marL="155448" marR="155448" marT="67056" marB="67056"/>
                </a:tc>
                <a:tc>
                  <a:txBody>
                    <a:bodyPr/>
                    <a:lstStyle/>
                    <a:p>
                      <a:r>
                        <a:rPr lang="en-US" sz="2100" dirty="0" smtClean="0">
                          <a:solidFill>
                            <a:schemeClr val="tx1">
                              <a:lumMod val="50000"/>
                            </a:schemeClr>
                          </a:solidFill>
                          <a:latin typeface="Futura Lt BT"/>
                        </a:rPr>
                        <a:t>Multiple</a:t>
                      </a:r>
                      <a:endParaRPr lang="en-US" sz="2100" dirty="0">
                        <a:solidFill>
                          <a:schemeClr val="tx1">
                            <a:lumMod val="50000"/>
                          </a:schemeClr>
                        </a:solidFill>
                        <a:latin typeface="Futura Lt BT"/>
                      </a:endParaRPr>
                    </a:p>
                  </a:txBody>
                  <a:tcPr marL="155448" marR="155448" marT="67056" marB="67056"/>
                </a:tc>
                <a:tc>
                  <a:txBody>
                    <a:bodyPr/>
                    <a:lstStyle/>
                    <a:p>
                      <a:pPr marL="0" indent="0">
                        <a:buNone/>
                      </a:pPr>
                      <a:r>
                        <a:rPr lang="en-US" sz="2100" b="1" dirty="0" smtClean="0">
                          <a:solidFill>
                            <a:schemeClr val="tx1">
                              <a:lumMod val="50000"/>
                            </a:schemeClr>
                          </a:solidFill>
                          <a:latin typeface="Futura Lt BT" panose="020B0402020204020303"/>
                        </a:rPr>
                        <a:t>Time Series:</a:t>
                      </a:r>
                    </a:p>
                    <a:p>
                      <a:pPr marL="0" indent="0">
                        <a:buNone/>
                      </a:pPr>
                      <a:r>
                        <a:rPr lang="en-US" sz="2100" dirty="0" smtClean="0">
                          <a:solidFill>
                            <a:schemeClr val="tx1">
                              <a:lumMod val="50000"/>
                            </a:schemeClr>
                          </a:solidFill>
                          <a:latin typeface="Futura Lt BT" panose="020B0402020204020303"/>
                        </a:rPr>
                        <a:t>Performance: (base) Multi-series Performance</a:t>
                      </a:r>
                    </a:p>
                    <a:p>
                      <a:pPr marL="0" indent="0">
                        <a:buNone/>
                      </a:pPr>
                      <a:r>
                        <a:rPr lang="en-US" sz="2100" dirty="0" smtClean="0">
                          <a:solidFill>
                            <a:schemeClr val="tx1">
                              <a:lumMod val="50000"/>
                            </a:schemeClr>
                          </a:solidFill>
                          <a:latin typeface="Futura Lt BT" panose="020B0402020204020303"/>
                        </a:rPr>
                        <a:t>Other: (deprecated) Dynamic Applications Multi-Object</a:t>
                      </a:r>
                    </a:p>
                    <a:p>
                      <a:pPr marL="0" indent="0">
                        <a:buNone/>
                      </a:pPr>
                      <a:r>
                        <a:rPr lang="en-US" sz="2100" dirty="0" smtClean="0">
                          <a:solidFill>
                            <a:schemeClr val="tx1">
                              <a:lumMod val="50000"/>
                            </a:schemeClr>
                          </a:solidFill>
                          <a:latin typeface="Futura Lt BT" panose="020B0402020204020303"/>
                        </a:rPr>
                        <a:t>Other: Exchange Detailed Message Traffic</a:t>
                      </a:r>
                    </a:p>
                    <a:p>
                      <a:pPr marL="0" indent="0">
                        <a:buNone/>
                      </a:pPr>
                      <a:r>
                        <a:rPr lang="en-US" sz="2100" b="1" dirty="0" smtClean="0">
                          <a:solidFill>
                            <a:schemeClr val="tx1">
                              <a:lumMod val="50000"/>
                            </a:schemeClr>
                          </a:solidFill>
                          <a:latin typeface="Futura Lt BT" panose="020B0402020204020303"/>
                        </a:rPr>
                        <a:t>Single Point</a:t>
                      </a:r>
                    </a:p>
                    <a:p>
                      <a:pPr marL="0" indent="0">
                        <a:buNone/>
                      </a:pPr>
                      <a:r>
                        <a:rPr lang="en-US" sz="2100" dirty="0" smtClean="0">
                          <a:solidFill>
                            <a:schemeClr val="tx1">
                              <a:lumMod val="50000"/>
                            </a:schemeClr>
                          </a:solidFill>
                          <a:latin typeface="Futura Lt BT" panose="020B0402020204020303"/>
                        </a:rPr>
                        <a:t>Performance: (base) Gauge/Meter </a:t>
                      </a:r>
                    </a:p>
                    <a:p>
                      <a:pPr marL="0" indent="0">
                        <a:buNone/>
                      </a:pPr>
                      <a:r>
                        <a:rPr lang="en-US" sz="2100" b="1" dirty="0" smtClean="0">
                          <a:solidFill>
                            <a:schemeClr val="tx1">
                              <a:lumMod val="50000"/>
                            </a:schemeClr>
                          </a:solidFill>
                          <a:latin typeface="Futura Lt BT" panose="020B0402020204020303"/>
                        </a:rPr>
                        <a:t>Snapshot / Single Series</a:t>
                      </a:r>
                    </a:p>
                    <a:p>
                      <a:pPr marL="0" indent="0">
                        <a:buNone/>
                      </a:pPr>
                      <a:r>
                        <a:rPr lang="en-US" sz="2100" dirty="0" smtClean="0">
                          <a:solidFill>
                            <a:schemeClr val="tx1">
                              <a:lumMod val="50000"/>
                            </a:schemeClr>
                          </a:solidFill>
                          <a:latin typeface="Futura Lt BT" panose="020B0402020204020303"/>
                        </a:rPr>
                        <a:t>Performance: (base) Leaderboard / Top-N</a:t>
                      </a:r>
                    </a:p>
                    <a:p>
                      <a:pPr marL="0" indent="0">
                        <a:buNone/>
                      </a:pPr>
                      <a:r>
                        <a:rPr lang="en-US" sz="2100" b="1" dirty="0" smtClean="0">
                          <a:solidFill>
                            <a:schemeClr val="tx1">
                              <a:lumMod val="50000"/>
                            </a:schemeClr>
                          </a:solidFill>
                          <a:latin typeface="Futura Lt BT" panose="020B0402020204020303"/>
                        </a:rPr>
                        <a:t>Grouped Data Series</a:t>
                      </a:r>
                    </a:p>
                    <a:p>
                      <a:pPr marL="0" indent="0">
                        <a:buNone/>
                      </a:pPr>
                      <a:r>
                        <a:rPr lang="en-US" sz="2100" dirty="0" smtClean="0">
                          <a:solidFill>
                            <a:schemeClr val="tx1">
                              <a:lumMod val="50000"/>
                            </a:schemeClr>
                          </a:solidFill>
                          <a:latin typeface="Futura Lt BT" panose="020B0402020204020303"/>
                        </a:rPr>
                        <a:t>Other: (base) </a:t>
                      </a:r>
                      <a:r>
                        <a:rPr lang="en-US" sz="2100" dirty="0" err="1" smtClean="0">
                          <a:solidFill>
                            <a:schemeClr val="tx1">
                              <a:lumMod val="50000"/>
                            </a:schemeClr>
                          </a:solidFill>
                          <a:latin typeface="Futura Lt BT" panose="020B0402020204020303"/>
                        </a:rPr>
                        <a:t>Leaderboad</a:t>
                      </a:r>
                      <a:r>
                        <a:rPr lang="en-US" sz="2100" dirty="0" smtClean="0">
                          <a:solidFill>
                            <a:schemeClr val="tx1">
                              <a:lumMod val="50000"/>
                            </a:schemeClr>
                          </a:solidFill>
                          <a:latin typeface="Futura Lt BT" panose="020B0402020204020303"/>
                        </a:rPr>
                        <a:t> / Top-N (Secondary Data)</a:t>
                      </a:r>
                    </a:p>
                    <a:p>
                      <a:pPr marL="0" indent="0">
                        <a:buNone/>
                      </a:pPr>
                      <a:r>
                        <a:rPr lang="en-US" sz="2100" b="1" dirty="0" smtClean="0">
                          <a:solidFill>
                            <a:schemeClr val="tx1">
                              <a:lumMod val="50000"/>
                            </a:schemeClr>
                          </a:solidFill>
                          <a:latin typeface="Futura Lt BT" panose="020B0402020204020303"/>
                        </a:rPr>
                        <a:t>Custom</a:t>
                      </a:r>
                    </a:p>
                    <a:p>
                      <a:pPr marL="0" indent="0">
                        <a:buNone/>
                      </a:pPr>
                      <a:r>
                        <a:rPr lang="en-US" sz="2100" dirty="0" smtClean="0">
                          <a:solidFill>
                            <a:schemeClr val="tx1">
                              <a:lumMod val="50000"/>
                            </a:schemeClr>
                          </a:solidFill>
                          <a:latin typeface="Futura Lt BT" panose="020B0402020204020303"/>
                        </a:rPr>
                        <a:t>Configuration: (base) Device </a:t>
                      </a:r>
                      <a:r>
                        <a:rPr lang="en-US" sz="2100" dirty="0" err="1" smtClean="0">
                          <a:solidFill>
                            <a:schemeClr val="tx1">
                              <a:lumMod val="50000"/>
                            </a:schemeClr>
                          </a:solidFill>
                          <a:latin typeface="Futura Lt BT" panose="020B0402020204020303"/>
                        </a:rPr>
                        <a:t>Config</a:t>
                      </a:r>
                      <a:r>
                        <a:rPr lang="en-US" sz="2100" dirty="0" smtClean="0">
                          <a:solidFill>
                            <a:schemeClr val="tx1">
                              <a:lumMod val="50000"/>
                            </a:schemeClr>
                          </a:solidFill>
                          <a:latin typeface="Futura Lt BT" panose="020B0402020204020303"/>
                        </a:rPr>
                        <a:t> App</a:t>
                      </a:r>
                    </a:p>
                    <a:p>
                      <a:pPr marL="0" indent="0">
                        <a:buNone/>
                      </a:pPr>
                      <a:r>
                        <a:rPr lang="en-US" sz="2100" b="1" dirty="0" smtClean="0">
                          <a:solidFill>
                            <a:schemeClr val="tx1">
                              <a:lumMod val="50000"/>
                            </a:schemeClr>
                          </a:solidFill>
                          <a:latin typeface="Futura Lt BT" panose="020B0402020204020303"/>
                        </a:rPr>
                        <a:t>Custom Table</a:t>
                      </a:r>
                    </a:p>
                    <a:p>
                      <a:pPr marL="0" indent="0">
                        <a:buNone/>
                      </a:pPr>
                      <a:r>
                        <a:rPr lang="en-US" sz="2100" dirty="0" smtClean="0">
                          <a:solidFill>
                            <a:schemeClr val="tx1">
                              <a:lumMod val="50000"/>
                            </a:schemeClr>
                          </a:solidFill>
                          <a:latin typeface="Futura Lt BT" panose="020B0402020204020303"/>
                        </a:rPr>
                        <a:t>Other: (base) VMware: </a:t>
                      </a:r>
                      <a:r>
                        <a:rPr lang="en-US" sz="2100" dirty="0" err="1" smtClean="0">
                          <a:solidFill>
                            <a:schemeClr val="tx1">
                              <a:lumMod val="50000"/>
                            </a:schemeClr>
                          </a:solidFill>
                          <a:latin typeface="Futura Lt BT" panose="020B0402020204020303"/>
                        </a:rPr>
                        <a:t>vCloud</a:t>
                      </a:r>
                      <a:r>
                        <a:rPr lang="en-US" sz="2100" dirty="0" smtClean="0">
                          <a:solidFill>
                            <a:schemeClr val="tx1">
                              <a:lumMod val="50000"/>
                            </a:schemeClr>
                          </a:solidFill>
                          <a:latin typeface="Futura Lt BT" panose="020B0402020204020303"/>
                        </a:rPr>
                        <a:t> Control</a:t>
                      </a:r>
                    </a:p>
                  </a:txBody>
                  <a:tcPr marL="155448" marR="155448" marT="67056" marB="67056"/>
                </a:tc>
              </a:tr>
            </a:tbl>
          </a:graphicData>
        </a:graphic>
      </p:graphicFrame>
      <p:sp>
        <p:nvSpPr>
          <p:cNvPr id="3" name="Title 2"/>
          <p:cNvSpPr>
            <a:spLocks noGrp="1"/>
          </p:cNvSpPr>
          <p:nvPr>
            <p:ph type="title"/>
          </p:nvPr>
        </p:nvSpPr>
        <p:spPr/>
        <p:txBody>
          <a:bodyPr>
            <a:normAutofit fontScale="90000"/>
          </a:bodyPr>
          <a:lstStyle/>
          <a:p>
            <a:r>
              <a:rPr lang="en-US" dirty="0" smtClean="0"/>
              <a:t>Dynamic Applications: Reports and Dashboard Widgets</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153</a:t>
            </a:fld>
            <a:endParaRPr lang="en-US" dirty="0"/>
          </a:p>
        </p:txBody>
      </p:sp>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35394026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Dynamic Applications: Access Hooks and Keys: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6664354"/>
              </p:ext>
            </p:extLst>
          </p:nvPr>
        </p:nvGraphicFramePr>
        <p:xfrm>
          <a:off x="474981" y="1387686"/>
          <a:ext cx="14292582" cy="2465265"/>
        </p:xfrm>
        <a:graphic>
          <a:graphicData uri="http://schemas.openxmlformats.org/drawingml/2006/table">
            <a:tbl>
              <a:tblPr firstRow="1" bandRow="1">
                <a:tableStyleId>{5C22544A-7EE6-4342-B048-85BDC9FD1C3A}</a:tableStyleId>
              </a:tblPr>
              <a:tblGrid>
                <a:gridCol w="4045504"/>
                <a:gridCol w="3915177"/>
                <a:gridCol w="6331901"/>
              </a:tblGrid>
              <a:tr h="544145">
                <a:tc>
                  <a:txBody>
                    <a:bodyPr/>
                    <a:lstStyle/>
                    <a:p>
                      <a:r>
                        <a:rPr lang="en-US" sz="2800" dirty="0" smtClean="0">
                          <a:latin typeface="Futura Lt BT"/>
                        </a:rPr>
                        <a:t>Hook ID</a:t>
                      </a:r>
                      <a:endParaRPr lang="en-US" sz="2800" dirty="0">
                        <a:latin typeface="Futura Lt BT"/>
                      </a:endParaRPr>
                    </a:p>
                  </a:txBody>
                  <a:tcPr marL="155448" marR="155448" marT="67056" marB="67056"/>
                </a:tc>
                <a:tc>
                  <a:txBody>
                    <a:bodyPr/>
                    <a:lstStyle/>
                    <a:p>
                      <a:r>
                        <a:rPr lang="en-US" sz="2800" dirty="0" smtClean="0">
                          <a:latin typeface="Futura Lt BT"/>
                        </a:rPr>
                        <a:t>Name </a:t>
                      </a:r>
                      <a:endParaRPr lang="en-US" sz="2800" dirty="0">
                        <a:latin typeface="Futura Lt BT"/>
                      </a:endParaRPr>
                    </a:p>
                  </a:txBody>
                  <a:tcPr marL="155448" marR="155448" marT="67056" marB="67056"/>
                </a:tc>
                <a:tc>
                  <a:txBody>
                    <a:bodyPr/>
                    <a:lstStyle/>
                    <a:p>
                      <a:r>
                        <a:rPr lang="en-US" sz="2800" dirty="0" smtClean="0">
                          <a:latin typeface="Futura Lt BT"/>
                        </a:rPr>
                        <a:t>Description</a:t>
                      </a:r>
                      <a:endParaRPr lang="en-US" sz="2800" dirty="0">
                        <a:latin typeface="Futura Lt BT"/>
                      </a:endParaRPr>
                    </a:p>
                  </a:txBody>
                  <a:tcPr marL="155448" marR="155448" marT="67056" marB="67056"/>
                </a:tc>
              </a:tr>
              <a:tr h="634811">
                <a:tc>
                  <a:txBody>
                    <a:bodyPr/>
                    <a:lstStyle/>
                    <a:p>
                      <a:pPr algn="l" fontAlgn="b"/>
                      <a:r>
                        <a:rPr lang="en-US" sz="2000" b="0" i="0" u="none" strike="noStrike" dirty="0" smtClean="0">
                          <a:solidFill>
                            <a:schemeClr val="tx1">
                              <a:lumMod val="50000"/>
                            </a:schemeClr>
                          </a:solidFill>
                          <a:effectLst/>
                          <a:latin typeface="Futura Lt BT"/>
                        </a:rPr>
                        <a:t>DEV_THRESHOLDS_DYNAPP</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err="1" smtClean="0">
                          <a:solidFill>
                            <a:schemeClr val="tx1">
                              <a:lumMod val="50000"/>
                            </a:schemeClr>
                          </a:solidFill>
                          <a:effectLst/>
                          <a:latin typeface="Futura Lt BT"/>
                        </a:rPr>
                        <a:t>Dev:Thresholds:Dynamic</a:t>
                      </a:r>
                      <a:r>
                        <a:rPr lang="en-US" sz="2000" b="0" i="0" u="none" strike="noStrike" baseline="0" dirty="0" smtClean="0">
                          <a:solidFill>
                            <a:schemeClr val="tx1">
                              <a:lumMod val="50000"/>
                            </a:schemeClr>
                          </a:solidFill>
                          <a:effectLst/>
                          <a:latin typeface="Futura Lt BT"/>
                        </a:rPr>
                        <a:t> App</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smtClean="0">
                          <a:solidFill>
                            <a:schemeClr val="tx1">
                              <a:lumMod val="50000"/>
                            </a:schemeClr>
                          </a:solidFill>
                          <a:effectLst/>
                          <a:latin typeface="Futura Lt BT"/>
                        </a:rPr>
                        <a:t>Edit Dynamic Application thresholds for a device (does not </a:t>
                      </a:r>
                      <a:r>
                        <a:rPr lang="en-US" sz="2000" b="0" i="0" u="none" strike="noStrike" dirty="0" err="1" smtClean="0">
                          <a:solidFill>
                            <a:schemeClr val="tx1">
                              <a:lumMod val="50000"/>
                            </a:schemeClr>
                          </a:solidFill>
                          <a:effectLst/>
                          <a:latin typeface="Futura Lt BT"/>
                        </a:rPr>
                        <a:t>requird</a:t>
                      </a:r>
                      <a:r>
                        <a:rPr lang="en-US" sz="2000" b="0" i="0" u="none" strike="noStrike" dirty="0" smtClean="0">
                          <a:solidFill>
                            <a:schemeClr val="tx1">
                              <a:lumMod val="50000"/>
                            </a:schemeClr>
                          </a:solidFill>
                          <a:effectLst/>
                          <a:latin typeface="Futura Lt BT"/>
                        </a:rPr>
                        <a:t> </a:t>
                      </a:r>
                      <a:r>
                        <a:rPr lang="en-US" sz="2000" b="0" i="0" u="none" strike="noStrike" dirty="0" err="1" smtClean="0">
                          <a:solidFill>
                            <a:schemeClr val="tx1">
                              <a:lumMod val="50000"/>
                            </a:schemeClr>
                          </a:solidFill>
                          <a:effectLst/>
                          <a:latin typeface="Futura Lt BT"/>
                        </a:rPr>
                        <a:t>Dev:Edit</a:t>
                      </a:r>
                      <a:r>
                        <a:rPr lang="en-US" sz="2000" b="0" i="0" u="none" strike="noStrike" dirty="0" smtClean="0">
                          <a:solidFill>
                            <a:schemeClr val="tx1">
                              <a:lumMod val="50000"/>
                            </a:schemeClr>
                          </a:solidFill>
                          <a:effectLst/>
                          <a:latin typeface="Futura Lt BT"/>
                        </a:rPr>
                        <a:t>)</a:t>
                      </a:r>
                      <a:endParaRPr lang="en-US" sz="2000" b="0" i="0" u="none" strike="noStrike" dirty="0">
                        <a:solidFill>
                          <a:schemeClr val="tx1">
                            <a:lumMod val="50000"/>
                          </a:schemeClr>
                        </a:solidFill>
                        <a:effectLst/>
                        <a:latin typeface="Futura Lt BT"/>
                      </a:endParaRPr>
                    </a:p>
                  </a:txBody>
                  <a:tcPr marL="16193" marR="16193" marT="13970" marB="0" anchor="b"/>
                </a:tc>
              </a:tr>
              <a:tr h="634811">
                <a:tc>
                  <a:txBody>
                    <a:bodyPr/>
                    <a:lstStyle/>
                    <a:p>
                      <a:pPr algn="l" fontAlgn="b"/>
                      <a:r>
                        <a:rPr lang="en-US" sz="2000" b="0" i="0" u="none" strike="noStrike" dirty="0" smtClean="0">
                          <a:solidFill>
                            <a:schemeClr val="tx1">
                              <a:lumMod val="50000"/>
                            </a:schemeClr>
                          </a:solidFill>
                          <a:effectLst/>
                          <a:latin typeface="Futura Lt BT"/>
                        </a:rPr>
                        <a:t>SYS_DYN_APP_EDIT</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err="1" smtClean="0">
                          <a:solidFill>
                            <a:schemeClr val="tx1">
                              <a:lumMod val="50000"/>
                            </a:schemeClr>
                          </a:solidFill>
                          <a:effectLst/>
                          <a:latin typeface="Futura Lt BT"/>
                        </a:rPr>
                        <a:t>DynApp:Edit</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smtClean="0">
                          <a:solidFill>
                            <a:schemeClr val="tx1">
                              <a:lumMod val="50000"/>
                            </a:schemeClr>
                          </a:solidFill>
                          <a:effectLst/>
                          <a:latin typeface="Futura Lt BT"/>
                        </a:rPr>
                        <a:t>Edit a Dynamic</a:t>
                      </a:r>
                      <a:r>
                        <a:rPr lang="en-US" sz="2000" b="0" i="0" u="none" strike="noStrike" baseline="0" dirty="0" smtClean="0">
                          <a:solidFill>
                            <a:schemeClr val="tx1">
                              <a:lumMod val="50000"/>
                            </a:schemeClr>
                          </a:solidFill>
                          <a:effectLst/>
                          <a:latin typeface="Futura Lt BT"/>
                        </a:rPr>
                        <a:t> Application</a:t>
                      </a:r>
                      <a:endParaRPr lang="en-US" sz="2000" b="0" i="0" u="none" strike="noStrike" dirty="0">
                        <a:solidFill>
                          <a:schemeClr val="tx1">
                            <a:lumMod val="50000"/>
                          </a:schemeClr>
                        </a:solidFill>
                        <a:effectLst/>
                        <a:latin typeface="Futura Lt BT"/>
                      </a:endParaRPr>
                    </a:p>
                  </a:txBody>
                  <a:tcPr marL="16193" marR="16193" marT="13970" marB="0" anchor="b"/>
                </a:tc>
              </a:tr>
              <a:tr h="634811">
                <a:tc>
                  <a:txBody>
                    <a:bodyPr/>
                    <a:lstStyle/>
                    <a:p>
                      <a:pPr algn="l" fontAlgn="b"/>
                      <a:r>
                        <a:rPr lang="en-US" sz="2000" b="0" i="0" u="none" strike="noStrike" dirty="0" smtClean="0">
                          <a:solidFill>
                            <a:schemeClr val="tx1">
                              <a:lumMod val="50000"/>
                            </a:schemeClr>
                          </a:solidFill>
                          <a:effectLst/>
                          <a:latin typeface="Futura Lt BT"/>
                        </a:rPr>
                        <a:t>SYS_DYN_APP_MANAGEMENT</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err="1" smtClean="0">
                          <a:solidFill>
                            <a:schemeClr val="tx1">
                              <a:lumMod val="50000"/>
                            </a:schemeClr>
                          </a:solidFill>
                          <a:effectLst/>
                          <a:latin typeface="Futura Lt BT"/>
                        </a:rPr>
                        <a:t>System.Manage</a:t>
                      </a:r>
                      <a:r>
                        <a:rPr lang="en-US" sz="2000" b="0" i="0" u="none" strike="noStrike" dirty="0" smtClean="0">
                          <a:solidFill>
                            <a:schemeClr val="tx1">
                              <a:lumMod val="50000"/>
                            </a:schemeClr>
                          </a:solidFill>
                          <a:effectLst/>
                          <a:latin typeface="Futura Lt BT"/>
                        </a:rPr>
                        <a:t>&gt;Applications</a:t>
                      </a:r>
                      <a:endParaRPr lang="en-US" sz="20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000" b="0" i="0" u="none" strike="noStrike" dirty="0" smtClean="0">
                          <a:solidFill>
                            <a:schemeClr val="tx1">
                              <a:lumMod val="50000"/>
                            </a:schemeClr>
                          </a:solidFill>
                          <a:effectLst/>
                          <a:latin typeface="Futura Lt BT"/>
                        </a:rPr>
                        <a:t>Access the Dynamic Applications registry page</a:t>
                      </a:r>
                      <a:endParaRPr lang="en-US" sz="2000" b="0" i="0" u="none" strike="noStrike" dirty="0">
                        <a:solidFill>
                          <a:schemeClr val="tx1">
                            <a:lumMod val="50000"/>
                          </a:schemeClr>
                        </a:solidFill>
                        <a:effectLst/>
                        <a:latin typeface="Futura Lt BT"/>
                      </a:endParaRPr>
                    </a:p>
                  </a:txBody>
                  <a:tcPr marL="16193" marR="16193" marT="13970" marB="0" anchor="b"/>
                </a:tc>
              </a:tr>
            </a:tbl>
          </a:graphicData>
        </a:graphic>
      </p:graphicFrame>
      <p:sp>
        <p:nvSpPr>
          <p:cNvPr id="2" name="Slide Number Placeholder 1"/>
          <p:cNvSpPr>
            <a:spLocks noGrp="1"/>
          </p:cNvSpPr>
          <p:nvPr>
            <p:ph type="sldNum" sz="quarter" idx="4"/>
          </p:nvPr>
        </p:nvSpPr>
        <p:spPr/>
        <p:txBody>
          <a:bodyPr/>
          <a:lstStyle/>
          <a:p>
            <a:fld id="{59FBCBD5-A728-384D-A41B-B8C6FE40EEBE}" type="slidenum">
              <a:rPr lang="en-US" smtClean="0"/>
              <a:pPr/>
              <a:t>154</a:t>
            </a:fld>
            <a:endParaRPr lang="en-US" dirty="0"/>
          </a:p>
        </p:txBody>
      </p:sp>
      <p:sp>
        <p:nvSpPr>
          <p:cNvPr id="6" name="TextBox 5"/>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7" name="Content Placeholder 1"/>
          <p:cNvSpPr txBox="1">
            <a:spLocks/>
          </p:cNvSpPr>
          <p:nvPr/>
        </p:nvSpPr>
        <p:spPr>
          <a:xfrm>
            <a:off x="475972" y="4256971"/>
            <a:ext cx="14291592" cy="1923076"/>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No Default Dynamic Application Keys</a:t>
            </a:r>
          </a:p>
        </p:txBody>
      </p:sp>
    </p:spTree>
    <p:extLst>
      <p:ext uri="{BB962C8B-B14F-4D97-AF65-F5344CB8AC3E}">
        <p14:creationId xmlns:p14="http://schemas.microsoft.com/office/powerpoint/2010/main" val="2783852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155</a:t>
            </a:fld>
            <a:endParaRPr lang="en-US" dirty="0"/>
          </a:p>
        </p:txBody>
      </p:sp>
      <p:sp>
        <p:nvSpPr>
          <p:cNvPr id="3" name="Title 2"/>
          <p:cNvSpPr>
            <a:spLocks noGrp="1"/>
          </p:cNvSpPr>
          <p:nvPr>
            <p:ph type="title"/>
          </p:nvPr>
        </p:nvSpPr>
        <p:spPr>
          <a:xfrm>
            <a:off x="238553" y="11672"/>
            <a:ext cx="13990320" cy="1073370"/>
          </a:xfrm>
        </p:spPr>
        <p:txBody>
          <a:bodyPr>
            <a:normAutofit fontScale="90000"/>
          </a:bodyPr>
          <a:lstStyle/>
          <a:p>
            <a:pPr lvl="0"/>
            <a:r>
              <a:rPr lang="en-US" dirty="0" smtClean="0"/>
              <a:t>Dynamic Applications: Process </a:t>
            </a:r>
            <a:r>
              <a:rPr lang="en-US" dirty="0"/>
              <a:t>Manager, System Settings, and Data Retentions</a:t>
            </a:r>
          </a:p>
        </p:txBody>
      </p:sp>
      <p:sp>
        <p:nvSpPr>
          <p:cNvPr id="6" name="Text Placeholder 5"/>
          <p:cNvSpPr>
            <a:spLocks noGrp="1"/>
          </p:cNvSpPr>
          <p:nvPr>
            <p:ph type="body" sz="quarter" idx="11"/>
          </p:nvPr>
        </p:nvSpPr>
        <p:spPr>
          <a:xfrm>
            <a:off x="777240" y="1353001"/>
            <a:ext cx="14519275" cy="642620"/>
          </a:xfrm>
        </p:spPr>
        <p:txBody>
          <a:bodyPr>
            <a:normAutofit fontScale="85000" lnSpcReduction="20000"/>
          </a:bodyPr>
          <a:lstStyle/>
          <a:p>
            <a:r>
              <a:rPr lang="en-US" dirty="0" smtClean="0"/>
              <a:t>System &gt; Settings &gt; Processes</a:t>
            </a:r>
            <a:endParaRPr lang="en-US" dirty="0"/>
          </a:p>
        </p:txBody>
      </p:sp>
      <p:sp>
        <p:nvSpPr>
          <p:cNvPr id="8" name="TextBox 7"/>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graphicFrame>
        <p:nvGraphicFramePr>
          <p:cNvPr id="10" name="Table 9"/>
          <p:cNvGraphicFramePr>
            <a:graphicFrameLocks noGrp="1"/>
          </p:cNvGraphicFramePr>
          <p:nvPr>
            <p:extLst>
              <p:ext uri="{D42A27DB-BD31-4B8C-83A1-F6EECF244321}">
                <p14:modId xmlns:p14="http://schemas.microsoft.com/office/powerpoint/2010/main" val="1268354581"/>
              </p:ext>
            </p:extLst>
          </p:nvPr>
        </p:nvGraphicFramePr>
        <p:xfrm>
          <a:off x="610167" y="2252216"/>
          <a:ext cx="14573709" cy="5809489"/>
        </p:xfrm>
        <a:graphic>
          <a:graphicData uri="http://schemas.openxmlformats.org/drawingml/2006/table">
            <a:tbl>
              <a:tblPr firstRow="1" bandRow="1">
                <a:tableStyleId>{5C22544A-7EE6-4342-B048-85BDC9FD1C3A}</a:tableStyleId>
              </a:tblPr>
              <a:tblGrid>
                <a:gridCol w="4857903"/>
                <a:gridCol w="4857903"/>
                <a:gridCol w="4857903"/>
              </a:tblGrid>
              <a:tr h="782320">
                <a:tc>
                  <a:txBody>
                    <a:bodyPr/>
                    <a:lstStyle/>
                    <a:p>
                      <a:pPr algn="ctr"/>
                      <a:r>
                        <a:rPr lang="en-US" sz="2800" b="0" dirty="0" smtClean="0">
                          <a:latin typeface="Futura Lt BT"/>
                        </a:rPr>
                        <a:t>Process</a:t>
                      </a:r>
                      <a:endParaRPr lang="en-US" sz="2800" b="0" dirty="0">
                        <a:latin typeface="Futura Lt BT"/>
                      </a:endParaRPr>
                    </a:p>
                  </a:txBody>
                  <a:tcPr marL="155448" marR="155448" marT="67056" marB="67056"/>
                </a:tc>
                <a:tc>
                  <a:txBody>
                    <a:bodyPr/>
                    <a:lstStyle/>
                    <a:p>
                      <a:pPr algn="ctr"/>
                      <a:r>
                        <a:rPr lang="en-US" sz="2800" b="0" dirty="0" smtClean="0">
                          <a:latin typeface="Futura Lt BT"/>
                        </a:rPr>
                        <a:t>Program File</a:t>
                      </a:r>
                      <a:endParaRPr lang="en-US" sz="2800" b="0" dirty="0">
                        <a:latin typeface="Futura Lt BT"/>
                      </a:endParaRPr>
                    </a:p>
                  </a:txBody>
                  <a:tcPr marL="155448" marR="155448" marT="67056" marB="67056"/>
                </a:tc>
                <a:tc>
                  <a:txBody>
                    <a:bodyPr/>
                    <a:lstStyle/>
                    <a:p>
                      <a:pPr algn="ctr"/>
                      <a:r>
                        <a:rPr lang="en-US" sz="2800" b="0" dirty="0" smtClean="0">
                          <a:latin typeface="Futura Lt BT"/>
                        </a:rPr>
                        <a:t>Frequency</a:t>
                      </a:r>
                      <a:endParaRPr lang="en-US" sz="2800" b="0" dirty="0">
                        <a:latin typeface="Futura Lt BT"/>
                      </a:endParaRPr>
                    </a:p>
                  </a:txBody>
                  <a:tcPr marL="155448" marR="155448" marT="67056" marB="67056"/>
                </a:tc>
              </a:tr>
              <a:tr h="759968">
                <a:tc>
                  <a:txBody>
                    <a:bodyPr/>
                    <a:lstStyle/>
                    <a:p>
                      <a:r>
                        <a:rPr lang="en-US" sz="2100" b="0" dirty="0" smtClean="0">
                          <a:solidFill>
                            <a:schemeClr val="tx1">
                              <a:lumMod val="50000"/>
                            </a:schemeClr>
                          </a:solidFill>
                          <a:latin typeface="Futura Lt BT" panose="020B0402020204020303"/>
                        </a:rPr>
                        <a:t>Data Collection: </a:t>
                      </a:r>
                      <a:r>
                        <a:rPr lang="en-US" sz="2100" b="0" dirty="0" err="1" smtClean="0">
                          <a:solidFill>
                            <a:schemeClr val="tx1">
                              <a:lumMod val="50000"/>
                            </a:schemeClr>
                          </a:solidFill>
                          <a:latin typeface="Futura Lt BT" panose="020B0402020204020303"/>
                        </a:rPr>
                        <a:t>Async</a:t>
                      </a:r>
                      <a:r>
                        <a:rPr lang="en-US" sz="2100" b="0" dirty="0" smtClean="0">
                          <a:solidFill>
                            <a:schemeClr val="tx1">
                              <a:lumMod val="50000"/>
                            </a:schemeClr>
                          </a:solidFill>
                          <a:latin typeface="Futura Lt BT" panose="020B0402020204020303"/>
                        </a:rPr>
                        <a:t> Dynamic App Collection</a:t>
                      </a:r>
                      <a:endParaRPr lang="en-US" sz="2100" b="0" dirty="0">
                        <a:solidFill>
                          <a:schemeClr val="tx1">
                            <a:lumMod val="50000"/>
                          </a:schemeClr>
                        </a:solidFill>
                        <a:latin typeface="Futura Lt BT" panose="020B0402020204020303"/>
                      </a:endParaRPr>
                    </a:p>
                  </a:txBody>
                  <a:tcPr marL="155448" marR="155448" marT="67056" marB="67056"/>
                </a:tc>
                <a:tc>
                  <a:txBody>
                    <a:bodyPr/>
                    <a:lstStyle/>
                    <a:p>
                      <a:r>
                        <a:rPr lang="en-US" sz="2100" b="0" dirty="0" smtClean="0">
                          <a:solidFill>
                            <a:schemeClr val="tx1">
                              <a:lumMod val="50000"/>
                            </a:schemeClr>
                          </a:solidFill>
                          <a:latin typeface="Futura Lt BT" panose="020B0402020204020303"/>
                        </a:rPr>
                        <a:t>async_dynamic_collect.py</a:t>
                      </a:r>
                      <a:endParaRPr lang="en-US" sz="2100" b="0" dirty="0">
                        <a:solidFill>
                          <a:schemeClr val="tx1">
                            <a:lumMod val="50000"/>
                          </a:schemeClr>
                        </a:solidFill>
                        <a:latin typeface="Futura Lt BT" panose="020B0402020204020303"/>
                      </a:endParaRPr>
                    </a:p>
                  </a:txBody>
                  <a:tcPr marL="155448" marR="155448" marT="67056" marB="67056"/>
                </a:tc>
                <a:tc>
                  <a:txBody>
                    <a:bodyPr/>
                    <a:lstStyle/>
                    <a:p>
                      <a:r>
                        <a:rPr lang="en-US" sz="2100" b="0" dirty="0" smtClean="0">
                          <a:solidFill>
                            <a:schemeClr val="tx1">
                              <a:lumMod val="50000"/>
                            </a:schemeClr>
                          </a:solidFill>
                          <a:latin typeface="Futura Lt BT" panose="020B0402020204020303"/>
                        </a:rPr>
                        <a:t>Asynchronous</a:t>
                      </a:r>
                      <a:endParaRPr lang="en-US" sz="2100" b="0" dirty="0">
                        <a:solidFill>
                          <a:schemeClr val="tx1">
                            <a:lumMod val="50000"/>
                          </a:schemeClr>
                        </a:solidFill>
                        <a:latin typeface="Futura Lt BT" panose="020B0402020204020303"/>
                      </a:endParaRPr>
                    </a:p>
                  </a:txBody>
                  <a:tcPr marL="155448" marR="155448" marT="67056" marB="67056"/>
                </a:tc>
              </a:tr>
              <a:tr h="54389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Data Collection: Dynamic App</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dynamic_collect.py</a:t>
                      </a:r>
                    </a:p>
                  </a:txBody>
                  <a:tcPr marL="155448" marR="155448" marT="67056" marB="67056"/>
                </a:tc>
                <a:tc>
                  <a:txBody>
                    <a:bodyPr/>
                    <a:lstStyle/>
                    <a:p>
                      <a:r>
                        <a:rPr lang="en-US" sz="2100" dirty="0" smtClean="0">
                          <a:solidFill>
                            <a:schemeClr val="tx1">
                              <a:lumMod val="50000"/>
                            </a:schemeClr>
                          </a:solidFill>
                          <a:latin typeface="Futura Lt BT" panose="020B0402020204020303"/>
                        </a:rPr>
                        <a:t>1 minute</a:t>
                      </a:r>
                      <a:endParaRPr lang="en-US" sz="2100" dirty="0">
                        <a:solidFill>
                          <a:schemeClr val="tx1">
                            <a:lumMod val="50000"/>
                          </a:schemeClr>
                        </a:solidFill>
                        <a:latin typeface="Futura Lt BT" panose="020B0402020204020303"/>
                      </a:endParaRPr>
                    </a:p>
                  </a:txBody>
                  <a:tcPr marL="155448" marR="155448" marT="67056" marB="67056"/>
                </a:tc>
              </a:tr>
              <a:tr h="54389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Data Collection: Dynamic Refresh</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dynamic_check.py</a:t>
                      </a:r>
                    </a:p>
                  </a:txBody>
                  <a:tcPr marL="155448" marR="155448" marT="67056" marB="67056"/>
                </a:tc>
                <a:tc>
                  <a:txBody>
                    <a:bodyPr/>
                    <a:lstStyle/>
                    <a:p>
                      <a:r>
                        <a:rPr lang="en-US" sz="2100" dirty="0" smtClean="0">
                          <a:solidFill>
                            <a:schemeClr val="tx1">
                              <a:lumMod val="50000"/>
                            </a:schemeClr>
                          </a:solidFill>
                          <a:latin typeface="Futura Lt BT" panose="020B0402020204020303"/>
                        </a:rPr>
                        <a:t>Daily</a:t>
                      </a:r>
                      <a:endParaRPr lang="en-US" sz="2100" dirty="0">
                        <a:solidFill>
                          <a:schemeClr val="tx1">
                            <a:lumMod val="50000"/>
                          </a:schemeClr>
                        </a:solidFill>
                        <a:latin typeface="Futura Lt BT" panose="020B0402020204020303"/>
                      </a:endParaRPr>
                    </a:p>
                  </a:txBody>
                  <a:tcPr marL="155448" marR="155448" marT="67056" marB="67056"/>
                </a:tc>
              </a:tr>
              <a:tr h="543899">
                <a:tc>
                  <a:txBody>
                    <a:bodyPr/>
                    <a:lstStyle/>
                    <a:p>
                      <a:r>
                        <a:rPr lang="en-US" sz="2100" dirty="0" smtClean="0">
                          <a:solidFill>
                            <a:schemeClr val="tx1">
                              <a:lumMod val="50000"/>
                            </a:schemeClr>
                          </a:solidFill>
                          <a:latin typeface="Futura Lt BT" panose="020B0402020204020303"/>
                        </a:rPr>
                        <a:t>Discovery: Dynamic App</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Discover_app.py</a:t>
                      </a:r>
                      <a:endParaRPr lang="en-US" sz="21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b="0" dirty="0" smtClean="0">
                          <a:solidFill>
                            <a:schemeClr val="tx1">
                              <a:lumMod val="50000"/>
                            </a:schemeClr>
                          </a:solidFill>
                          <a:latin typeface="Futura Lt BT" panose="020B0402020204020303"/>
                        </a:rPr>
                        <a:t>Asynchronous</a:t>
                      </a:r>
                    </a:p>
                  </a:txBody>
                  <a:tcPr marL="155448" marR="155448" marT="67056" marB="67056"/>
                </a:tc>
              </a:tr>
              <a:tr h="10728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Enterprise Database: </a:t>
                      </a:r>
                      <a:r>
                        <a:rPr lang="en-US" sz="2100" dirty="0" err="1" smtClean="0">
                          <a:solidFill>
                            <a:schemeClr val="tx1">
                              <a:lumMod val="50000"/>
                            </a:schemeClr>
                          </a:solidFill>
                          <a:latin typeface="Futura Lt BT" panose="020B0402020204020303"/>
                        </a:rPr>
                        <a:t>Async</a:t>
                      </a:r>
                      <a:r>
                        <a:rPr lang="en-US" sz="2100" dirty="0" smtClean="0">
                          <a:solidFill>
                            <a:schemeClr val="tx1">
                              <a:lumMod val="50000"/>
                            </a:schemeClr>
                          </a:solidFill>
                          <a:latin typeface="Futura Lt BT" panose="020B0402020204020303"/>
                        </a:rPr>
                        <a:t> Dynamic App Journal Presentation </a:t>
                      </a:r>
                      <a:r>
                        <a:rPr lang="en-US" sz="2100" dirty="0" err="1" smtClean="0">
                          <a:solidFill>
                            <a:schemeClr val="tx1">
                              <a:lumMod val="50000"/>
                            </a:schemeClr>
                          </a:solidFill>
                          <a:latin typeface="Futura Lt BT" panose="020B0402020204020303"/>
                        </a:rPr>
                        <a:t>Proc</a:t>
                      </a:r>
                      <a:r>
                        <a:rPr lang="en-US" sz="2100" dirty="0" smtClean="0">
                          <a:solidFill>
                            <a:schemeClr val="tx1">
                              <a:lumMod val="50000"/>
                            </a:schemeClr>
                          </a:solidFill>
                          <a:latin typeface="Futura Lt BT" panose="020B0402020204020303"/>
                        </a:rPr>
                        <a:t> </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async_journals_ crunch.py</a:t>
                      </a:r>
                    </a:p>
                    <a:p>
                      <a:endParaRPr lang="en-US" sz="21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b="0" dirty="0" smtClean="0">
                          <a:solidFill>
                            <a:schemeClr val="tx1">
                              <a:lumMod val="50000"/>
                            </a:schemeClr>
                          </a:solidFill>
                          <a:latin typeface="Futura Lt BT" panose="020B0402020204020303"/>
                        </a:rPr>
                        <a:t>Asynchronous</a:t>
                      </a:r>
                    </a:p>
                    <a:p>
                      <a:endParaRPr lang="en-US" sz="2100" dirty="0">
                        <a:solidFill>
                          <a:schemeClr val="tx1">
                            <a:lumMod val="50000"/>
                          </a:schemeClr>
                        </a:solidFill>
                        <a:latin typeface="Futura Lt BT" panose="020B0402020204020303"/>
                      </a:endParaRPr>
                    </a:p>
                  </a:txBody>
                  <a:tcPr marL="155448" marR="155448" marT="67056" marB="67056"/>
                </a:tc>
              </a:tr>
              <a:tr h="7599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Enterprise Database: </a:t>
                      </a:r>
                      <a:r>
                        <a:rPr lang="en-US" sz="2100" dirty="0" err="1" smtClean="0">
                          <a:solidFill>
                            <a:schemeClr val="tx1">
                              <a:lumMod val="50000"/>
                            </a:schemeClr>
                          </a:solidFill>
                          <a:latin typeface="Futura Lt BT" panose="020B0402020204020303"/>
                        </a:rPr>
                        <a:t>Async</a:t>
                      </a:r>
                      <a:r>
                        <a:rPr lang="en-US" sz="2100" dirty="0" smtClean="0">
                          <a:solidFill>
                            <a:schemeClr val="tx1">
                              <a:lumMod val="50000"/>
                            </a:schemeClr>
                          </a:solidFill>
                          <a:latin typeface="Futura Lt BT" panose="020B0402020204020303"/>
                        </a:rPr>
                        <a:t> Dynamic App stats Processing </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async_da_deviation_ crunch.py</a:t>
                      </a:r>
                    </a:p>
                    <a:p>
                      <a:endParaRPr lang="en-US" sz="2100" dirty="0">
                        <a:solidFill>
                          <a:schemeClr val="tx1">
                            <a:lumMod val="50000"/>
                          </a:schemeClr>
                        </a:solidFill>
                        <a:latin typeface="Futura Lt BT" panose="020B0402020204020303"/>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b="0" dirty="0" smtClean="0">
                          <a:solidFill>
                            <a:schemeClr val="tx1">
                              <a:lumMod val="50000"/>
                            </a:schemeClr>
                          </a:solidFill>
                          <a:latin typeface="Futura Lt BT" panose="020B0402020204020303"/>
                        </a:rPr>
                        <a:t>Asynchronous</a:t>
                      </a:r>
                    </a:p>
                    <a:p>
                      <a:endParaRPr lang="en-US" sz="2100" dirty="0">
                        <a:solidFill>
                          <a:schemeClr val="tx1">
                            <a:lumMod val="50000"/>
                          </a:schemeClr>
                        </a:solidFill>
                        <a:latin typeface="Futura Lt BT" panose="020B0402020204020303"/>
                      </a:endParaRPr>
                    </a:p>
                  </a:txBody>
                  <a:tcPr marL="155448" marR="155448" marT="67056" marB="67056"/>
                </a:tc>
              </a:tr>
              <a:tr h="7599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Enterprise Database: Dynamic App stats Processing </a:t>
                      </a: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panose="020B0402020204020303"/>
                        </a:rPr>
                        <a:t>da_deviation_ crunch.py</a:t>
                      </a:r>
                    </a:p>
                    <a:p>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1 Hour</a:t>
                      </a:r>
                      <a:endParaRPr lang="en-US" sz="2100" dirty="0">
                        <a:solidFill>
                          <a:schemeClr val="tx1">
                            <a:lumMod val="50000"/>
                          </a:schemeClr>
                        </a:solidFill>
                        <a:latin typeface="Futura Lt BT" panose="020B0402020204020303"/>
                      </a:endParaRPr>
                    </a:p>
                  </a:txBody>
                  <a:tcPr marL="155448" marR="155448" marT="67056" marB="67056"/>
                </a:tc>
              </a:tr>
            </a:tbl>
          </a:graphicData>
        </a:graphic>
      </p:graphicFrame>
    </p:spTree>
    <p:extLst>
      <p:ext uri="{BB962C8B-B14F-4D97-AF65-F5344CB8AC3E}">
        <p14:creationId xmlns:p14="http://schemas.microsoft.com/office/powerpoint/2010/main" val="3472240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Applications: API </a:t>
            </a:r>
            <a:r>
              <a:rPr lang="en-US" dirty="0" smtClean="0"/>
              <a:t>Resources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7507401"/>
              </p:ext>
            </p:extLst>
          </p:nvPr>
        </p:nvGraphicFramePr>
        <p:xfrm>
          <a:off x="1780069" y="1661388"/>
          <a:ext cx="11933152" cy="5351950"/>
        </p:xfrm>
        <a:graphic>
          <a:graphicData uri="http://schemas.openxmlformats.org/drawingml/2006/table">
            <a:tbl>
              <a:tblPr firstRow="1" bandRow="1">
                <a:tableStyleId>{5C22544A-7EE6-4342-B048-85BDC9FD1C3A}</a:tableStyleId>
              </a:tblPr>
              <a:tblGrid>
                <a:gridCol w="4447384"/>
                <a:gridCol w="3508050"/>
                <a:gridCol w="3977718"/>
              </a:tblGrid>
              <a:tr h="473057">
                <a:tc gridSpan="3">
                  <a:txBody>
                    <a:bodyPr/>
                    <a:lstStyle/>
                    <a:p>
                      <a:r>
                        <a:rPr lang="en-US" sz="2400" dirty="0" smtClean="0">
                          <a:latin typeface="Futura Lt BT"/>
                        </a:rPr>
                        <a:t>Dynamic</a:t>
                      </a:r>
                      <a:r>
                        <a:rPr lang="en-US" sz="2400" baseline="0" dirty="0" smtClean="0">
                          <a:latin typeface="Futura Lt BT"/>
                        </a:rPr>
                        <a:t> Applications</a:t>
                      </a:r>
                      <a:r>
                        <a:rPr lang="en-US" sz="2400" dirty="0" smtClean="0">
                          <a:latin typeface="Futura Lt BT"/>
                        </a:rPr>
                        <a:t> API</a:t>
                      </a:r>
                      <a:r>
                        <a:rPr lang="en-US" sz="2400" baseline="0" dirty="0" smtClean="0">
                          <a:latin typeface="Futura Lt BT"/>
                        </a:rPr>
                        <a:t> Resource</a:t>
                      </a:r>
                      <a:endParaRPr lang="en-US" sz="2400" dirty="0">
                        <a:latin typeface="Futura Lt BT"/>
                      </a:endParaRPr>
                    </a:p>
                  </a:txBody>
                  <a:tcPr marL="155448" marR="155448" marT="67056" marB="67056"/>
                </a:tc>
                <a:tc hMerge="1">
                  <a:txBody>
                    <a:bodyPr/>
                    <a:lstStyle/>
                    <a:p>
                      <a:endParaRPr lang="en-US" dirty="0"/>
                    </a:p>
                  </a:txBody>
                  <a:tcPr/>
                </a:tc>
                <a:tc hMerge="1">
                  <a:txBody>
                    <a:bodyPr/>
                    <a:lstStyle/>
                    <a:p>
                      <a:endParaRPr lang="en-US" dirty="0"/>
                    </a:p>
                  </a:txBody>
                  <a:tcPr/>
                </a:tc>
              </a:tr>
              <a:tr h="473057">
                <a:tc gridSpan="3">
                  <a:txBody>
                    <a:bodyPr/>
                    <a:lstStyle/>
                    <a:p>
                      <a:r>
                        <a:rPr lang="en-US" sz="2400" dirty="0" smtClean="0">
                          <a:solidFill>
                            <a:schemeClr val="tx1">
                              <a:lumMod val="50000"/>
                            </a:schemeClr>
                          </a:solidFill>
                          <a:latin typeface="Futura Lt BT"/>
                        </a:rPr>
                        <a:t>https://em7ipaddress/api/dynamic_app</a:t>
                      </a:r>
                      <a:endParaRPr lang="en-US" sz="2400" dirty="0">
                        <a:solidFill>
                          <a:schemeClr val="tx1">
                            <a:lumMod val="50000"/>
                          </a:schemeClr>
                        </a:solidFill>
                        <a:latin typeface="Futura Lt BT"/>
                      </a:endParaRPr>
                    </a:p>
                  </a:txBody>
                  <a:tcPr marL="155448" marR="155448" marT="67056" marB="67056"/>
                </a:tc>
                <a:tc hMerge="1">
                  <a:txBody>
                    <a:bodyPr/>
                    <a:lstStyle/>
                    <a:p>
                      <a:endParaRPr lang="en-US"/>
                    </a:p>
                  </a:txBody>
                  <a:tcPr/>
                </a:tc>
                <a:tc hMerge="1">
                  <a:txBody>
                    <a:bodyPr/>
                    <a:lstStyle/>
                    <a:p>
                      <a:endParaRPr lang="en-US"/>
                    </a:p>
                  </a:txBody>
                  <a:tcPr/>
                </a:tc>
              </a:tr>
              <a:tr h="545707">
                <a:tc gridSpan="3">
                  <a:txBody>
                    <a:bodyPr/>
                    <a:lstStyle/>
                    <a:p>
                      <a:r>
                        <a:rPr lang="en-US" sz="2400" dirty="0" smtClean="0">
                          <a:solidFill>
                            <a:schemeClr val="tx1">
                              <a:lumMod val="50000"/>
                            </a:schemeClr>
                          </a:solidFill>
                          <a:latin typeface="Futura Lt BT"/>
                        </a:rPr>
                        <a:t>description="Get Dynamic Application Resources" </a:t>
                      </a:r>
                      <a:endParaRPr lang="en-US" sz="2400" dirty="0">
                        <a:solidFill>
                          <a:schemeClr val="tx1">
                            <a:lumMod val="50000"/>
                          </a:schemeClr>
                        </a:solidFill>
                        <a:latin typeface="Futura Lt BT"/>
                      </a:endParaRPr>
                    </a:p>
                  </a:txBody>
                  <a:tcPr marL="155448" marR="155448" marT="67056" marB="67056"/>
                </a:tc>
                <a:tc hMerge="1">
                  <a:txBody>
                    <a:bodyPr/>
                    <a:lstStyle/>
                    <a:p>
                      <a:endParaRPr lang="en-US"/>
                    </a:p>
                  </a:txBody>
                  <a:tcPr/>
                </a:tc>
                <a:tc hMerge="1">
                  <a:txBody>
                    <a:bodyPr/>
                    <a:lstStyle/>
                    <a:p>
                      <a:endParaRPr lang="en-US"/>
                    </a:p>
                  </a:txBody>
                  <a:tcPr/>
                </a:tc>
              </a:tr>
              <a:tr h="658752">
                <a:tc>
                  <a:txBody>
                    <a:bodyPr/>
                    <a:lstStyle/>
                    <a:p>
                      <a:r>
                        <a:rPr lang="en-US" sz="2400" dirty="0" err="1" smtClean="0">
                          <a:solidFill>
                            <a:schemeClr val="tx1">
                              <a:lumMod val="50000"/>
                            </a:schemeClr>
                          </a:solidFill>
                          <a:latin typeface="Futura Lt BT"/>
                        </a:rPr>
                        <a:t>db_performance</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db_config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snippet_performance</a:t>
                      </a:r>
                      <a:endParaRPr lang="en-US" sz="2400" dirty="0">
                        <a:solidFill>
                          <a:schemeClr val="tx1">
                            <a:lumMod val="50000"/>
                          </a:schemeClr>
                        </a:solidFill>
                        <a:latin typeface="Futura Lt BT"/>
                      </a:endParaRPr>
                    </a:p>
                  </a:txBody>
                  <a:tcPr marL="155448" marR="155448" marT="67056" marB="67056"/>
                </a:tc>
              </a:tr>
              <a:tr h="630129">
                <a:tc>
                  <a:txBody>
                    <a:bodyPr/>
                    <a:lstStyle/>
                    <a:p>
                      <a:r>
                        <a:rPr lang="en-US" sz="2400" dirty="0" err="1" smtClean="0">
                          <a:solidFill>
                            <a:schemeClr val="tx1">
                              <a:lumMod val="50000"/>
                            </a:schemeClr>
                          </a:solidFill>
                          <a:latin typeface="Futura Lt BT"/>
                        </a:rPr>
                        <a:t>snippet_config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snippet_journal</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snmp_performance</a:t>
                      </a:r>
                      <a:endParaRPr lang="en-US" sz="2400" dirty="0">
                        <a:solidFill>
                          <a:schemeClr val="tx1">
                            <a:lumMod val="50000"/>
                          </a:schemeClr>
                        </a:solidFill>
                        <a:latin typeface="Futura Lt BT"/>
                      </a:endParaRPr>
                    </a:p>
                  </a:txBody>
                  <a:tcPr marL="155448" marR="155448" marT="67056" marB="67056"/>
                </a:tc>
              </a:tr>
              <a:tr h="653021">
                <a:tc>
                  <a:txBody>
                    <a:bodyPr/>
                    <a:lstStyle/>
                    <a:p>
                      <a:r>
                        <a:rPr lang="en-US" sz="2400" dirty="0" err="1" smtClean="0">
                          <a:solidFill>
                            <a:schemeClr val="tx1">
                              <a:lumMod val="50000"/>
                            </a:schemeClr>
                          </a:solidFill>
                          <a:latin typeface="Futura Lt BT"/>
                        </a:rPr>
                        <a:t>snmp_config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soap_performance</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soap_config</a:t>
                      </a:r>
                      <a:endParaRPr lang="en-US" sz="2400" dirty="0">
                        <a:solidFill>
                          <a:schemeClr val="tx1">
                            <a:lumMod val="50000"/>
                          </a:schemeClr>
                        </a:solidFill>
                        <a:latin typeface="Futura Lt BT"/>
                      </a:endParaRPr>
                    </a:p>
                  </a:txBody>
                  <a:tcPr marL="155448" marR="155448" marT="67056" marB="67056"/>
                </a:tc>
              </a:tr>
              <a:tr h="624398">
                <a:tc>
                  <a:txBody>
                    <a:bodyPr/>
                    <a:lstStyle/>
                    <a:p>
                      <a:r>
                        <a:rPr lang="en-US" sz="2400" dirty="0" err="1" smtClean="0">
                          <a:solidFill>
                            <a:schemeClr val="tx1">
                              <a:lumMod val="50000"/>
                            </a:schemeClr>
                          </a:solidFill>
                          <a:latin typeface="Futura Lt BT"/>
                        </a:rPr>
                        <a:t>Xml_performance</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Xml_config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Xslt_performance</a:t>
                      </a:r>
                      <a:endParaRPr lang="en-US" sz="2400" dirty="0">
                        <a:solidFill>
                          <a:schemeClr val="tx1">
                            <a:lumMod val="50000"/>
                          </a:schemeClr>
                        </a:solidFill>
                        <a:latin typeface="Futura Lt BT"/>
                      </a:endParaRPr>
                    </a:p>
                  </a:txBody>
                  <a:tcPr marL="155448" marR="155448" marT="67056" marB="67056"/>
                </a:tc>
              </a:tr>
              <a:tr h="621532">
                <a:tc>
                  <a:txBody>
                    <a:bodyPr/>
                    <a:lstStyle/>
                    <a:p>
                      <a:r>
                        <a:rPr lang="en-US" sz="2400" dirty="0" err="1" smtClean="0">
                          <a:solidFill>
                            <a:schemeClr val="tx1">
                              <a:lumMod val="50000"/>
                            </a:schemeClr>
                          </a:solidFill>
                          <a:latin typeface="Futura Lt BT"/>
                        </a:rPr>
                        <a:t>Xslt_config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Wmi_performance</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Wmi_config</a:t>
                      </a:r>
                      <a:endParaRPr lang="en-US" sz="2400" dirty="0">
                        <a:solidFill>
                          <a:schemeClr val="tx1">
                            <a:lumMod val="50000"/>
                          </a:schemeClr>
                        </a:solidFill>
                        <a:latin typeface="Futura Lt BT"/>
                      </a:endParaRPr>
                    </a:p>
                  </a:txBody>
                  <a:tcPr marL="155448" marR="155448" marT="67056" marB="67056"/>
                </a:tc>
              </a:tr>
              <a:tr h="618667">
                <a:tc>
                  <a:txBody>
                    <a:bodyPr/>
                    <a:lstStyle/>
                    <a:p>
                      <a:r>
                        <a:rPr lang="en-US" sz="2400" dirty="0" err="1" smtClean="0">
                          <a:solidFill>
                            <a:schemeClr val="tx1">
                              <a:lumMod val="50000"/>
                            </a:schemeClr>
                          </a:solidFill>
                          <a:latin typeface="Futura Lt BT"/>
                        </a:rPr>
                        <a:t>Powershell_performance</a:t>
                      </a:r>
                      <a:endParaRPr lang="en-US" sz="2400" dirty="0">
                        <a:solidFill>
                          <a:schemeClr val="tx1">
                            <a:lumMod val="50000"/>
                          </a:schemeClr>
                        </a:solidFill>
                        <a:latin typeface="Futura Lt BT"/>
                      </a:endParaRPr>
                    </a:p>
                  </a:txBody>
                  <a:tcPr marL="155448" marR="155448" marT="67056" marB="67056"/>
                </a:tc>
                <a:tc>
                  <a:txBody>
                    <a:bodyPr/>
                    <a:lstStyle/>
                    <a:p>
                      <a:r>
                        <a:rPr lang="en-US" sz="2400" dirty="0" err="1" smtClean="0">
                          <a:solidFill>
                            <a:schemeClr val="tx1">
                              <a:lumMod val="50000"/>
                            </a:schemeClr>
                          </a:solidFill>
                          <a:latin typeface="Futura Lt BT"/>
                        </a:rPr>
                        <a:t>Powershell_config</a:t>
                      </a:r>
                      <a:endParaRPr lang="en-US" sz="2400" dirty="0">
                        <a:solidFill>
                          <a:schemeClr val="tx1">
                            <a:lumMod val="50000"/>
                          </a:schemeClr>
                        </a:solidFill>
                        <a:latin typeface="Futura Lt BT"/>
                      </a:endParaRPr>
                    </a:p>
                  </a:txBody>
                  <a:tcPr marL="155448" marR="155448" marT="67056" marB="67056"/>
                </a:tc>
                <a:tc>
                  <a:txBody>
                    <a:bodyPr/>
                    <a:lstStyle/>
                    <a:p>
                      <a:r>
                        <a:rPr lang="en-US" sz="2400" dirty="0" smtClean="0">
                          <a:solidFill>
                            <a:schemeClr val="tx1">
                              <a:lumMod val="50000"/>
                            </a:schemeClr>
                          </a:solidFill>
                          <a:latin typeface="Futura Lt BT"/>
                        </a:rPr>
                        <a:t>_lookup</a:t>
                      </a:r>
                      <a:endParaRPr lang="en-US" sz="2400" dirty="0">
                        <a:solidFill>
                          <a:schemeClr val="tx1">
                            <a:lumMod val="50000"/>
                          </a:schemeClr>
                        </a:solidFill>
                        <a:latin typeface="Futura Lt BT"/>
                      </a:endParaRPr>
                    </a:p>
                  </a:txBody>
                  <a:tcPr marL="155448" marR="155448" marT="67056" marB="67056"/>
                </a:tc>
              </a:tr>
            </a:tbl>
          </a:graphicData>
        </a:graphic>
      </p:graphicFrame>
      <p:sp>
        <p:nvSpPr>
          <p:cNvPr id="5" name="TextBox 4"/>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 name="Slide Number Placeholder 1"/>
          <p:cNvSpPr>
            <a:spLocks noGrp="1"/>
          </p:cNvSpPr>
          <p:nvPr>
            <p:ph type="sldNum" sz="quarter" idx="4"/>
          </p:nvPr>
        </p:nvSpPr>
        <p:spPr/>
        <p:txBody>
          <a:bodyPr/>
          <a:lstStyle/>
          <a:p>
            <a:fld id="{59FBCBD5-A728-384D-A41B-B8C6FE40EEBE}" type="slidenum">
              <a:rPr lang="en-US" smtClean="0"/>
              <a:pPr/>
              <a:t>156</a:t>
            </a:fld>
            <a:endParaRPr lang="en-US" dirty="0"/>
          </a:p>
        </p:txBody>
      </p:sp>
    </p:spTree>
    <p:extLst>
      <p:ext uri="{BB962C8B-B14F-4D97-AF65-F5344CB8AC3E}">
        <p14:creationId xmlns:p14="http://schemas.microsoft.com/office/powerpoint/2010/main" val="3246413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157</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Variables Table</a:t>
            </a:r>
            <a:endParaRPr lang="en-US" dirty="0">
              <a:solidFill>
                <a:schemeClr val="tx1">
                  <a:lumMod val="50000"/>
                </a:schemeClr>
              </a:solidFill>
            </a:endParaRPr>
          </a:p>
        </p:txBody>
      </p:sp>
      <p:graphicFrame>
        <p:nvGraphicFramePr>
          <p:cNvPr id="7" name="Table 6"/>
          <p:cNvGraphicFramePr>
            <a:graphicFrameLocks noGrp="1"/>
          </p:cNvGraphicFramePr>
          <p:nvPr>
            <p:extLst/>
          </p:nvPr>
        </p:nvGraphicFramePr>
        <p:xfrm>
          <a:off x="1338616" y="2048933"/>
          <a:ext cx="13261658" cy="1430528"/>
        </p:xfrm>
        <a:graphic>
          <a:graphicData uri="http://schemas.openxmlformats.org/drawingml/2006/table">
            <a:tbl>
              <a:tblPr firstRow="1" bandRow="1">
                <a:tableStyleId>{5C22544A-7EE6-4342-B048-85BDC9FD1C3A}</a:tableStyleId>
              </a:tblPr>
              <a:tblGrid>
                <a:gridCol w="2449061"/>
                <a:gridCol w="1882891"/>
                <a:gridCol w="8929706"/>
              </a:tblGrid>
              <a:tr h="1430528">
                <a:tc>
                  <a:txBody>
                    <a:bodyPr/>
                    <a:lstStyle/>
                    <a:p>
                      <a:pPr algn="ctr"/>
                      <a:r>
                        <a:rPr lang="en-US" sz="2800" dirty="0" smtClean="0">
                          <a:latin typeface="Futura Lt BT" panose="020B0402020204020303"/>
                        </a:rPr>
                        <a:t>Variable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Source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Description</a:t>
                      </a:r>
                      <a:endParaRPr lang="en-US" sz="2800" dirty="0">
                        <a:latin typeface="Futura Lt BT" panose="020B0402020204020303"/>
                      </a:endParaRPr>
                    </a:p>
                  </a:txBody>
                  <a:tcPr marL="155448" marR="155448" marT="67056" marB="67056"/>
                </a:tc>
              </a:tr>
            </a:tbl>
          </a:graphicData>
        </a:graphic>
      </p:graphicFrame>
      <p:pic>
        <p:nvPicPr>
          <p:cNvPr id="8" name="Picture 7"/>
          <p:cNvPicPr>
            <a:picLocks noChangeAspect="1"/>
          </p:cNvPicPr>
          <p:nvPr/>
        </p:nvPicPr>
        <p:blipFill>
          <a:blip r:embed="rId2"/>
          <a:stretch>
            <a:fillRect/>
          </a:stretch>
        </p:blipFill>
        <p:spPr>
          <a:xfrm>
            <a:off x="1338616" y="2592833"/>
            <a:ext cx="13261658" cy="2221230"/>
          </a:xfrm>
          <a:prstGeom prst="rect">
            <a:avLst/>
          </a:prstGeom>
        </p:spPr>
      </p:pic>
      <p:pic>
        <p:nvPicPr>
          <p:cNvPr id="10" name="Picture 9"/>
          <p:cNvPicPr>
            <a:picLocks noChangeAspect="1"/>
          </p:cNvPicPr>
          <p:nvPr/>
        </p:nvPicPr>
        <p:blipFill>
          <a:blip r:embed="rId3"/>
          <a:stretch>
            <a:fillRect/>
          </a:stretch>
        </p:blipFill>
        <p:spPr>
          <a:xfrm>
            <a:off x="1338617" y="4814062"/>
            <a:ext cx="13310235" cy="4191000"/>
          </a:xfrm>
          <a:prstGeom prst="rect">
            <a:avLst/>
          </a:prstGeom>
        </p:spPr>
      </p:pic>
    </p:spTree>
    <p:extLst>
      <p:ext uri="{BB962C8B-B14F-4D97-AF65-F5344CB8AC3E}">
        <p14:creationId xmlns:p14="http://schemas.microsoft.com/office/powerpoint/2010/main" val="21349557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158</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Variables Table Cont.</a:t>
            </a:r>
            <a:endParaRPr lang="en-US" dirty="0">
              <a:solidFill>
                <a:schemeClr val="tx1">
                  <a:lumMod val="50000"/>
                </a:schemeClr>
              </a:solidFill>
            </a:endParaRPr>
          </a:p>
        </p:txBody>
      </p:sp>
      <p:graphicFrame>
        <p:nvGraphicFramePr>
          <p:cNvPr id="4" name="Table 3"/>
          <p:cNvGraphicFramePr>
            <a:graphicFrameLocks noGrp="1"/>
          </p:cNvGraphicFramePr>
          <p:nvPr>
            <p:extLst/>
          </p:nvPr>
        </p:nvGraphicFramePr>
        <p:xfrm>
          <a:off x="1075888" y="1394650"/>
          <a:ext cx="13261658" cy="1430528"/>
        </p:xfrm>
        <a:graphic>
          <a:graphicData uri="http://schemas.openxmlformats.org/drawingml/2006/table">
            <a:tbl>
              <a:tblPr firstRow="1" bandRow="1">
                <a:tableStyleId>{5C22544A-7EE6-4342-B048-85BDC9FD1C3A}</a:tableStyleId>
              </a:tblPr>
              <a:tblGrid>
                <a:gridCol w="2449061"/>
                <a:gridCol w="1882891"/>
                <a:gridCol w="8929706"/>
              </a:tblGrid>
              <a:tr h="1430528">
                <a:tc>
                  <a:txBody>
                    <a:bodyPr/>
                    <a:lstStyle/>
                    <a:p>
                      <a:pPr algn="ctr"/>
                      <a:r>
                        <a:rPr lang="en-US" sz="2800" dirty="0" smtClean="0">
                          <a:latin typeface="Futura Lt BT" panose="020B0402020204020303"/>
                        </a:rPr>
                        <a:t>Variable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Source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Description</a:t>
                      </a:r>
                      <a:endParaRPr lang="en-US" sz="2800" dirty="0">
                        <a:latin typeface="Futura Lt BT" panose="020B0402020204020303"/>
                      </a:endParaRPr>
                    </a:p>
                  </a:txBody>
                  <a:tcPr marL="155448" marR="155448" marT="67056" marB="67056"/>
                </a:tc>
              </a:tr>
            </a:tbl>
          </a:graphicData>
        </a:graphic>
      </p:graphicFrame>
      <p:pic>
        <p:nvPicPr>
          <p:cNvPr id="5" name="Picture 4"/>
          <p:cNvPicPr>
            <a:picLocks noChangeAspect="1"/>
          </p:cNvPicPr>
          <p:nvPr/>
        </p:nvPicPr>
        <p:blipFill>
          <a:blip r:embed="rId2"/>
          <a:stretch>
            <a:fillRect/>
          </a:stretch>
        </p:blipFill>
        <p:spPr>
          <a:xfrm>
            <a:off x="1059695" y="1938549"/>
            <a:ext cx="13277850" cy="6258560"/>
          </a:xfrm>
          <a:prstGeom prst="rect">
            <a:avLst/>
          </a:prstGeom>
        </p:spPr>
      </p:pic>
      <p:pic>
        <p:nvPicPr>
          <p:cNvPr id="6" name="Picture 5"/>
          <p:cNvPicPr>
            <a:picLocks noChangeAspect="1"/>
          </p:cNvPicPr>
          <p:nvPr/>
        </p:nvPicPr>
        <p:blipFill>
          <a:blip r:embed="rId3"/>
          <a:stretch>
            <a:fillRect/>
          </a:stretch>
        </p:blipFill>
        <p:spPr>
          <a:xfrm>
            <a:off x="1043503" y="8170507"/>
            <a:ext cx="13294043" cy="880110"/>
          </a:xfrm>
          <a:prstGeom prst="rect">
            <a:avLst/>
          </a:prstGeom>
        </p:spPr>
      </p:pic>
    </p:spTree>
    <p:extLst>
      <p:ext uri="{BB962C8B-B14F-4D97-AF65-F5344CB8AC3E}">
        <p14:creationId xmlns:p14="http://schemas.microsoft.com/office/powerpoint/2010/main" val="8044222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159</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Variables Table Cont.</a:t>
            </a:r>
            <a:endParaRPr lang="en-US" dirty="0">
              <a:solidFill>
                <a:schemeClr val="tx1">
                  <a:lumMod val="50000"/>
                </a:schemeClr>
              </a:solidFill>
            </a:endParaRPr>
          </a:p>
        </p:txBody>
      </p:sp>
      <p:graphicFrame>
        <p:nvGraphicFramePr>
          <p:cNvPr id="4" name="Table 3"/>
          <p:cNvGraphicFramePr>
            <a:graphicFrameLocks noGrp="1"/>
          </p:cNvGraphicFramePr>
          <p:nvPr>
            <p:extLst/>
          </p:nvPr>
        </p:nvGraphicFramePr>
        <p:xfrm>
          <a:off x="1075888" y="1394650"/>
          <a:ext cx="13261658" cy="1430528"/>
        </p:xfrm>
        <a:graphic>
          <a:graphicData uri="http://schemas.openxmlformats.org/drawingml/2006/table">
            <a:tbl>
              <a:tblPr firstRow="1" bandRow="1">
                <a:tableStyleId>{5C22544A-7EE6-4342-B048-85BDC9FD1C3A}</a:tableStyleId>
              </a:tblPr>
              <a:tblGrid>
                <a:gridCol w="2449061"/>
                <a:gridCol w="1882891"/>
                <a:gridCol w="8929706"/>
              </a:tblGrid>
              <a:tr h="1430528">
                <a:tc>
                  <a:txBody>
                    <a:bodyPr/>
                    <a:lstStyle/>
                    <a:p>
                      <a:pPr algn="ctr"/>
                      <a:r>
                        <a:rPr lang="en-US" sz="2800" dirty="0" smtClean="0">
                          <a:latin typeface="Futura Lt BT" panose="020B0402020204020303"/>
                        </a:rPr>
                        <a:t>Variable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Source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Description</a:t>
                      </a:r>
                      <a:endParaRPr lang="en-US" sz="2800" dirty="0">
                        <a:latin typeface="Futura Lt BT" panose="020B0402020204020303"/>
                      </a:endParaRPr>
                    </a:p>
                  </a:txBody>
                  <a:tcPr marL="155448" marR="155448" marT="67056" marB="67056"/>
                </a:tc>
              </a:tr>
            </a:tbl>
          </a:graphicData>
        </a:graphic>
      </p:graphicFrame>
      <p:pic>
        <p:nvPicPr>
          <p:cNvPr id="7" name="Picture 6"/>
          <p:cNvPicPr>
            <a:picLocks noChangeAspect="1"/>
          </p:cNvPicPr>
          <p:nvPr/>
        </p:nvPicPr>
        <p:blipFill>
          <a:blip r:embed="rId2"/>
          <a:stretch>
            <a:fillRect/>
          </a:stretch>
        </p:blipFill>
        <p:spPr>
          <a:xfrm>
            <a:off x="1059695" y="1938549"/>
            <a:ext cx="13277850" cy="3101340"/>
          </a:xfrm>
          <a:prstGeom prst="rect">
            <a:avLst/>
          </a:prstGeom>
        </p:spPr>
      </p:pic>
      <p:pic>
        <p:nvPicPr>
          <p:cNvPr id="9" name="Picture 8"/>
          <p:cNvPicPr>
            <a:picLocks noChangeAspect="1"/>
          </p:cNvPicPr>
          <p:nvPr/>
        </p:nvPicPr>
        <p:blipFill>
          <a:blip r:embed="rId3"/>
          <a:stretch>
            <a:fillRect/>
          </a:stretch>
        </p:blipFill>
        <p:spPr>
          <a:xfrm>
            <a:off x="1059696" y="5029199"/>
            <a:ext cx="13261658" cy="3338830"/>
          </a:xfrm>
          <a:prstGeom prst="rect">
            <a:avLst/>
          </a:prstGeom>
        </p:spPr>
      </p:pic>
    </p:spTree>
    <p:extLst>
      <p:ext uri="{BB962C8B-B14F-4D97-AF65-F5344CB8AC3E}">
        <p14:creationId xmlns:p14="http://schemas.microsoft.com/office/powerpoint/2010/main" val="409415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1477440" y="1825279"/>
            <a:ext cx="12330001" cy="7064988"/>
          </a:xfrm>
        </p:spPr>
        <p:txBody>
          <a:bodyPr>
            <a:normAutofit/>
          </a:bodyPr>
          <a:lstStyle/>
          <a:p>
            <a:pPr marL="0" indent="0">
              <a:buNone/>
            </a:pPr>
            <a:r>
              <a:rPr lang="en-GB" dirty="0" smtClean="0"/>
              <a:t>Provides a listing of available device icons for device classes.</a:t>
            </a:r>
            <a:endParaRPr lang="en-US" dirty="0"/>
          </a:p>
        </p:txBody>
      </p:sp>
      <p:sp>
        <p:nvSpPr>
          <p:cNvPr id="2" name="Title 1"/>
          <p:cNvSpPr>
            <a:spLocks noGrp="1"/>
          </p:cNvSpPr>
          <p:nvPr>
            <p:ph type="title"/>
          </p:nvPr>
        </p:nvSpPr>
        <p:spPr/>
        <p:txBody>
          <a:bodyPr/>
          <a:lstStyle/>
          <a:p>
            <a:r>
              <a:rPr lang="en-US" dirty="0" smtClean="0"/>
              <a:t>Device Classes: Build and Import Device Icon</a:t>
            </a:r>
            <a:endParaRPr lang="en-US" dirty="0"/>
          </a:p>
        </p:txBody>
      </p:sp>
      <p:sp>
        <p:nvSpPr>
          <p:cNvPr id="10" name="Text Placeholder 3"/>
          <p:cNvSpPr txBox="1">
            <a:spLocks/>
          </p:cNvSpPr>
          <p:nvPr/>
        </p:nvSpPr>
        <p:spPr>
          <a:xfrm>
            <a:off x="1477439" y="1184041"/>
            <a:ext cx="13069401" cy="642620"/>
          </a:xfrm>
          <a:prstGeom prst="rect">
            <a:avLst/>
          </a:prstGeom>
        </p:spPr>
        <p:txBody>
          <a:bodyPr>
            <a:normAutofit fontScale="550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333" dirty="0">
                <a:solidFill>
                  <a:schemeClr val="accent1"/>
                </a:solidFill>
              </a:rPr>
              <a:t>System &gt; Customize &gt; Device Classes &gt; Icons Button</a:t>
            </a:r>
          </a:p>
          <a:p>
            <a:endParaRPr lang="en-US" sz="3667" dirty="0"/>
          </a:p>
        </p:txBody>
      </p:sp>
      <p:sp>
        <p:nvSpPr>
          <p:cNvPr id="11" name="Content Placeholder 2"/>
          <p:cNvSpPr txBox="1">
            <a:spLocks/>
          </p:cNvSpPr>
          <p:nvPr/>
        </p:nvSpPr>
        <p:spPr>
          <a:xfrm>
            <a:off x="1210225" y="3617668"/>
            <a:ext cx="3219131" cy="5272746"/>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US" sz="2640" dirty="0">
                <a:solidFill>
                  <a:schemeClr val="tx1">
                    <a:lumMod val="50000"/>
                  </a:schemeClr>
                </a:solidFill>
              </a:rPr>
              <a:t>Copy the _blank icon to desktop and edit with PNG</a:t>
            </a:r>
            <a:endParaRPr lang="en-GB" sz="2640" dirty="0">
              <a:solidFill>
                <a:schemeClr val="tx1">
                  <a:lumMod val="50000"/>
                </a:schemeClr>
              </a:solidFill>
            </a:endParaRPr>
          </a:p>
          <a:p>
            <a:pPr>
              <a:buSzPct val="100000"/>
            </a:pPr>
            <a:r>
              <a:rPr lang="en-GB" sz="2640" dirty="0">
                <a:solidFill>
                  <a:schemeClr val="tx1">
                    <a:lumMod val="50000"/>
                  </a:schemeClr>
                </a:solidFill>
              </a:rPr>
              <a:t>To import an image to use as an icon, select the Import button.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495" y="3766648"/>
            <a:ext cx="8851550" cy="5395679"/>
          </a:xfrm>
          <a:prstGeom prst="rect">
            <a:avLst/>
          </a:prstGeom>
        </p:spPr>
      </p:pic>
      <p:sp>
        <p:nvSpPr>
          <p:cNvPr id="5" name="Rectangle 4"/>
          <p:cNvSpPr/>
          <p:nvPr/>
        </p:nvSpPr>
        <p:spPr>
          <a:xfrm>
            <a:off x="5079836" y="7655896"/>
            <a:ext cx="1410039" cy="1506431"/>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cxnSp>
        <p:nvCxnSpPr>
          <p:cNvPr id="9" name="Straight Arrow Connector 8"/>
          <p:cNvCxnSpPr/>
          <p:nvPr/>
        </p:nvCxnSpPr>
        <p:spPr>
          <a:xfrm flipV="1">
            <a:off x="4121574" y="7972214"/>
            <a:ext cx="691049" cy="14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2688511" y="3358818"/>
            <a:ext cx="0" cy="4023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4"/>
          </p:nvPr>
        </p:nvSpPr>
        <p:spPr/>
        <p:txBody>
          <a:bodyPr/>
          <a:lstStyle/>
          <a:p>
            <a:fld id="{59FBCBD5-A728-384D-A41B-B8C6FE40EEBE}" type="slidenum">
              <a:rPr lang="en-US" smtClean="0"/>
              <a:pPr/>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798" y="3103716"/>
            <a:ext cx="9188945" cy="230094"/>
          </a:xfrm>
          <a:prstGeom prst="rect">
            <a:avLst/>
          </a:prstGeom>
        </p:spPr>
      </p:pic>
      <p:sp>
        <p:nvSpPr>
          <p:cNvPr id="7" name="Rectangle 6"/>
          <p:cNvSpPr/>
          <p:nvPr/>
        </p:nvSpPr>
        <p:spPr>
          <a:xfrm>
            <a:off x="12255373" y="3061668"/>
            <a:ext cx="600710" cy="297150"/>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4" name="TextBox 1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137269976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160</a:t>
            </a:fld>
            <a:endParaRPr lang="en-US" dirty="0"/>
          </a:p>
        </p:txBody>
      </p:sp>
      <p:sp>
        <p:nvSpPr>
          <p:cNvPr id="3" name="Title 2"/>
          <p:cNvSpPr>
            <a:spLocks noGrp="1"/>
          </p:cNvSpPr>
          <p:nvPr>
            <p:ph type="title"/>
          </p:nvPr>
        </p:nvSpPr>
        <p:spPr/>
        <p:txBody>
          <a:bodyPr/>
          <a:lstStyle/>
          <a:p>
            <a:r>
              <a:rPr lang="en-US" dirty="0" smtClean="0">
                <a:solidFill>
                  <a:schemeClr val="tx1">
                    <a:lumMod val="50000"/>
                  </a:schemeClr>
                </a:solidFill>
              </a:rPr>
              <a:t>Variables Table Cont.</a:t>
            </a:r>
            <a:endParaRPr lang="en-US" dirty="0">
              <a:solidFill>
                <a:schemeClr val="tx1">
                  <a:lumMod val="50000"/>
                </a:schemeClr>
              </a:solidFill>
            </a:endParaRPr>
          </a:p>
        </p:txBody>
      </p:sp>
      <p:graphicFrame>
        <p:nvGraphicFramePr>
          <p:cNvPr id="4" name="Table 3"/>
          <p:cNvGraphicFramePr>
            <a:graphicFrameLocks noGrp="1"/>
          </p:cNvGraphicFramePr>
          <p:nvPr>
            <p:extLst/>
          </p:nvPr>
        </p:nvGraphicFramePr>
        <p:xfrm>
          <a:off x="1075888" y="1394650"/>
          <a:ext cx="13261658" cy="1430528"/>
        </p:xfrm>
        <a:graphic>
          <a:graphicData uri="http://schemas.openxmlformats.org/drawingml/2006/table">
            <a:tbl>
              <a:tblPr firstRow="1" bandRow="1">
                <a:tableStyleId>{5C22544A-7EE6-4342-B048-85BDC9FD1C3A}</a:tableStyleId>
              </a:tblPr>
              <a:tblGrid>
                <a:gridCol w="2449061"/>
                <a:gridCol w="1882891"/>
                <a:gridCol w="8929706"/>
              </a:tblGrid>
              <a:tr h="1430528">
                <a:tc>
                  <a:txBody>
                    <a:bodyPr/>
                    <a:lstStyle/>
                    <a:p>
                      <a:pPr algn="ctr"/>
                      <a:r>
                        <a:rPr lang="en-US" sz="2800" dirty="0" smtClean="0">
                          <a:latin typeface="Futura Lt BT" panose="020B0402020204020303"/>
                        </a:rPr>
                        <a:t>Variable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Source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Description</a:t>
                      </a:r>
                      <a:endParaRPr lang="en-US" sz="2800" dirty="0">
                        <a:latin typeface="Futura Lt BT" panose="020B0402020204020303"/>
                      </a:endParaRPr>
                    </a:p>
                  </a:txBody>
                  <a:tcPr marL="155448" marR="155448" marT="67056" marB="67056"/>
                </a:tc>
              </a:tr>
            </a:tbl>
          </a:graphicData>
        </a:graphic>
      </p:graphicFrame>
      <p:pic>
        <p:nvPicPr>
          <p:cNvPr id="6" name="Picture 5"/>
          <p:cNvPicPr>
            <a:picLocks noChangeAspect="1"/>
          </p:cNvPicPr>
          <p:nvPr/>
        </p:nvPicPr>
        <p:blipFill>
          <a:blip r:embed="rId2"/>
          <a:stretch>
            <a:fillRect/>
          </a:stretch>
        </p:blipFill>
        <p:spPr>
          <a:xfrm>
            <a:off x="1075888" y="1938550"/>
            <a:ext cx="13294043" cy="7362190"/>
          </a:xfrm>
          <a:prstGeom prst="rect">
            <a:avLst/>
          </a:prstGeom>
        </p:spPr>
      </p:pic>
    </p:spTree>
    <p:extLst>
      <p:ext uri="{BB962C8B-B14F-4D97-AF65-F5344CB8AC3E}">
        <p14:creationId xmlns:p14="http://schemas.microsoft.com/office/powerpoint/2010/main" val="31774257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161</a:t>
            </a:fld>
            <a:endParaRPr lang="en-US" dirty="0"/>
          </a:p>
        </p:txBody>
      </p:sp>
      <p:sp>
        <p:nvSpPr>
          <p:cNvPr id="3" name="Title 2"/>
          <p:cNvSpPr>
            <a:spLocks noGrp="1"/>
          </p:cNvSpPr>
          <p:nvPr>
            <p:ph type="title"/>
          </p:nvPr>
        </p:nvSpPr>
        <p:spPr/>
        <p:txBody>
          <a:bodyPr/>
          <a:lstStyle/>
          <a:p>
            <a:r>
              <a:rPr lang="en-US" dirty="0" smtClean="0"/>
              <a:t>Variables Table Cont.</a:t>
            </a:r>
            <a:endParaRPr lang="en-US" dirty="0"/>
          </a:p>
        </p:txBody>
      </p:sp>
      <p:graphicFrame>
        <p:nvGraphicFramePr>
          <p:cNvPr id="4" name="Table 3"/>
          <p:cNvGraphicFramePr>
            <a:graphicFrameLocks noGrp="1"/>
          </p:cNvGraphicFramePr>
          <p:nvPr>
            <p:extLst/>
          </p:nvPr>
        </p:nvGraphicFramePr>
        <p:xfrm>
          <a:off x="1075888" y="1394650"/>
          <a:ext cx="13261658" cy="1430528"/>
        </p:xfrm>
        <a:graphic>
          <a:graphicData uri="http://schemas.openxmlformats.org/drawingml/2006/table">
            <a:tbl>
              <a:tblPr firstRow="1" bandRow="1">
                <a:tableStyleId>{5C22544A-7EE6-4342-B048-85BDC9FD1C3A}</a:tableStyleId>
              </a:tblPr>
              <a:tblGrid>
                <a:gridCol w="2449061"/>
                <a:gridCol w="1882891"/>
                <a:gridCol w="8929706"/>
              </a:tblGrid>
              <a:tr h="1430528">
                <a:tc>
                  <a:txBody>
                    <a:bodyPr/>
                    <a:lstStyle/>
                    <a:p>
                      <a:pPr algn="ctr"/>
                      <a:r>
                        <a:rPr lang="en-US" sz="2800" dirty="0" smtClean="0">
                          <a:latin typeface="Futura Lt BT" panose="020B0402020204020303"/>
                        </a:rPr>
                        <a:t>Variable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Source</a:t>
                      </a:r>
                      <a:endParaRPr lang="en-US" sz="2800" dirty="0">
                        <a:latin typeface="Futura Lt BT" panose="020B0402020204020303"/>
                      </a:endParaRPr>
                    </a:p>
                  </a:txBody>
                  <a:tcPr marL="155448" marR="155448" marT="67056" marB="67056"/>
                </a:tc>
                <a:tc>
                  <a:txBody>
                    <a:bodyPr/>
                    <a:lstStyle/>
                    <a:p>
                      <a:pPr algn="ctr"/>
                      <a:r>
                        <a:rPr lang="en-US" sz="2800" dirty="0" smtClean="0">
                          <a:latin typeface="Futura Lt BT" panose="020B0402020204020303"/>
                        </a:rPr>
                        <a:t>Description</a:t>
                      </a:r>
                      <a:endParaRPr lang="en-US" sz="2800" dirty="0">
                        <a:latin typeface="Futura Lt BT" panose="020B0402020204020303"/>
                      </a:endParaRPr>
                    </a:p>
                  </a:txBody>
                  <a:tcPr marL="155448" marR="155448" marT="67056" marB="67056"/>
                </a:tc>
              </a:tr>
            </a:tbl>
          </a:graphicData>
        </a:graphic>
      </p:graphicFrame>
      <p:pic>
        <p:nvPicPr>
          <p:cNvPr id="5" name="Picture 4"/>
          <p:cNvPicPr>
            <a:picLocks noChangeAspect="1"/>
          </p:cNvPicPr>
          <p:nvPr/>
        </p:nvPicPr>
        <p:blipFill>
          <a:blip r:embed="rId2"/>
          <a:stretch>
            <a:fillRect/>
          </a:stretch>
        </p:blipFill>
        <p:spPr>
          <a:xfrm>
            <a:off x="1059695" y="1938549"/>
            <a:ext cx="13277850" cy="5001260"/>
          </a:xfrm>
          <a:prstGeom prst="rect">
            <a:avLst/>
          </a:prstGeom>
        </p:spPr>
      </p:pic>
    </p:spTree>
    <p:extLst>
      <p:ext uri="{BB962C8B-B14F-4D97-AF65-F5344CB8AC3E}">
        <p14:creationId xmlns:p14="http://schemas.microsoft.com/office/powerpoint/2010/main" val="15825107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0" indent="0">
              <a:buNone/>
            </a:pPr>
            <a:r>
              <a:rPr lang="en-US" dirty="0"/>
              <a:t>The </a:t>
            </a:r>
            <a:r>
              <a:rPr lang="en-US" dirty="0" smtClean="0"/>
              <a:t>AKCP-SENSOR-01 device contains info that you need to fill in your Asset info.</a:t>
            </a:r>
          </a:p>
          <a:p>
            <a:pPr marL="0" indent="0">
              <a:buNone/>
            </a:pPr>
            <a:endParaRPr lang="en-US" dirty="0" smtClean="0"/>
          </a:p>
          <a:p>
            <a:pPr marL="0" indent="0">
              <a:buNone/>
            </a:pPr>
            <a:r>
              <a:rPr lang="en-US" b="1" dirty="0" smtClean="0"/>
              <a:t>Task:</a:t>
            </a:r>
          </a:p>
          <a:p>
            <a:pPr>
              <a:buFont typeface="+mj-lt"/>
              <a:buAutoNum type="arabicParenR"/>
            </a:pPr>
            <a:r>
              <a:rPr lang="en-US" dirty="0" smtClean="0"/>
              <a:t>Create a Configuration Dynamic application that gathers the following objects:</a:t>
            </a:r>
          </a:p>
          <a:p>
            <a:pPr marL="0" indent="0">
              <a:buNone/>
            </a:pPr>
            <a:endParaRPr lang="en-US" dirty="0" smtClean="0"/>
          </a:p>
          <a:p>
            <a:pPr marL="731520" lvl="1" indent="0">
              <a:buNone/>
            </a:pPr>
            <a:r>
              <a:rPr lang="en-US" sz="3800" dirty="0"/>
              <a:t>Manufacturer </a:t>
            </a:r>
            <a:r>
              <a:rPr lang="en-US" sz="3800" dirty="0" smtClean="0"/>
              <a:t>name - Make</a:t>
            </a:r>
            <a:r>
              <a:rPr lang="en-US" sz="3800" dirty="0"/>
              <a:t>				</a:t>
            </a:r>
            <a:r>
              <a:rPr lang="en-US" sz="3800" dirty="0" smtClean="0"/>
              <a:t>Product name - Model</a:t>
            </a:r>
            <a:endParaRPr lang="en-US" sz="3800" dirty="0"/>
          </a:p>
          <a:p>
            <a:pPr marL="731520" lvl="1" indent="0">
              <a:buNone/>
            </a:pPr>
            <a:r>
              <a:rPr lang="en-US" sz="3800" dirty="0"/>
              <a:t>Firmware </a:t>
            </a:r>
            <a:r>
              <a:rPr lang="en-US" sz="3800" dirty="0" smtClean="0"/>
              <a:t>version – Firmware/BIOs name</a:t>
            </a:r>
            <a:endParaRPr lang="en-US" sz="3800" dirty="0"/>
          </a:p>
          <a:p>
            <a:pPr marL="0" indent="0">
              <a:buNone/>
            </a:pPr>
            <a:r>
              <a:rPr lang="en-US" dirty="0"/>
              <a:t>	</a:t>
            </a:r>
            <a:endParaRPr lang="en-US" dirty="0" smtClean="0"/>
          </a:p>
          <a:p>
            <a:pPr marL="0" indent="0">
              <a:buNone/>
            </a:pPr>
            <a:r>
              <a:rPr lang="en-US" b="1" dirty="0" smtClean="0"/>
              <a:t>Requirements:</a:t>
            </a:r>
          </a:p>
          <a:p>
            <a:pPr>
              <a:buFont typeface="+mj-lt"/>
              <a:buAutoNum type="arabicParenR"/>
            </a:pPr>
            <a:r>
              <a:rPr lang="en-US" dirty="0" smtClean="0"/>
              <a:t>Set polling to 1 minute for the Dynamic App to see that the app is working and adjust later. </a:t>
            </a:r>
          </a:p>
          <a:p>
            <a:pPr>
              <a:buFont typeface="+mj-lt"/>
              <a:buAutoNum type="arabicParenR"/>
            </a:pPr>
            <a:r>
              <a:rPr lang="en-US" dirty="0" smtClean="0"/>
              <a:t>Create a link to the asset record for each of the objects.</a:t>
            </a:r>
          </a:p>
          <a:p>
            <a:pPr>
              <a:buFont typeface="+mj-lt"/>
              <a:buAutoNum type="arabicParenR"/>
            </a:pPr>
            <a:r>
              <a:rPr lang="en-US" dirty="0"/>
              <a:t>C</a:t>
            </a:r>
            <a:r>
              <a:rPr lang="en-US" dirty="0" smtClean="0"/>
              <a:t>reate a discovery OID. </a:t>
            </a:r>
          </a:p>
          <a:p>
            <a:pPr>
              <a:buFont typeface="+mj-lt"/>
              <a:buAutoNum type="arabicParenR"/>
            </a:pPr>
            <a:r>
              <a:rPr lang="en-US" dirty="0" smtClean="0"/>
              <a:t>Create the Asset Record </a:t>
            </a:r>
            <a:r>
              <a:rPr lang="en-US" dirty="0"/>
              <a:t>for </a:t>
            </a:r>
            <a:r>
              <a:rPr lang="en-US" dirty="0" smtClean="0"/>
              <a:t>AKCP-SENSOR-01.</a:t>
            </a:r>
          </a:p>
          <a:p>
            <a:pPr>
              <a:buFont typeface="+mj-lt"/>
              <a:buAutoNum type="arabicParenR"/>
            </a:pPr>
            <a:endParaRPr lang="en-US" dirty="0"/>
          </a:p>
        </p:txBody>
      </p:sp>
      <p:sp>
        <p:nvSpPr>
          <p:cNvPr id="3" name="Title 2"/>
          <p:cNvSpPr>
            <a:spLocks noGrp="1"/>
          </p:cNvSpPr>
          <p:nvPr>
            <p:ph type="title"/>
          </p:nvPr>
        </p:nvSpPr>
        <p:spPr/>
        <p:txBody>
          <a:bodyPr/>
          <a:lstStyle/>
          <a:p>
            <a:r>
              <a:rPr lang="en-US" dirty="0" smtClean="0"/>
              <a:t>Lab</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162</a:t>
            </a:fld>
            <a:endParaRPr lang="en-US" dirty="0"/>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55904" y="11672"/>
            <a:ext cx="1164835" cy="1000490"/>
          </a:xfrm>
          <a:prstGeom prst="rect">
            <a:avLst/>
          </a:prstGeom>
        </p:spPr>
      </p:pic>
    </p:spTree>
    <p:extLst>
      <p:ext uri="{BB962C8B-B14F-4D97-AF65-F5344CB8AC3E}">
        <p14:creationId xmlns:p14="http://schemas.microsoft.com/office/powerpoint/2010/main" val="4062825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0" indent="0">
              <a:buNone/>
            </a:pPr>
            <a:r>
              <a:rPr lang="en-US" dirty="0"/>
              <a:t>The </a:t>
            </a:r>
            <a:r>
              <a:rPr lang="en-US" dirty="0" smtClean="0"/>
              <a:t>AKCP-SENSOR-01 is providing the asset info now but the NOC has asked you to provide several temperature graphs and if the temperature reaches 100 degrees send an event to the event console.</a:t>
            </a:r>
          </a:p>
          <a:p>
            <a:pPr marL="0" indent="0">
              <a:buNone/>
            </a:pPr>
            <a:r>
              <a:rPr lang="en-US" dirty="0" smtClean="0"/>
              <a:t>Tasks:</a:t>
            </a:r>
          </a:p>
          <a:p>
            <a:pPr>
              <a:buFont typeface="+mj-lt"/>
              <a:buAutoNum type="arabicParenR"/>
            </a:pPr>
            <a:r>
              <a:rPr lang="en-US" dirty="0" smtClean="0"/>
              <a:t>Create a Dynamic Application that collects:</a:t>
            </a:r>
          </a:p>
          <a:p>
            <a:pPr marL="822960" lvl="1" indent="0">
              <a:buNone/>
            </a:pPr>
            <a:r>
              <a:rPr lang="en-US" dirty="0" smtClean="0"/>
              <a:t>SensorProbeTempDescription.0</a:t>
            </a:r>
          </a:p>
          <a:p>
            <a:pPr marL="822960" lvl="1" indent="0">
              <a:buNone/>
            </a:pPr>
            <a:r>
              <a:rPr lang="en-US" dirty="0" smtClean="0"/>
              <a:t>SensorProbeTempDegree.0</a:t>
            </a:r>
          </a:p>
          <a:p>
            <a:pPr>
              <a:buFont typeface="+mj-lt"/>
              <a:buAutoNum type="arabicParenR" startAt="2"/>
            </a:pPr>
            <a:r>
              <a:rPr lang="en-US" dirty="0" smtClean="0"/>
              <a:t>Create a “critical” Alert and Event for a threshold of 100 </a:t>
            </a:r>
          </a:p>
          <a:p>
            <a:pPr>
              <a:buFont typeface="+mj-lt"/>
              <a:buAutoNum type="arabicParenR" startAt="2"/>
            </a:pPr>
            <a:r>
              <a:rPr lang="en-US" dirty="0" smtClean="0"/>
              <a:t>Create a clear event</a:t>
            </a:r>
          </a:p>
          <a:p>
            <a:pPr marL="822960" lvl="1" indent="0">
              <a:buNone/>
            </a:pPr>
            <a:endParaRPr lang="en-US" dirty="0"/>
          </a:p>
          <a:p>
            <a:pPr marL="0" indent="0">
              <a:buNone/>
            </a:pPr>
            <a:r>
              <a:rPr lang="en-US" dirty="0" smtClean="0"/>
              <a:t>Requirements:</a:t>
            </a:r>
          </a:p>
          <a:p>
            <a:pPr>
              <a:buFont typeface="+mj-lt"/>
              <a:buAutoNum type="arabicParenR"/>
            </a:pPr>
            <a:r>
              <a:rPr lang="en-US" dirty="0" smtClean="0"/>
              <a:t>All AKCP sensor devices must have this event</a:t>
            </a:r>
          </a:p>
          <a:p>
            <a:pPr>
              <a:buFont typeface="+mj-lt"/>
              <a:buAutoNum type="arabicParenR"/>
            </a:pPr>
            <a:r>
              <a:rPr lang="en-US" dirty="0" smtClean="0"/>
              <a:t>Test by changing the threshold on the device</a:t>
            </a:r>
          </a:p>
          <a:p>
            <a:pPr>
              <a:buFont typeface="+mj-lt"/>
              <a:buAutoNum type="arabicParenR"/>
            </a:pPr>
            <a:endParaRPr lang="en-US" dirty="0" smtClean="0"/>
          </a:p>
          <a:p>
            <a:pPr marL="0" indent="0">
              <a:buNone/>
            </a:pPr>
            <a:r>
              <a:rPr lang="en-US" dirty="0"/>
              <a:t>	</a:t>
            </a:r>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Lab</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163</a:t>
            </a:fld>
            <a:endParaRPr lang="en-US" dirty="0"/>
          </a:p>
        </p:txBody>
      </p:sp>
      <p:sp>
        <p:nvSpPr>
          <p:cNvPr id="8" name="TextBox 7"/>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0226" y="121316"/>
            <a:ext cx="970901" cy="833917"/>
          </a:xfrm>
          <a:prstGeom prst="rect">
            <a:avLst/>
          </a:prstGeom>
        </p:spPr>
      </p:pic>
    </p:spTree>
    <p:extLst>
      <p:ext uri="{BB962C8B-B14F-4D97-AF65-F5344CB8AC3E}">
        <p14:creationId xmlns:p14="http://schemas.microsoft.com/office/powerpoint/2010/main" val="75956898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idx="4294967295"/>
          </p:nvPr>
        </p:nvSpPr>
        <p:spPr>
          <a:xfrm>
            <a:off x="7098794" y="1572029"/>
            <a:ext cx="6908800" cy="391160"/>
          </a:xfrm>
        </p:spPr>
        <p:txBody>
          <a:bodyPr>
            <a:normAutofit fontScale="90000"/>
          </a:bodyPr>
          <a:lstStyle/>
          <a:p>
            <a:r>
              <a:rPr lang="en-US" sz="6400" dirty="0"/>
              <a:t> </a:t>
            </a:r>
            <a:br>
              <a:rPr lang="en-US" sz="6400" dirty="0"/>
            </a:br>
            <a:r>
              <a:rPr lang="en-US" sz="6400" dirty="0">
                <a:solidFill>
                  <a:schemeClr val="tx1">
                    <a:lumMod val="50000"/>
                  </a:schemeClr>
                </a:solidFill>
              </a:rPr>
              <a:t>Power-Packs</a:t>
            </a:r>
          </a:p>
        </p:txBody>
      </p:sp>
      <p:sp>
        <p:nvSpPr>
          <p:cNvPr id="332804" name="Rectangle 4"/>
          <p:cNvSpPr>
            <a:spLocks noChangeArrowheads="1"/>
          </p:cNvSpPr>
          <p:nvPr/>
        </p:nvSpPr>
        <p:spPr bwMode="auto">
          <a:xfrm>
            <a:off x="604520" y="6249247"/>
            <a:ext cx="11823225" cy="1131570"/>
          </a:xfrm>
          <a:prstGeom prst="rect">
            <a:avLst/>
          </a:prstGeom>
          <a:noFill/>
          <a:ln w="9525">
            <a:noFill/>
            <a:miter lim="800000"/>
            <a:headEnd/>
            <a:tailEnd/>
          </a:ln>
          <a:effectLst/>
        </p:spPr>
        <p:txBody>
          <a:bodyPr lIns="146304" tIns="73152" rIns="146304" bIns="73152" anchor="b"/>
          <a:lstStyle/>
          <a:p>
            <a:pPr algn="ctr"/>
            <a:endParaRPr lang="en-US" sz="5800" dirty="0">
              <a:solidFill>
                <a:srgbClr val="4D4D4D"/>
              </a:solidFill>
              <a:latin typeface="Futura Hv BT" pitchFamily="34" charset="0"/>
            </a:endParaRPr>
          </a:p>
        </p:txBody>
      </p:sp>
      <p:sp>
        <p:nvSpPr>
          <p:cNvPr id="4" name="Slide Number Placeholder 3"/>
          <p:cNvSpPr>
            <a:spLocks noGrp="1"/>
          </p:cNvSpPr>
          <p:nvPr>
            <p:ph type="sldNum" sz="quarter" idx="4"/>
          </p:nvPr>
        </p:nvSpPr>
        <p:spPr/>
        <p:txBody>
          <a:bodyPr/>
          <a:lstStyle/>
          <a:p>
            <a:fld id="{59FBCBD5-A728-384D-A41B-B8C6FE40EEBE}" type="slidenum">
              <a:rPr lang="en-US" smtClean="0"/>
              <a:pPr/>
              <a:t>164</a:t>
            </a:fld>
            <a:endParaRPr lang="en-US" dirty="0"/>
          </a:p>
        </p:txBody>
      </p:sp>
      <p:pic>
        <p:nvPicPr>
          <p:cNvPr id="5" name="Picture 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02961" y="3810001"/>
            <a:ext cx="3582602" cy="3090872"/>
          </a:xfrm>
          <a:prstGeom prst="rect">
            <a:avLst/>
          </a:prstGeom>
        </p:spPr>
      </p:pic>
    </p:spTree>
    <p:extLst>
      <p:ext uri="{BB962C8B-B14F-4D97-AF65-F5344CB8AC3E}">
        <p14:creationId xmlns:p14="http://schemas.microsoft.com/office/powerpoint/2010/main" val="209245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5970" y="1387025"/>
            <a:ext cx="7256673" cy="7749249"/>
          </a:xfrm>
        </p:spPr>
        <p:txBody>
          <a:bodyPr>
            <a:normAutofit/>
          </a:bodyPr>
          <a:lstStyle/>
          <a:p>
            <a:r>
              <a:rPr lang="en-US" dirty="0" smtClean="0"/>
              <a:t>What are Power Packs</a:t>
            </a:r>
            <a:endParaRPr lang="en-US" dirty="0" smtClean="0"/>
          </a:p>
          <a:p>
            <a:r>
              <a:rPr lang="en-US" dirty="0" smtClean="0"/>
              <a:t>Viewing Power Packs</a:t>
            </a:r>
            <a:endParaRPr lang="en-US" dirty="0" smtClean="0"/>
          </a:p>
          <a:p>
            <a:r>
              <a:rPr lang="en-US" dirty="0" smtClean="0"/>
              <a:t>Installing Power Packs</a:t>
            </a:r>
            <a:endParaRPr lang="en-US" dirty="0" smtClean="0"/>
          </a:p>
          <a:p>
            <a:r>
              <a:rPr lang="en-US" dirty="0" smtClean="0"/>
              <a:t>Creating Power Packs</a:t>
            </a:r>
            <a:endParaRPr lang="en-US" dirty="0" smtClean="0"/>
          </a:p>
          <a:p>
            <a:pPr marL="0" indent="0">
              <a:buNone/>
            </a:pPr>
            <a:endParaRPr lang="en-US" dirty="0"/>
          </a:p>
        </p:txBody>
      </p:sp>
      <p:sp>
        <p:nvSpPr>
          <p:cNvPr id="320519" name="Rectangle 7"/>
          <p:cNvSpPr>
            <a:spLocks noChangeArrowheads="1"/>
          </p:cNvSpPr>
          <p:nvPr/>
        </p:nvSpPr>
        <p:spPr bwMode="auto">
          <a:xfrm>
            <a:off x="777240" y="1371389"/>
            <a:ext cx="13912055" cy="7252758"/>
          </a:xfrm>
          <a:prstGeom prst="rect">
            <a:avLst/>
          </a:prstGeom>
          <a:noFill/>
          <a:ln w="9525">
            <a:noFill/>
            <a:miter lim="800000"/>
            <a:headEnd/>
            <a:tailEnd/>
          </a:ln>
          <a:effectLst/>
        </p:spPr>
        <p:txBody>
          <a:bodyPr lIns="146304" tIns="73152" rIns="146304" bIns="73152"/>
          <a:lstStyle/>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a:p>
            <a:pPr marL="548640" indent="-548640">
              <a:spcBef>
                <a:spcPct val="20000"/>
              </a:spcBef>
              <a:buClr>
                <a:schemeClr val="accent1"/>
              </a:buClr>
              <a:buSzPct val="70000"/>
              <a:buFont typeface="Wingdings" pitchFamily="2" charset="2"/>
              <a:buChar char="l"/>
            </a:pPr>
            <a:endParaRPr lang="en-US" sz="3200" dirty="0">
              <a:solidFill>
                <a:srgbClr val="4D4D4D"/>
              </a:solidFill>
              <a:latin typeface="Futura Lt BT" pitchFamily="34" charset="0"/>
            </a:endParaRPr>
          </a:p>
        </p:txBody>
      </p:sp>
      <p:sp>
        <p:nvSpPr>
          <p:cNvPr id="6" name="TextBox 5"/>
          <p:cNvSpPr txBox="1"/>
          <p:nvPr/>
        </p:nvSpPr>
        <p:spPr>
          <a:xfrm>
            <a:off x="6435464" y="9559615"/>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3" name="Title 2"/>
          <p:cNvSpPr>
            <a:spLocks noGrp="1"/>
          </p:cNvSpPr>
          <p:nvPr>
            <p:ph type="title"/>
          </p:nvPr>
        </p:nvSpPr>
        <p:spPr/>
        <p:txBody>
          <a:bodyPr/>
          <a:lstStyle/>
          <a:p>
            <a:r>
              <a:rPr lang="en-US" dirty="0" smtClean="0"/>
              <a:t>Dynamic Applications Objectives</a:t>
            </a:r>
            <a:endParaRPr lang="en-US" dirty="0"/>
          </a:p>
        </p:txBody>
      </p:sp>
      <p:sp>
        <p:nvSpPr>
          <p:cNvPr id="5" name="Slide Number Placeholder 4"/>
          <p:cNvSpPr>
            <a:spLocks noGrp="1"/>
          </p:cNvSpPr>
          <p:nvPr>
            <p:ph type="sldNum" sz="quarter" idx="4"/>
          </p:nvPr>
        </p:nvSpPr>
        <p:spPr/>
        <p:txBody>
          <a:bodyPr/>
          <a:lstStyle/>
          <a:p>
            <a:fld id="{59FBCBD5-A728-384D-A41B-B8C6FE40EEBE}" type="slidenum">
              <a:rPr lang="en-US" smtClean="0"/>
              <a:pPr/>
              <a:t>165</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9178" b="2"/>
          <a:stretch/>
        </p:blipFill>
        <p:spPr>
          <a:xfrm>
            <a:off x="7415408" y="1094385"/>
            <a:ext cx="8129392" cy="8334528"/>
          </a:xfrm>
          <a:prstGeom prst="rect">
            <a:avLst/>
          </a:prstGeom>
        </p:spPr>
      </p:pic>
    </p:spTree>
    <p:extLst>
      <p:ext uri="{BB962C8B-B14F-4D97-AF65-F5344CB8AC3E}">
        <p14:creationId xmlns:p14="http://schemas.microsoft.com/office/powerpoint/2010/main" val="282068837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69" y="1237456"/>
            <a:ext cx="14291592" cy="7046629"/>
          </a:xfrm>
        </p:spPr>
        <p:txBody>
          <a:bodyPr>
            <a:normAutofit fontScale="92500"/>
          </a:bodyPr>
          <a:lstStyle/>
          <a:p>
            <a:pPr marL="0" indent="0">
              <a:buNone/>
            </a:pPr>
            <a:r>
              <a:rPr lang="en-GB" dirty="0"/>
              <a:t>A Power-Pack is an exportable and importable package of one or </a:t>
            </a:r>
            <a:r>
              <a:rPr lang="en-GB" dirty="0" smtClean="0"/>
              <a:t>more:</a:t>
            </a:r>
          </a:p>
          <a:p>
            <a:pPr marL="0" indent="0">
              <a:buNone/>
            </a:pPr>
            <a:endParaRPr lang="en-GB" sz="3800" dirty="0" smtClean="0"/>
          </a:p>
          <a:p>
            <a:pPr marL="0" indent="0">
              <a:buNone/>
            </a:pPr>
            <a:endParaRPr lang="en-GB" sz="3800" dirty="0"/>
          </a:p>
          <a:p>
            <a:pPr marL="0" indent="0">
              <a:buNone/>
            </a:pPr>
            <a:endParaRPr lang="en-GB" sz="3800" dirty="0" smtClean="0"/>
          </a:p>
          <a:p>
            <a:pPr marL="0" indent="0">
              <a:buNone/>
            </a:pPr>
            <a:endParaRPr lang="en-GB" sz="3800" dirty="0"/>
          </a:p>
          <a:p>
            <a:pPr marL="0" indent="0">
              <a:buNone/>
            </a:pPr>
            <a:endParaRPr lang="en-GB" sz="3800" dirty="0" smtClean="0"/>
          </a:p>
          <a:p>
            <a:pPr marL="0" indent="0">
              <a:buNone/>
            </a:pPr>
            <a:endParaRPr lang="en-GB" sz="3800" dirty="0"/>
          </a:p>
          <a:p>
            <a:pPr marL="0" indent="0">
              <a:buNone/>
            </a:pPr>
            <a:endParaRPr lang="en-GB" sz="3800" dirty="0" smtClean="0"/>
          </a:p>
          <a:p>
            <a:pPr marL="0" indent="0">
              <a:buNone/>
            </a:pPr>
            <a:r>
              <a:rPr lang="en-GB" sz="3800" dirty="0" smtClean="0"/>
              <a:t>Use </a:t>
            </a:r>
            <a:r>
              <a:rPr lang="en-GB" sz="3800" dirty="0"/>
              <a:t>Power-Packs to share customized content among EM7 systems.</a:t>
            </a:r>
          </a:p>
          <a:p>
            <a:pPr marL="0" indent="0">
              <a:buNone/>
            </a:pPr>
            <a:endParaRPr lang="en-US" dirty="0"/>
          </a:p>
        </p:txBody>
      </p:sp>
      <p:sp>
        <p:nvSpPr>
          <p:cNvPr id="3" name="Title 2"/>
          <p:cNvSpPr>
            <a:spLocks noGrp="1"/>
          </p:cNvSpPr>
          <p:nvPr>
            <p:ph type="title"/>
          </p:nvPr>
        </p:nvSpPr>
        <p:spPr/>
        <p:txBody>
          <a:bodyPr/>
          <a:lstStyle/>
          <a:p>
            <a:r>
              <a:rPr lang="en-US" dirty="0" smtClean="0"/>
              <a:t>Power-Packs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166</a:t>
            </a:fld>
            <a:endParaRPr lang="en-US" dirty="0"/>
          </a:p>
        </p:txBody>
      </p:sp>
      <p:sp>
        <p:nvSpPr>
          <p:cNvPr id="5" name="Explosion 1 4"/>
          <p:cNvSpPr/>
          <p:nvPr/>
        </p:nvSpPr>
        <p:spPr>
          <a:xfrm>
            <a:off x="5307284" y="8164617"/>
            <a:ext cx="4930231" cy="1158604"/>
          </a:xfrm>
          <a:prstGeom prst="irregularSeal1">
            <a:avLst/>
          </a:prstGeom>
          <a:gradFill>
            <a:gsLst>
              <a:gs pos="0">
                <a:schemeClr val="accent1"/>
              </a:gs>
              <a:gs pos="100000">
                <a:schemeClr val="lt2">
                  <a:shade val="30000"/>
                  <a:satMod val="200000"/>
                </a:schemeClr>
              </a:gs>
            </a:gsLst>
          </a:gradFill>
        </p:spPr>
        <p:style>
          <a:lnRef idx="1">
            <a:schemeClr val="dk1"/>
          </a:lnRef>
          <a:fillRef idx="1003">
            <a:schemeClr val="lt2"/>
          </a:fillRef>
          <a:effectRef idx="1">
            <a:schemeClr val="dk1"/>
          </a:effectRef>
          <a:fontRef idx="minor">
            <a:schemeClr val="dk1"/>
          </a:fontRef>
        </p:style>
        <p:txBody>
          <a:bodyPr lIns="146304" tIns="73152" rIns="146304" bIns="73152" anchor="ctr"/>
          <a:lstStyle/>
          <a:p>
            <a:pPr algn="ctr">
              <a:defRPr/>
            </a:pPr>
            <a:endParaRPr lang="en-US" dirty="0"/>
          </a:p>
        </p:txBody>
      </p:sp>
      <p:pic>
        <p:nvPicPr>
          <p:cNvPr id="6" name="Picture 5" descr="1273427455_Misc-Box.png"/>
          <p:cNvPicPr>
            <a:picLocks noChangeAspect="1"/>
          </p:cNvPicPr>
          <p:nvPr/>
        </p:nvPicPr>
        <p:blipFill>
          <a:blip r:embed="rId2">
            <a:lum bright="-10000" contrast="10000"/>
          </a:blip>
          <a:stretch>
            <a:fillRect/>
          </a:stretch>
        </p:blipFill>
        <p:spPr>
          <a:xfrm>
            <a:off x="7264530" y="8436496"/>
            <a:ext cx="1082723" cy="806027"/>
          </a:xfrm>
          <a:prstGeom prst="rect">
            <a:avLst/>
          </a:prstGeom>
          <a:effectLst>
            <a:outerShdw blurRad="88900" dist="50800" dir="5400000" algn="ctr" rotWithShape="0">
              <a:schemeClr val="tx1">
                <a:alpha val="67000"/>
              </a:schemeClr>
            </a:outerShdw>
          </a:effectLst>
        </p:spPr>
      </p:pic>
      <p:sp>
        <p:nvSpPr>
          <p:cNvPr id="10" name="TextBox 9"/>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7" name="Rectangle 6"/>
          <p:cNvSpPr/>
          <p:nvPr/>
        </p:nvSpPr>
        <p:spPr>
          <a:xfrm>
            <a:off x="3298683" y="2530111"/>
            <a:ext cx="9145108" cy="4293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Futura Lt BT" panose="020B0402020204020303"/>
              </a:rPr>
              <a:t>Dynamic Applications		Event Policies</a:t>
            </a:r>
          </a:p>
          <a:p>
            <a:r>
              <a:rPr lang="en-US" dirty="0" smtClean="0">
                <a:latin typeface="Futura Lt BT" panose="020B0402020204020303"/>
              </a:rPr>
              <a:t>Device Classes			Device Templates</a:t>
            </a:r>
          </a:p>
          <a:p>
            <a:r>
              <a:rPr lang="en-US" dirty="0" smtClean="0">
                <a:latin typeface="Futura Lt BT" panose="020B0402020204020303"/>
              </a:rPr>
              <a:t>Device Groups			Custom Reports</a:t>
            </a:r>
          </a:p>
          <a:p>
            <a:r>
              <a:rPr lang="en-US" dirty="0" smtClean="0">
                <a:latin typeface="Futura Lt BT" panose="020B0402020204020303"/>
              </a:rPr>
              <a:t>Dashboard Widgets		Dashboards</a:t>
            </a:r>
          </a:p>
          <a:p>
            <a:r>
              <a:rPr lang="en-US" dirty="0" smtClean="0">
                <a:latin typeface="Futura Lt BT" panose="020B0402020204020303"/>
              </a:rPr>
              <a:t>Run Book Policies		Run Book Actions</a:t>
            </a:r>
          </a:p>
          <a:p>
            <a:r>
              <a:rPr lang="en-US" dirty="0" smtClean="0">
                <a:latin typeface="Futura Lt BT" panose="020B0402020204020303"/>
              </a:rPr>
              <a:t>Ticket Templates			Credentials</a:t>
            </a:r>
          </a:p>
          <a:p>
            <a:r>
              <a:rPr lang="en-US" dirty="0" smtClean="0">
                <a:latin typeface="Futura Lt BT" panose="020B0402020204020303"/>
              </a:rPr>
              <a:t>Proxy XSL Transformations	Themes</a:t>
            </a:r>
          </a:p>
          <a:p>
            <a:r>
              <a:rPr lang="en-US" dirty="0" smtClean="0">
                <a:latin typeface="Futura Lt BT" panose="020B0402020204020303"/>
              </a:rPr>
              <a:t>IT Service Policies</a:t>
            </a:r>
            <a:endParaRPr lang="en-US" dirty="0">
              <a:latin typeface="Futura Lt BT" panose="020B0402020204020303"/>
            </a:endParaRPr>
          </a:p>
        </p:txBody>
      </p:sp>
    </p:spTree>
    <p:extLst>
      <p:ext uri="{BB962C8B-B14F-4D97-AF65-F5344CB8AC3E}">
        <p14:creationId xmlns:p14="http://schemas.microsoft.com/office/powerpoint/2010/main" val="13137867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167</a:t>
            </a:fld>
            <a:endParaRPr lang="en-US" dirty="0"/>
          </a:p>
        </p:txBody>
      </p:sp>
      <p:sp>
        <p:nvSpPr>
          <p:cNvPr id="5" name="Title 4"/>
          <p:cNvSpPr>
            <a:spLocks noGrp="1"/>
          </p:cNvSpPr>
          <p:nvPr>
            <p:ph type="title"/>
          </p:nvPr>
        </p:nvSpPr>
        <p:spPr/>
        <p:txBody>
          <a:bodyPr/>
          <a:lstStyle/>
          <a:p>
            <a:r>
              <a:rPr lang="en-US" dirty="0" smtClean="0"/>
              <a:t>Power-Packs: Viewing</a:t>
            </a:r>
            <a:endParaRPr lang="en-US" dirty="0"/>
          </a:p>
        </p:txBody>
      </p:sp>
      <p:sp>
        <p:nvSpPr>
          <p:cNvPr id="6" name="Content Placeholder 5"/>
          <p:cNvSpPr>
            <a:spLocks noGrp="1"/>
          </p:cNvSpPr>
          <p:nvPr>
            <p:ph sz="quarter" idx="10"/>
          </p:nvPr>
        </p:nvSpPr>
        <p:spPr>
          <a:xfrm>
            <a:off x="777240" y="1899920"/>
            <a:ext cx="14519275" cy="6407573"/>
          </a:xfrm>
        </p:spPr>
        <p:txBody>
          <a:bodyPr>
            <a:normAutofit/>
          </a:bodyPr>
          <a:lstStyle/>
          <a:p>
            <a:pPr marL="0" indent="0">
              <a:buNone/>
            </a:pPr>
            <a:r>
              <a:rPr lang="en-GB" sz="3200" dirty="0"/>
              <a:t>ScienceLogic includes multiple Power-Packs in the default installation of EM7. </a:t>
            </a:r>
          </a:p>
          <a:p>
            <a:r>
              <a:rPr lang="en-GB" sz="3200" dirty="0"/>
              <a:t>When you apply a patch to your EM7 system, new versions of the default Power-Packs will be automatically imported in to your EM7 system.</a:t>
            </a:r>
          </a:p>
          <a:p>
            <a:r>
              <a:rPr lang="en-GB" sz="3200" dirty="0"/>
              <a:t>If a Power-Pack included in an update is currently installed on your EM7 system, EM7 will automatically import the Power-Pack, but will not install the Power-Pack.</a:t>
            </a:r>
            <a:endParaRPr lang="en-US" sz="3200" dirty="0"/>
          </a:p>
        </p:txBody>
      </p:sp>
      <p:sp>
        <p:nvSpPr>
          <p:cNvPr id="7" name="Text Placeholder 6"/>
          <p:cNvSpPr>
            <a:spLocks noGrp="1"/>
          </p:cNvSpPr>
          <p:nvPr>
            <p:ph type="body" sz="quarter" idx="11"/>
          </p:nvPr>
        </p:nvSpPr>
        <p:spPr>
          <a:xfrm>
            <a:off x="777240" y="1257300"/>
            <a:ext cx="14519275" cy="642620"/>
          </a:xfrm>
        </p:spPr>
        <p:txBody>
          <a:bodyPr>
            <a:normAutofit fontScale="85000" lnSpcReduction="20000"/>
          </a:bodyPr>
          <a:lstStyle/>
          <a:p>
            <a:r>
              <a:rPr lang="en-US" dirty="0" smtClean="0"/>
              <a:t>System &gt; Manage &gt; Power-Packs </a:t>
            </a:r>
            <a:endParaRPr lang="en-US" dirty="0"/>
          </a:p>
        </p:txBody>
      </p:sp>
      <p:cxnSp>
        <p:nvCxnSpPr>
          <p:cNvPr id="24" name="Straight Connector 23"/>
          <p:cNvCxnSpPr>
            <a:stCxn id="17" idx="0"/>
          </p:cNvCxnSpPr>
          <p:nvPr/>
        </p:nvCxnSpPr>
        <p:spPr>
          <a:xfrm flipV="1">
            <a:off x="12078059" y="8581807"/>
            <a:ext cx="1178202" cy="281185"/>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13055" y="6106245"/>
            <a:ext cx="14918690" cy="3295355"/>
            <a:chOff x="184150" y="3599934"/>
            <a:chExt cx="8775700" cy="2246833"/>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4181992"/>
              <a:ext cx="8775700" cy="1105824"/>
            </a:xfrm>
            <a:prstGeom prst="rect">
              <a:avLst/>
            </a:prstGeom>
            <a:noFill/>
            <a:ln w="28575">
              <a:solidFill>
                <a:schemeClr val="tx1"/>
              </a:solidFill>
            </a:ln>
          </p:spPr>
        </p:pic>
        <p:sp>
          <p:nvSpPr>
            <p:cNvPr id="10" name="Rectangle 9"/>
            <p:cNvSpPr/>
            <p:nvPr/>
          </p:nvSpPr>
          <p:spPr>
            <a:xfrm>
              <a:off x="2159000" y="4406900"/>
              <a:ext cx="419100" cy="880916"/>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4406900"/>
              <a:ext cx="3708400" cy="328004"/>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9900" y="4406900"/>
              <a:ext cx="419100" cy="880916"/>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22469" y="5479534"/>
              <a:ext cx="800106" cy="367233"/>
            </a:xfrm>
            <a:prstGeom prst="rect">
              <a:avLst/>
            </a:prstGeom>
            <a:noFill/>
          </p:spPr>
          <p:txBody>
            <a:bodyPr wrap="none" rtlCol="0">
              <a:spAutoFit/>
            </a:bodyPr>
            <a:lstStyle/>
            <a:p>
              <a:r>
                <a:rPr lang="en-US" dirty="0" smtClean="0">
                  <a:solidFill>
                    <a:schemeClr val="tx1">
                      <a:lumMod val="50000"/>
                    </a:schemeClr>
                  </a:solidFill>
                  <a:latin typeface="Futura Bk BT" panose="020B0502020204020303" pitchFamily="34" charset="0"/>
                </a:rPr>
                <a:t>Version</a:t>
              </a:r>
              <a:endParaRPr lang="en-US" dirty="0">
                <a:solidFill>
                  <a:schemeClr val="tx1">
                    <a:lumMod val="50000"/>
                  </a:schemeClr>
                </a:solidFill>
                <a:latin typeface="Futura Bk BT" panose="020B0502020204020303" pitchFamily="34" charset="0"/>
              </a:endParaRPr>
            </a:p>
          </p:txBody>
        </p:sp>
        <p:sp>
          <p:nvSpPr>
            <p:cNvPr id="14" name="TextBox 13"/>
            <p:cNvSpPr txBox="1"/>
            <p:nvPr/>
          </p:nvSpPr>
          <p:spPr>
            <a:xfrm>
              <a:off x="2590800" y="5479534"/>
              <a:ext cx="924273" cy="367233"/>
            </a:xfrm>
            <a:prstGeom prst="rect">
              <a:avLst/>
            </a:prstGeom>
            <a:noFill/>
          </p:spPr>
          <p:txBody>
            <a:bodyPr wrap="none" rtlCol="0">
              <a:spAutoFit/>
            </a:bodyPr>
            <a:lstStyle/>
            <a:p>
              <a:r>
                <a:rPr lang="en-US" dirty="0" smtClean="0">
                  <a:solidFill>
                    <a:schemeClr val="tx1">
                      <a:lumMod val="50000"/>
                    </a:schemeClr>
                  </a:solidFill>
                  <a:latin typeface="Futura Bk BT" panose="020B0502020204020303" pitchFamily="34" charset="0"/>
                </a:rPr>
                <a:t>Update?</a:t>
              </a:r>
              <a:endParaRPr lang="en-US" dirty="0">
                <a:solidFill>
                  <a:schemeClr val="tx1">
                    <a:lumMod val="50000"/>
                  </a:schemeClr>
                </a:solidFill>
                <a:latin typeface="Futura Bk BT" panose="020B0502020204020303" pitchFamily="34" charset="0"/>
              </a:endParaRPr>
            </a:p>
          </p:txBody>
        </p:sp>
        <p:sp>
          <p:nvSpPr>
            <p:cNvPr id="15" name="TextBox 14"/>
            <p:cNvSpPr txBox="1"/>
            <p:nvPr/>
          </p:nvSpPr>
          <p:spPr>
            <a:xfrm>
              <a:off x="3528124" y="3599934"/>
              <a:ext cx="3533076" cy="369332"/>
            </a:xfrm>
            <a:prstGeom prst="rect">
              <a:avLst/>
            </a:prstGeom>
            <a:noFill/>
          </p:spPr>
          <p:txBody>
            <a:bodyPr wrap="square" rtlCol="0">
              <a:spAutoFit/>
            </a:bodyPr>
            <a:lstStyle/>
            <a:p>
              <a:r>
                <a:rPr lang="en-US" dirty="0" smtClean="0">
                  <a:solidFill>
                    <a:schemeClr val="tx1">
                      <a:lumMod val="50000"/>
                    </a:schemeClr>
                  </a:solidFill>
                  <a:latin typeface="Futura Bk BT" panose="020B0502020204020303" pitchFamily="34" charset="0"/>
                </a:rPr>
                <a:t>Contents of the power-pack</a:t>
              </a:r>
              <a:endParaRPr lang="en-US" dirty="0">
                <a:solidFill>
                  <a:schemeClr val="tx1">
                    <a:lumMod val="50000"/>
                  </a:schemeClr>
                </a:solidFill>
                <a:latin typeface="Futura Bk BT" panose="020B0502020204020303" pitchFamily="34" charset="0"/>
              </a:endParaRPr>
            </a:p>
          </p:txBody>
        </p:sp>
        <p:sp>
          <p:nvSpPr>
            <p:cNvPr id="16" name="Rectangle 15"/>
            <p:cNvSpPr/>
            <p:nvPr/>
          </p:nvSpPr>
          <p:spPr>
            <a:xfrm>
              <a:off x="7797800" y="4406900"/>
              <a:ext cx="889000" cy="880916"/>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543161" y="5479534"/>
              <a:ext cx="1123158" cy="367233"/>
            </a:xfrm>
            <a:prstGeom prst="rect">
              <a:avLst/>
            </a:prstGeom>
            <a:noFill/>
          </p:spPr>
          <p:txBody>
            <a:bodyPr wrap="none" rtlCol="0">
              <a:spAutoFit/>
            </a:bodyPr>
            <a:lstStyle/>
            <a:p>
              <a:r>
                <a:rPr lang="en-US" dirty="0" smtClean="0">
                  <a:solidFill>
                    <a:schemeClr val="tx1">
                      <a:lumMod val="50000"/>
                    </a:schemeClr>
                  </a:solidFill>
                  <a:latin typeface="Futura Bk BT" panose="020B0502020204020303" pitchFamily="34" charset="0"/>
                </a:rPr>
                <a:t>Last edited</a:t>
              </a:r>
              <a:endParaRPr lang="en-US" dirty="0">
                <a:solidFill>
                  <a:schemeClr val="tx1">
                    <a:lumMod val="50000"/>
                  </a:schemeClr>
                </a:solidFill>
                <a:latin typeface="Futura Bk BT" panose="020B0502020204020303" pitchFamily="34" charset="0"/>
              </a:endParaRPr>
            </a:p>
          </p:txBody>
        </p:sp>
        <p:cxnSp>
          <p:nvCxnSpPr>
            <p:cNvPr id="19" name="Straight Connector 18"/>
            <p:cNvCxnSpPr>
              <a:stCxn id="13" idx="0"/>
            </p:cNvCxnSpPr>
            <p:nvPr/>
          </p:nvCxnSpPr>
          <p:spPr>
            <a:xfrm flipV="1">
              <a:off x="1222522" y="5287816"/>
              <a:ext cx="517379" cy="1917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p:cNvCxnSpPr>
            <p:nvPr/>
          </p:nvCxnSpPr>
          <p:spPr>
            <a:xfrm flipH="1" flipV="1">
              <a:off x="2590801" y="5287816"/>
              <a:ext cx="462136" cy="1917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3352800" y="3969266"/>
              <a:ext cx="281876" cy="437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426200" y="3969266"/>
              <a:ext cx="520700" cy="437634"/>
            </a:xfrm>
            <a:prstGeom prst="line">
              <a:avLst/>
            </a:prstGeom>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36166324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77240" y="179284"/>
            <a:ext cx="12824460" cy="1018148"/>
          </a:xfrm>
        </p:spPr>
        <p:txBody>
          <a:bodyPr/>
          <a:lstStyle/>
          <a:p>
            <a:pPr eaLnBrk="1" hangingPunct="1"/>
            <a:r>
              <a:rPr lang="en-US" dirty="0" smtClean="0"/>
              <a:t>Community Power-Packs</a:t>
            </a:r>
          </a:p>
        </p:txBody>
      </p:sp>
      <p:sp>
        <p:nvSpPr>
          <p:cNvPr id="6147" name="Rectangle 3"/>
          <p:cNvSpPr>
            <a:spLocks noGrp="1" noChangeArrowheads="1"/>
          </p:cNvSpPr>
          <p:nvPr>
            <p:ph type="body" idx="1"/>
          </p:nvPr>
        </p:nvSpPr>
        <p:spPr>
          <a:xfrm>
            <a:off x="777240" y="1195468"/>
            <a:ext cx="13990320" cy="7120708"/>
          </a:xfrm>
        </p:spPr>
        <p:txBody>
          <a:bodyPr/>
          <a:lstStyle/>
          <a:p>
            <a:pPr marL="0" indent="0">
              <a:buNone/>
            </a:pPr>
            <a:r>
              <a:rPr lang="en-US" sz="3800" dirty="0"/>
              <a:t>The ScienceLogic portal contains Power-Packs for many devices. This area should be checked before creating Dynamic Applications to see if others have created the work for you. Submit your own to save others the work. </a:t>
            </a:r>
            <a:endParaRPr lang="en-US" sz="3800" b="1" dirty="0">
              <a:solidFill>
                <a:schemeClr val="accent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060" y="5489343"/>
            <a:ext cx="5503400" cy="3487780"/>
          </a:xfrm>
          <a:prstGeom prst="rect">
            <a:avLst/>
          </a:prstGeom>
          <a:ln>
            <a:solidFill>
              <a:schemeClr val="tx2"/>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930" y="3907272"/>
            <a:ext cx="7398254" cy="4779456"/>
          </a:xfrm>
          <a:prstGeom prst="rect">
            <a:avLst/>
          </a:prstGeom>
          <a:ln>
            <a:solidFill>
              <a:schemeClr val="tx2"/>
            </a:solidFill>
          </a:ln>
        </p:spPr>
      </p:pic>
      <p:cxnSp>
        <p:nvCxnSpPr>
          <p:cNvPr id="12" name="Straight Arrow Connector 11"/>
          <p:cNvCxnSpPr/>
          <p:nvPr/>
        </p:nvCxnSpPr>
        <p:spPr>
          <a:xfrm flipH="1">
            <a:off x="6707054" y="7497681"/>
            <a:ext cx="9558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2" name="Slide Number Placeholder 1"/>
          <p:cNvSpPr>
            <a:spLocks noGrp="1"/>
          </p:cNvSpPr>
          <p:nvPr>
            <p:ph type="sldNum" sz="quarter" idx="4"/>
          </p:nvPr>
        </p:nvSpPr>
        <p:spPr/>
        <p:txBody>
          <a:bodyPr/>
          <a:lstStyle/>
          <a:p>
            <a:fld id="{59FBCBD5-A728-384D-A41B-B8C6FE40EEBE}" type="slidenum">
              <a:rPr lang="en-US" smtClean="0"/>
              <a:pPr/>
              <a:t>168</a:t>
            </a:fld>
            <a:endParaRPr lang="en-US" dirty="0"/>
          </a:p>
        </p:txBody>
      </p:sp>
      <p:sp>
        <p:nvSpPr>
          <p:cNvPr id="3" name="Rectangle 2"/>
          <p:cNvSpPr/>
          <p:nvPr/>
        </p:nvSpPr>
        <p:spPr>
          <a:xfrm>
            <a:off x="4888136" y="8420122"/>
            <a:ext cx="1617200" cy="540173"/>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4" name="TextBox 3"/>
          <p:cNvSpPr txBox="1"/>
          <p:nvPr/>
        </p:nvSpPr>
        <p:spPr>
          <a:xfrm>
            <a:off x="7542540" y="8790673"/>
            <a:ext cx="4229235" cy="594009"/>
          </a:xfrm>
          <a:prstGeom prst="rect">
            <a:avLst/>
          </a:prstGeom>
          <a:noFill/>
        </p:spPr>
        <p:txBody>
          <a:bodyPr wrap="none" lIns="146304" tIns="73152" rIns="146304" bIns="73152" rtlCol="0">
            <a:spAutoFit/>
          </a:bodyPr>
          <a:lstStyle/>
          <a:p>
            <a:r>
              <a:rPr lang="en-US" dirty="0" smtClean="0">
                <a:solidFill>
                  <a:schemeClr val="tx1">
                    <a:lumMod val="50000"/>
                  </a:schemeClr>
                </a:solidFill>
                <a:latin typeface="Futura Bk BT" panose="020B0502020204020303" pitchFamily="34" charset="0"/>
              </a:rPr>
              <a:t>Save to local hard drive.</a:t>
            </a:r>
            <a:endParaRPr lang="en-US" dirty="0">
              <a:solidFill>
                <a:schemeClr val="tx1">
                  <a:lumMod val="50000"/>
                </a:schemeClr>
              </a:solidFill>
              <a:latin typeface="Futura Bk BT" panose="020B0502020204020303" pitchFamily="34" charset="0"/>
            </a:endParaRPr>
          </a:p>
        </p:txBody>
      </p:sp>
      <p:cxnSp>
        <p:nvCxnSpPr>
          <p:cNvPr id="6" name="Straight Connector 5"/>
          <p:cNvCxnSpPr>
            <a:stCxn id="4" idx="1"/>
          </p:cNvCxnSpPr>
          <p:nvPr/>
        </p:nvCxnSpPr>
        <p:spPr>
          <a:xfrm flipH="1" flipV="1">
            <a:off x="6517460" y="8686729"/>
            <a:ext cx="1025080" cy="400949"/>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11186" y="4286709"/>
            <a:ext cx="5158528" cy="594009"/>
          </a:xfrm>
          <a:prstGeom prst="rect">
            <a:avLst/>
          </a:prstGeom>
          <a:noFill/>
        </p:spPr>
        <p:txBody>
          <a:bodyPr wrap="none" lIns="146304" tIns="73152" rIns="146304" bIns="73152" rtlCol="0">
            <a:spAutoFit/>
          </a:bodyPr>
          <a:lstStyle/>
          <a:p>
            <a:r>
              <a:rPr lang="en-US" b="1" dirty="0">
                <a:solidFill>
                  <a:schemeClr val="accent1"/>
                </a:solidFill>
              </a:rPr>
              <a:t>http://</a:t>
            </a:r>
            <a:r>
              <a:rPr lang="en-US" b="1" dirty="0" smtClean="0">
                <a:solidFill>
                  <a:schemeClr val="accent1"/>
                </a:solidFill>
              </a:rPr>
              <a:t>portal.sciencelogic.com</a:t>
            </a:r>
            <a:r>
              <a:rPr lang="en-US" dirty="0" smtClean="0"/>
              <a:t>  </a:t>
            </a:r>
            <a:endParaRPr lang="en-US" b="1" dirty="0">
              <a:solidFill>
                <a:schemeClr val="accent1"/>
              </a:solidFill>
            </a:endParaRPr>
          </a:p>
        </p:txBody>
      </p:sp>
    </p:spTree>
    <p:extLst>
      <p:ext uri="{BB962C8B-B14F-4D97-AF65-F5344CB8AC3E}">
        <p14:creationId xmlns:p14="http://schemas.microsoft.com/office/powerpoint/2010/main" val="114574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9FBCBD5-A728-384D-A41B-B8C6FE40EEBE}" type="slidenum">
              <a:rPr lang="en-US" smtClean="0"/>
              <a:pPr/>
              <a:t>169</a:t>
            </a:fld>
            <a:endParaRPr lang="en-US" dirty="0"/>
          </a:p>
        </p:txBody>
      </p:sp>
      <p:sp>
        <p:nvSpPr>
          <p:cNvPr id="2" name="Title 1"/>
          <p:cNvSpPr>
            <a:spLocks noGrp="1"/>
          </p:cNvSpPr>
          <p:nvPr>
            <p:ph type="title"/>
          </p:nvPr>
        </p:nvSpPr>
        <p:spPr/>
        <p:txBody>
          <a:bodyPr/>
          <a:lstStyle/>
          <a:p>
            <a:r>
              <a:rPr lang="en-US" dirty="0" smtClean="0"/>
              <a:t>Power-Packs: Importing &amp; Installing</a:t>
            </a:r>
            <a:endParaRPr lang="en-US" dirty="0"/>
          </a:p>
        </p:txBody>
      </p:sp>
      <p:sp>
        <p:nvSpPr>
          <p:cNvPr id="14" name="Text Placeholder 13"/>
          <p:cNvSpPr>
            <a:spLocks noGrp="1"/>
          </p:cNvSpPr>
          <p:nvPr>
            <p:ph type="body" sz="quarter" idx="11"/>
          </p:nvPr>
        </p:nvSpPr>
        <p:spPr>
          <a:xfrm>
            <a:off x="777240" y="1257300"/>
            <a:ext cx="14519275" cy="642620"/>
          </a:xfrm>
        </p:spPr>
        <p:txBody>
          <a:bodyPr>
            <a:normAutofit fontScale="77500" lnSpcReduction="20000"/>
          </a:bodyPr>
          <a:lstStyle/>
          <a:p>
            <a:r>
              <a:rPr lang="en-US" sz="4500" dirty="0">
                <a:solidFill>
                  <a:schemeClr val="accent1"/>
                </a:solidFill>
              </a:rPr>
              <a:t>System &gt; Manage &gt; Power-Pacs</a:t>
            </a:r>
          </a:p>
          <a:p>
            <a:endParaRPr lang="en-US" dirty="0"/>
          </a:p>
        </p:txBody>
      </p:sp>
      <p:cxnSp>
        <p:nvCxnSpPr>
          <p:cNvPr id="11" name="Straight Arrow Connector 10"/>
          <p:cNvCxnSpPr>
            <a:stCxn id="18" idx="2"/>
            <a:endCxn id="19" idx="0"/>
          </p:cNvCxnSpPr>
          <p:nvPr/>
        </p:nvCxnSpPr>
        <p:spPr>
          <a:xfrm>
            <a:off x="7852853" y="4550880"/>
            <a:ext cx="0" cy="53204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Line Callout 1 16"/>
          <p:cNvSpPr/>
          <p:nvPr/>
        </p:nvSpPr>
        <p:spPr>
          <a:xfrm>
            <a:off x="996807" y="6984259"/>
            <a:ext cx="3460918" cy="1227252"/>
          </a:xfrm>
          <a:prstGeom prst="borderCallout1">
            <a:avLst>
              <a:gd name="adj1" fmla="val -16158"/>
              <a:gd name="adj2" fmla="val 43444"/>
              <a:gd name="adj3" fmla="val -112640"/>
              <a:gd name="adj4" fmla="val -18195"/>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smtClean="0">
                <a:solidFill>
                  <a:schemeClr val="tx1">
                    <a:lumMod val="50000"/>
                  </a:schemeClr>
                </a:solidFill>
                <a:latin typeface="Futura Lt BT"/>
              </a:rPr>
              <a:t>You can edit before installing the power-pack</a:t>
            </a:r>
            <a:endParaRPr lang="en-US" dirty="0">
              <a:solidFill>
                <a:schemeClr val="tx1">
                  <a:lumMod val="50000"/>
                </a:schemeClr>
              </a:solidFill>
              <a:latin typeface="Futura Lt BT"/>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40" y="2057463"/>
            <a:ext cx="15123999" cy="1018298"/>
          </a:xfrm>
          <a:prstGeom prst="rect">
            <a:avLst/>
          </a:prstGeom>
          <a:ln>
            <a:solidFill>
              <a:schemeClr val="tx2"/>
            </a:solidFill>
          </a:ln>
        </p:spPr>
      </p:pic>
      <p:sp>
        <p:nvSpPr>
          <p:cNvPr id="8" name="Rectangle 7"/>
          <p:cNvSpPr/>
          <p:nvPr/>
        </p:nvSpPr>
        <p:spPr>
          <a:xfrm>
            <a:off x="12701030" y="2607733"/>
            <a:ext cx="1742680" cy="196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dirty="0"/>
          </a:p>
        </p:txBody>
      </p:sp>
      <p:cxnSp>
        <p:nvCxnSpPr>
          <p:cNvPr id="10" name="Straight Arrow Connector 9"/>
          <p:cNvCxnSpPr>
            <a:stCxn id="8" idx="1"/>
          </p:cNvCxnSpPr>
          <p:nvPr/>
        </p:nvCxnSpPr>
        <p:spPr>
          <a:xfrm flipH="1">
            <a:off x="10222661" y="2705788"/>
            <a:ext cx="2478369" cy="844526"/>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8608" y="3407449"/>
            <a:ext cx="4588489" cy="1143431"/>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53" y="5082926"/>
            <a:ext cx="15123999" cy="536001"/>
          </a:xfrm>
          <a:prstGeom prst="rect">
            <a:avLst/>
          </a:prstGeom>
          <a:ln>
            <a:solidFill>
              <a:schemeClr val="tx2"/>
            </a:solidFill>
          </a:ln>
        </p:spPr>
      </p:pic>
      <p:sp>
        <p:nvSpPr>
          <p:cNvPr id="24" name="Rectangle 23"/>
          <p:cNvSpPr/>
          <p:nvPr/>
        </p:nvSpPr>
        <p:spPr>
          <a:xfrm>
            <a:off x="7319010" y="4116494"/>
            <a:ext cx="1036320" cy="434387"/>
          </a:xfrm>
          <a:prstGeom prst="rect">
            <a:avLst/>
          </a:prstGeom>
          <a:noFill/>
          <a:ln w="158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360" y="5930221"/>
            <a:ext cx="7799726" cy="3335331"/>
          </a:xfrm>
          <a:prstGeom prst="rect">
            <a:avLst/>
          </a:prstGeom>
        </p:spPr>
      </p:pic>
      <p:cxnSp>
        <p:nvCxnSpPr>
          <p:cNvPr id="27" name="Straight Connector 26"/>
          <p:cNvCxnSpPr>
            <a:stCxn id="17" idx="0"/>
            <a:endCxn id="25" idx="1"/>
          </p:cNvCxnSpPr>
          <p:nvPr/>
        </p:nvCxnSpPr>
        <p:spPr>
          <a:xfrm>
            <a:off x="4457725" y="7597886"/>
            <a:ext cx="1795635" cy="1"/>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399836" y="6984258"/>
            <a:ext cx="914520" cy="1788902"/>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0" name="TextBox 19"/>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41027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17</a:t>
            </a:fld>
            <a:endParaRPr lang="en-US" dirty="0"/>
          </a:p>
        </p:txBody>
      </p:sp>
      <p:sp>
        <p:nvSpPr>
          <p:cNvPr id="3" name="Title 2"/>
          <p:cNvSpPr>
            <a:spLocks noGrp="1"/>
          </p:cNvSpPr>
          <p:nvPr>
            <p:ph type="title"/>
          </p:nvPr>
        </p:nvSpPr>
        <p:spPr/>
        <p:txBody>
          <a:bodyPr/>
          <a:lstStyle/>
          <a:p>
            <a:r>
              <a:rPr lang="en-US" dirty="0" smtClean="0"/>
              <a:t>Device Classes: Best Practice</a:t>
            </a:r>
            <a:endParaRPr lang="en-US" dirty="0"/>
          </a:p>
        </p:txBody>
      </p:sp>
      <p:sp>
        <p:nvSpPr>
          <p:cNvPr id="5" name="Content Placeholder 4"/>
          <p:cNvSpPr>
            <a:spLocks noGrp="1"/>
          </p:cNvSpPr>
          <p:nvPr>
            <p:ph sz="quarter" idx="10"/>
          </p:nvPr>
        </p:nvSpPr>
        <p:spPr>
          <a:xfrm>
            <a:off x="1676824" y="1899920"/>
            <a:ext cx="12526433" cy="6407573"/>
          </a:xfrm>
        </p:spPr>
        <p:txBody>
          <a:bodyPr/>
          <a:lstStyle/>
          <a:p>
            <a:pPr marL="0" indent="0">
              <a:buNone/>
            </a:pPr>
            <a:r>
              <a:rPr lang="en-GB" sz="3200" dirty="0"/>
              <a:t>In Device Manager you  can filter on the Device Class using “OEM” or “Unknown” under Device Category to see devices not fully defined in EM7.</a:t>
            </a:r>
          </a:p>
          <a:p>
            <a:pPr marL="0" indent="0">
              <a:buNone/>
            </a:pPr>
            <a:endParaRPr lang="en-GB" dirty="0"/>
          </a:p>
          <a:p>
            <a:pPr marL="0" indent="0">
              <a:buNone/>
            </a:pPr>
            <a:endParaRPr lang="en-GB" dirty="0" smtClean="0"/>
          </a:p>
          <a:p>
            <a:pPr marL="0" indent="0">
              <a:buNone/>
            </a:pPr>
            <a:r>
              <a:rPr lang="en-GB" sz="3200" dirty="0"/>
              <a:t>Best practice is to have all your devices defined with the correct Private Enterprise Number in EM7. This allows your organization to quickly identify the category and product line for troubleshooting and reporting. </a:t>
            </a:r>
            <a:endParaRPr lang="en-US" sz="3200" dirty="0"/>
          </a:p>
        </p:txBody>
      </p:sp>
      <p:sp>
        <p:nvSpPr>
          <p:cNvPr id="6" name="Text Placeholder 5"/>
          <p:cNvSpPr>
            <a:spLocks noGrp="1"/>
          </p:cNvSpPr>
          <p:nvPr>
            <p:ph type="body" sz="quarter" idx="11"/>
          </p:nvPr>
        </p:nvSpPr>
        <p:spPr>
          <a:xfrm>
            <a:off x="1737360" y="1257300"/>
            <a:ext cx="12526433" cy="642620"/>
          </a:xfrm>
        </p:spPr>
        <p:txBody>
          <a:bodyPr>
            <a:normAutofit fontScale="85000" lnSpcReduction="20000"/>
          </a:bodyPr>
          <a:lstStyle/>
          <a:p>
            <a:r>
              <a:rPr lang="en-US" dirty="0" smtClean="0"/>
              <a:t>Registry &gt; Devices &gt; Device Manager</a:t>
            </a:r>
            <a:endParaRPr lang="en-US" dirty="0"/>
          </a:p>
        </p:txBody>
      </p:sp>
      <p:sp>
        <p:nvSpPr>
          <p:cNvPr id="9" name="TextBox 8"/>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5" y="3636857"/>
            <a:ext cx="12726670" cy="14668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65" y="7378488"/>
            <a:ext cx="12726670" cy="1858010"/>
          </a:xfrm>
          <a:prstGeom prst="rect">
            <a:avLst/>
          </a:prstGeom>
        </p:spPr>
      </p:pic>
      <p:sp>
        <p:nvSpPr>
          <p:cNvPr id="7" name="Rectangle 6"/>
          <p:cNvSpPr/>
          <p:nvPr/>
        </p:nvSpPr>
        <p:spPr>
          <a:xfrm>
            <a:off x="8461762" y="4086030"/>
            <a:ext cx="5591326" cy="1017677"/>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1" name="Rectangle 10"/>
          <p:cNvSpPr/>
          <p:nvPr/>
        </p:nvSpPr>
        <p:spPr>
          <a:xfrm>
            <a:off x="8461762" y="7874114"/>
            <a:ext cx="5673972" cy="136238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251002861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75969" y="1387025"/>
            <a:ext cx="14615442" cy="7749249"/>
          </a:xfrm>
        </p:spPr>
        <p:txBody>
          <a:bodyPr>
            <a:normAutofit fontScale="85000" lnSpcReduction="20000"/>
          </a:bodyPr>
          <a:lstStyle/>
          <a:p>
            <a:pPr marL="0" indent="0">
              <a:buNone/>
            </a:pPr>
            <a:r>
              <a:rPr lang="en-US" dirty="0" smtClean="0"/>
              <a:t>If </a:t>
            </a:r>
            <a:r>
              <a:rPr lang="en-US" dirty="0"/>
              <a:t>you have content </a:t>
            </a:r>
            <a:r>
              <a:rPr lang="en-GB" dirty="0" smtClean="0"/>
              <a:t>that </a:t>
            </a:r>
            <a:r>
              <a:rPr lang="en-GB" dirty="0"/>
              <a:t>you must install on </a:t>
            </a:r>
            <a:r>
              <a:rPr lang="en-GB" dirty="0" smtClean="0"/>
              <a:t>another ScienceLogic </a:t>
            </a:r>
            <a:r>
              <a:rPr lang="en-GB" dirty="0"/>
              <a:t>system, you can create a Power-Pack for that content. However, you must be aware of the </a:t>
            </a:r>
            <a:r>
              <a:rPr lang="en-GB" dirty="0" smtClean="0"/>
              <a:t>following </a:t>
            </a:r>
            <a:r>
              <a:rPr lang="en-US" dirty="0" smtClean="0"/>
              <a:t>caveats:</a:t>
            </a:r>
          </a:p>
          <a:p>
            <a:pPr marL="0" indent="0">
              <a:buNone/>
            </a:pPr>
            <a:endParaRPr lang="en-US" dirty="0" smtClean="0"/>
          </a:p>
          <a:p>
            <a:r>
              <a:rPr lang="en-GB" dirty="0"/>
              <a:t>Content can be included in only a single Power-Pack. </a:t>
            </a:r>
            <a:endParaRPr lang="en-GB" dirty="0" smtClean="0"/>
          </a:p>
          <a:p>
            <a:r>
              <a:rPr lang="en-GB" dirty="0"/>
              <a:t>When you delete a Power-Pack, the platform automatically deletes the associated content from </a:t>
            </a:r>
            <a:r>
              <a:rPr lang="en-GB" dirty="0" smtClean="0"/>
              <a:t>the ScienceLogic </a:t>
            </a:r>
            <a:r>
              <a:rPr lang="en-GB" dirty="0"/>
              <a:t>system and all data associated with it. </a:t>
            </a:r>
            <a:endParaRPr lang="en-GB" dirty="0" smtClean="0"/>
          </a:p>
          <a:p>
            <a:r>
              <a:rPr lang="en-GB" dirty="0"/>
              <a:t>If you must delete a Power-Pack but want to keep the installed content, or to include content in a second Power-Pack, you should first remove the </a:t>
            </a:r>
            <a:r>
              <a:rPr lang="en-GB" dirty="0" smtClean="0"/>
              <a:t>content </a:t>
            </a:r>
            <a:r>
              <a:rPr lang="en-US" dirty="0" smtClean="0"/>
              <a:t>from </a:t>
            </a:r>
            <a:r>
              <a:rPr lang="en-US" dirty="0"/>
              <a:t>the Power-Pack. </a:t>
            </a:r>
            <a:endParaRPr lang="en-US" dirty="0" smtClean="0"/>
          </a:p>
          <a:p>
            <a:r>
              <a:rPr lang="en-GB" dirty="0" smtClean="0"/>
              <a:t>If </a:t>
            </a:r>
            <a:r>
              <a:rPr lang="en-GB" dirty="0"/>
              <a:t>you include organization-specific credentials in a Power-Pack, the organization alignment for </a:t>
            </a:r>
            <a:r>
              <a:rPr lang="en-GB" dirty="0" smtClean="0"/>
              <a:t>those credentials may </a:t>
            </a:r>
            <a:r>
              <a:rPr lang="en-GB" dirty="0"/>
              <a:t>not </a:t>
            </a:r>
            <a:r>
              <a:rPr lang="en-GB" dirty="0" smtClean="0"/>
              <a:t>be preserved </a:t>
            </a:r>
            <a:r>
              <a:rPr lang="en-GB" dirty="0"/>
              <a:t>by that organization when the Power-Pack is installed in another </a:t>
            </a:r>
            <a:r>
              <a:rPr lang="en-GB" dirty="0" smtClean="0"/>
              <a:t>ScienceLogic system</a:t>
            </a:r>
            <a:r>
              <a:rPr lang="en-GB" dirty="0"/>
              <a:t>. </a:t>
            </a:r>
            <a:endParaRPr lang="en-US" dirty="0"/>
          </a:p>
        </p:txBody>
      </p:sp>
      <p:sp>
        <p:nvSpPr>
          <p:cNvPr id="6" name="Title 5"/>
          <p:cNvSpPr>
            <a:spLocks noGrp="1"/>
          </p:cNvSpPr>
          <p:nvPr>
            <p:ph type="title"/>
          </p:nvPr>
        </p:nvSpPr>
        <p:spPr/>
        <p:txBody>
          <a:bodyPr/>
          <a:lstStyle/>
          <a:p>
            <a:r>
              <a:rPr lang="en-US" dirty="0" smtClean="0"/>
              <a:t>Power-Packs: </a:t>
            </a:r>
            <a:r>
              <a:rPr lang="pt-BR" dirty="0" smtClean="0"/>
              <a:t>Caveats</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170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445" y="2474459"/>
            <a:ext cx="1370965" cy="1182793"/>
          </a:xfrm>
          <a:prstGeom prst="rect">
            <a:avLst/>
          </a:prstGeom>
        </p:spPr>
      </p:pic>
      <p:sp>
        <p:nvSpPr>
          <p:cNvPr id="8" name="TextBox 7"/>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30882977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Power-Packs: Create</a:t>
            </a:r>
            <a:endParaRPr lang="en-US" dirty="0"/>
          </a:p>
        </p:txBody>
      </p:sp>
      <p:sp>
        <p:nvSpPr>
          <p:cNvPr id="4" name="Content Placeholder 3"/>
          <p:cNvSpPr txBox="1">
            <a:spLocks/>
          </p:cNvSpPr>
          <p:nvPr/>
        </p:nvSpPr>
        <p:spPr>
          <a:xfrm>
            <a:off x="475969" y="1085041"/>
            <a:ext cx="13990320" cy="651297"/>
          </a:xfrm>
          <a:prstGeom prst="rect">
            <a:avLst/>
          </a:prstGeom>
        </p:spPr>
        <p:txBody>
          <a:bodyPr vert="horz" lIns="146304" tIns="73152" rIns="146304" bIns="73152" rtlCol="0">
            <a:normAutofit fontScale="85000"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C00000"/>
              </a:buClr>
              <a:buNone/>
            </a:pPr>
            <a:r>
              <a:rPr lang="en-US" sz="3800" dirty="0">
                <a:solidFill>
                  <a:schemeClr val="accent1"/>
                </a:solidFill>
              </a:rPr>
              <a:t>System &gt; Manage &gt; Power-Packs &gt; Actions &gt; Create New Power-Pack</a:t>
            </a:r>
          </a:p>
        </p:txBody>
      </p:sp>
      <p:sp>
        <p:nvSpPr>
          <p:cNvPr id="10" name="TextBox 9"/>
          <p:cNvSpPr txBox="1"/>
          <p:nvPr/>
        </p:nvSpPr>
        <p:spPr>
          <a:xfrm>
            <a:off x="1174497" y="4252119"/>
            <a:ext cx="295530" cy="594009"/>
          </a:xfrm>
          <a:prstGeom prst="rect">
            <a:avLst/>
          </a:prstGeom>
          <a:noFill/>
        </p:spPr>
        <p:txBody>
          <a:bodyPr wrap="none" lIns="146304" tIns="73152" rIns="146304" bIns="73152" rtlCol="0">
            <a:spAutoFit/>
          </a:bodyPr>
          <a:lstStyle/>
          <a:p>
            <a:endParaRPr lang="en-US" dirty="0"/>
          </a:p>
        </p:txBody>
      </p:sp>
      <p:sp>
        <p:nvSpPr>
          <p:cNvPr id="12" name="TextBox 11"/>
          <p:cNvSpPr txBox="1"/>
          <p:nvPr/>
        </p:nvSpPr>
        <p:spPr>
          <a:xfrm>
            <a:off x="99851" y="4917086"/>
            <a:ext cx="4443644" cy="3717941"/>
          </a:xfrm>
          <a:prstGeom prst="rect">
            <a:avLst/>
          </a:prstGeom>
          <a:noFill/>
        </p:spPr>
        <p:txBody>
          <a:bodyPr wrap="square" lIns="146304" tIns="73152" rIns="146304" bIns="73152" rtlCol="0">
            <a:spAutoFit/>
          </a:bodyPr>
          <a:lstStyle/>
          <a:p>
            <a:r>
              <a:rPr lang="en-GB" b="1" dirty="0" smtClean="0">
                <a:solidFill>
                  <a:schemeClr val="tx1">
                    <a:lumMod val="50000"/>
                  </a:schemeClr>
                </a:solidFill>
                <a:latin typeface="Futura Lt BT" panose="020B0402020204020303" pitchFamily="34" charset="0"/>
              </a:rPr>
              <a:t>Contents:</a:t>
            </a:r>
            <a:r>
              <a:rPr lang="en-GB" dirty="0" smtClean="0">
                <a:solidFill>
                  <a:schemeClr val="tx1">
                    <a:lumMod val="50000"/>
                  </a:schemeClr>
                </a:solidFill>
                <a:latin typeface="Futura Lt BT" panose="020B0402020204020303" pitchFamily="34" charset="0"/>
              </a:rPr>
              <a:t> Displays </a:t>
            </a:r>
            <a:r>
              <a:rPr lang="en-GB" dirty="0">
                <a:solidFill>
                  <a:schemeClr val="tx1">
                    <a:lumMod val="50000"/>
                  </a:schemeClr>
                </a:solidFill>
                <a:latin typeface="Futura Lt BT" panose="020B0402020204020303" pitchFamily="34" charset="0"/>
              </a:rPr>
              <a:t>the Embedded/Available modal page, where you can </a:t>
            </a:r>
            <a:r>
              <a:rPr lang="en-GB" dirty="0" smtClean="0">
                <a:solidFill>
                  <a:schemeClr val="tx1">
                    <a:lumMod val="50000"/>
                  </a:schemeClr>
                </a:solidFill>
                <a:latin typeface="Futura Lt BT" panose="020B0402020204020303" pitchFamily="34" charset="0"/>
              </a:rPr>
              <a:t>add or remove from the Power-Pack</a:t>
            </a:r>
            <a:r>
              <a:rPr lang="en-GB" dirty="0">
                <a:solidFill>
                  <a:schemeClr val="tx1">
                    <a:lumMod val="50000"/>
                  </a:schemeClr>
                </a:solidFill>
                <a:latin typeface="Futura Lt BT" panose="020B0402020204020303" pitchFamily="34" charset="0"/>
              </a:rPr>
              <a:t>. To add, select the lightning bolt </a:t>
            </a:r>
            <a:r>
              <a:rPr lang="en-GB" dirty="0" smtClean="0">
                <a:solidFill>
                  <a:schemeClr val="tx1">
                    <a:lumMod val="50000"/>
                  </a:schemeClr>
                </a:solidFill>
                <a:latin typeface="Futura Lt BT" panose="020B0402020204020303" pitchFamily="34" charset="0"/>
              </a:rPr>
              <a:t>icon. </a:t>
            </a:r>
            <a:r>
              <a:rPr lang="en-GB" dirty="0">
                <a:solidFill>
                  <a:schemeClr val="tx1">
                    <a:lumMod val="50000"/>
                  </a:schemeClr>
                </a:solidFill>
                <a:latin typeface="Futura Lt BT" panose="020B0402020204020303" pitchFamily="34" charset="0"/>
              </a:rPr>
              <a:t>To remove, select the bomb </a:t>
            </a:r>
            <a:r>
              <a:rPr lang="en-GB" dirty="0" smtClean="0">
                <a:solidFill>
                  <a:schemeClr val="tx1">
                    <a:lumMod val="50000"/>
                  </a:schemeClr>
                </a:solidFill>
                <a:latin typeface="Futura Lt BT" panose="020B0402020204020303" pitchFamily="34" charset="0"/>
              </a:rPr>
              <a:t>icon.</a:t>
            </a:r>
          </a:p>
        </p:txBody>
      </p:sp>
      <p:sp>
        <p:nvSpPr>
          <p:cNvPr id="7" name="TextBox 6"/>
          <p:cNvSpPr txBox="1"/>
          <p:nvPr/>
        </p:nvSpPr>
        <p:spPr>
          <a:xfrm>
            <a:off x="337793" y="2632024"/>
            <a:ext cx="3964772" cy="1040285"/>
          </a:xfrm>
          <a:prstGeom prst="rect">
            <a:avLst/>
          </a:prstGeom>
          <a:noFill/>
        </p:spPr>
        <p:txBody>
          <a:bodyPr wrap="square" lIns="146304" tIns="73152" rIns="146304" bIns="73152" rtlCol="0">
            <a:spAutoFit/>
          </a:bodyPr>
          <a:lstStyle/>
          <a:p>
            <a:r>
              <a:rPr lang="en-GB" dirty="0" smtClean="0">
                <a:solidFill>
                  <a:schemeClr val="tx1">
                    <a:lumMod val="50000"/>
                  </a:schemeClr>
                </a:solidFill>
                <a:latin typeface="Futura Lt BT" panose="020B0402020204020303" pitchFamily="34" charset="0"/>
              </a:rPr>
              <a:t>Name your Power- Pack and </a:t>
            </a:r>
            <a:r>
              <a:rPr lang="en-GB" b="1" dirty="0" smtClean="0">
                <a:solidFill>
                  <a:schemeClr val="tx1">
                    <a:lumMod val="50000"/>
                  </a:schemeClr>
                </a:solidFill>
                <a:latin typeface="Futura Lt BT" panose="020B0402020204020303" pitchFamily="34" charset="0"/>
              </a:rPr>
              <a:t>SAVE.</a:t>
            </a:r>
            <a:endParaRPr lang="en-US" b="1" dirty="0">
              <a:solidFill>
                <a:schemeClr val="tx1">
                  <a:lumMod val="50000"/>
                </a:schemeClr>
              </a:solidFill>
              <a:latin typeface="Futura Lt BT" panose="020B0402020204020303" pitchFamily="34" charset="0"/>
            </a:endParaRPr>
          </a:p>
        </p:txBody>
      </p:sp>
      <p:sp>
        <p:nvSpPr>
          <p:cNvPr id="14" name="Slide Number Placeholder 13"/>
          <p:cNvSpPr>
            <a:spLocks noGrp="1"/>
          </p:cNvSpPr>
          <p:nvPr>
            <p:ph type="sldNum" sz="quarter" idx="4"/>
          </p:nvPr>
        </p:nvSpPr>
        <p:spPr/>
        <p:txBody>
          <a:bodyPr/>
          <a:lstStyle/>
          <a:p>
            <a:fld id="{59FBCBD5-A728-384D-A41B-B8C6FE40EEBE}" type="slidenum">
              <a:rPr lang="en-US" smtClean="0"/>
              <a:pPr/>
              <a:t>171</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913" y="1736338"/>
            <a:ext cx="7772400" cy="3326538"/>
          </a:xfrm>
          <a:prstGeom prst="rect">
            <a:avLst/>
          </a:prstGeom>
        </p:spPr>
      </p:pic>
      <p:cxnSp>
        <p:nvCxnSpPr>
          <p:cNvPr id="8" name="Straight Arrow Connector 7"/>
          <p:cNvCxnSpPr>
            <a:stCxn id="7" idx="0"/>
          </p:cNvCxnSpPr>
          <p:nvPr/>
        </p:nvCxnSpPr>
        <p:spPr>
          <a:xfrm flipV="1">
            <a:off x="2320179" y="2179322"/>
            <a:ext cx="4264772" cy="4527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64394" y="8383759"/>
            <a:ext cx="10384583" cy="1040285"/>
          </a:xfrm>
          <a:prstGeom prst="rect">
            <a:avLst/>
          </a:prstGeom>
          <a:noFill/>
        </p:spPr>
        <p:txBody>
          <a:bodyPr wrap="square" lIns="146304" tIns="73152" rIns="146304" bIns="73152" rtlCol="0">
            <a:spAutoFit/>
          </a:bodyPr>
          <a:lstStyle/>
          <a:p>
            <a:r>
              <a:rPr lang="en-GB" dirty="0">
                <a:solidFill>
                  <a:schemeClr val="tx1">
                    <a:lumMod val="50000"/>
                  </a:schemeClr>
                </a:solidFill>
                <a:latin typeface="Futura Lt BT" panose="020B0402020204020303" pitchFamily="34" charset="0"/>
              </a:rPr>
              <a:t>The Available pane contains only content that is not included in any other Power-Pack. </a:t>
            </a:r>
            <a:endParaRPr lang="en-GB" dirty="0" smtClean="0">
              <a:solidFill>
                <a:schemeClr val="tx1">
                  <a:lumMod val="50000"/>
                </a:schemeClr>
              </a:solidFill>
              <a:latin typeface="Futura Lt BT" panose="020B0402020204020303" pitchFamily="34" charset="0"/>
            </a:endParaRPr>
          </a:p>
        </p:txBody>
      </p:sp>
      <p:sp>
        <p:nvSpPr>
          <p:cNvPr id="20" name="TextBox 19"/>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
        <p:nvSpPr>
          <p:cNvPr id="9" name="Left Brace 8"/>
          <p:cNvSpPr/>
          <p:nvPr/>
        </p:nvSpPr>
        <p:spPr>
          <a:xfrm>
            <a:off x="4483039" y="4937496"/>
            <a:ext cx="934524" cy="3365383"/>
          </a:xfrm>
          <a:prstGeom prst="leftBrace">
            <a:avLst>
              <a:gd name="adj1" fmla="val 0"/>
              <a:gd name="adj2" fmla="val 52158"/>
            </a:avLst>
          </a:prstGeom>
        </p:spPr>
        <p:style>
          <a:lnRef idx="2">
            <a:schemeClr val="accent1"/>
          </a:lnRef>
          <a:fillRef idx="0">
            <a:schemeClr val="accent1"/>
          </a:fillRef>
          <a:effectRef idx="1">
            <a:schemeClr val="accent1"/>
          </a:effectRef>
          <a:fontRef idx="minor">
            <a:schemeClr val="tx1"/>
          </a:fontRef>
        </p:style>
        <p:txBody>
          <a:bodyPr lIns="146304" tIns="73152" rIns="146304" bIns="73152" rtlCol="0" anchor="ctr"/>
          <a:lstStyle/>
          <a:p>
            <a:pPr algn="ct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662" y="4818381"/>
            <a:ext cx="8225790" cy="3517524"/>
          </a:xfrm>
          <a:prstGeom prst="rect">
            <a:avLst/>
          </a:prstGeom>
        </p:spPr>
      </p:pic>
      <p:sp>
        <p:nvSpPr>
          <p:cNvPr id="23" name="Oval 22"/>
          <p:cNvSpPr/>
          <p:nvPr/>
        </p:nvSpPr>
        <p:spPr>
          <a:xfrm>
            <a:off x="13613509" y="5338959"/>
            <a:ext cx="413204" cy="23539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9" name="Rectangle 18"/>
          <p:cNvSpPr/>
          <p:nvPr/>
        </p:nvSpPr>
        <p:spPr>
          <a:xfrm>
            <a:off x="13734755" y="7031545"/>
            <a:ext cx="170716" cy="1080347"/>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21" name="Straight Arrow Connector 20"/>
          <p:cNvCxnSpPr>
            <a:stCxn id="19" idx="0"/>
          </p:cNvCxnSpPr>
          <p:nvPr/>
        </p:nvCxnSpPr>
        <p:spPr>
          <a:xfrm flipH="1" flipV="1">
            <a:off x="11575755" y="5634545"/>
            <a:ext cx="2244359" cy="1397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6130345" y="7838941"/>
            <a:ext cx="678717" cy="544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1034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75968" y="1085042"/>
            <a:ext cx="14798486" cy="7749249"/>
          </a:xfrm>
        </p:spPr>
        <p:txBody>
          <a:bodyPr/>
          <a:lstStyle/>
          <a:p>
            <a:pPr marL="0" indent="0">
              <a:buNone/>
            </a:pPr>
            <a:r>
              <a:rPr lang="en-GB" sz="3600" dirty="0"/>
              <a:t>The Configure Export File modal page allows you to embed a license key within the Power-Pack.</a:t>
            </a:r>
            <a:endParaRPr lang="en-US" sz="3600" dirty="0"/>
          </a:p>
          <a:p>
            <a:endParaRPr lang="en-US" dirty="0"/>
          </a:p>
        </p:txBody>
      </p:sp>
      <p:sp>
        <p:nvSpPr>
          <p:cNvPr id="3" name="Title 2"/>
          <p:cNvSpPr>
            <a:spLocks noGrp="1"/>
          </p:cNvSpPr>
          <p:nvPr>
            <p:ph type="title"/>
          </p:nvPr>
        </p:nvSpPr>
        <p:spPr/>
        <p:txBody>
          <a:bodyPr/>
          <a:lstStyle/>
          <a:p>
            <a:r>
              <a:rPr lang="en-US" dirty="0" smtClean="0"/>
              <a:t>Power-Packs: Create</a:t>
            </a:r>
            <a:endParaRPr lang="en-US" dirty="0"/>
          </a:p>
        </p:txBody>
      </p:sp>
      <p:sp>
        <p:nvSpPr>
          <p:cNvPr id="14" name="Slide Number Placeholder 13"/>
          <p:cNvSpPr>
            <a:spLocks noGrp="1"/>
          </p:cNvSpPr>
          <p:nvPr>
            <p:ph type="sldNum" sz="quarter" idx="4"/>
          </p:nvPr>
        </p:nvSpPr>
        <p:spPr/>
        <p:txBody>
          <a:bodyPr/>
          <a:lstStyle/>
          <a:p>
            <a:fld id="{59FBCBD5-A728-384D-A41B-B8C6FE40EEBE}" type="slidenum">
              <a:rPr lang="en-US" smtClean="0"/>
              <a:pPr/>
              <a:t>172</a:t>
            </a:fld>
            <a:endParaRPr lang="en-US" dirty="0"/>
          </a:p>
        </p:txBody>
      </p:sp>
      <p:sp>
        <p:nvSpPr>
          <p:cNvPr id="10" name="TextBox 9"/>
          <p:cNvSpPr txBox="1"/>
          <p:nvPr/>
        </p:nvSpPr>
        <p:spPr>
          <a:xfrm>
            <a:off x="1174497" y="4252119"/>
            <a:ext cx="295530" cy="594009"/>
          </a:xfrm>
          <a:prstGeom prst="rect">
            <a:avLst/>
          </a:prstGeom>
          <a:noFill/>
        </p:spPr>
        <p:txBody>
          <a:bodyPr wrap="none" lIns="146304" tIns="73152" rIns="146304" bIns="73152" rtlCol="0">
            <a:spAutoFit/>
          </a:bodyPr>
          <a:lstStyle/>
          <a:p>
            <a:endParaRPr lang="en-US" dirty="0"/>
          </a:p>
        </p:txBody>
      </p:sp>
      <p:sp>
        <p:nvSpPr>
          <p:cNvPr id="7" name="TextBox 6"/>
          <p:cNvSpPr txBox="1"/>
          <p:nvPr/>
        </p:nvSpPr>
        <p:spPr>
          <a:xfrm>
            <a:off x="197676" y="3660184"/>
            <a:ext cx="4742490" cy="1332673"/>
          </a:xfrm>
          <a:prstGeom prst="rect">
            <a:avLst/>
          </a:prstGeom>
          <a:noFill/>
        </p:spPr>
        <p:txBody>
          <a:bodyPr wrap="square" lIns="146304" tIns="73152" rIns="146304" bIns="73152" rtlCol="0">
            <a:spAutoFit/>
          </a:bodyPr>
          <a:lstStyle/>
          <a:p>
            <a:pPr marL="457200" indent="-457200">
              <a:buClr>
                <a:schemeClr val="accent1"/>
              </a:buClr>
              <a:buFont typeface="Arial" panose="020B0604020202020204" pitchFamily="34" charset="0"/>
              <a:buChar char="•"/>
            </a:pPr>
            <a:r>
              <a:rPr lang="en-GB" sz="2400" b="1" dirty="0" smtClean="0">
                <a:solidFill>
                  <a:schemeClr val="tx1">
                    <a:lumMod val="50000"/>
                  </a:schemeClr>
                </a:solidFill>
                <a:latin typeface="Futura Lt BT" panose="020B0402020204020303" pitchFamily="34" charset="0"/>
              </a:rPr>
              <a:t>Build</a:t>
            </a:r>
            <a:r>
              <a:rPr lang="en-GB" sz="2400" dirty="0" smtClean="0">
                <a:solidFill>
                  <a:schemeClr val="tx1">
                    <a:lumMod val="50000"/>
                  </a:schemeClr>
                </a:solidFill>
                <a:latin typeface="Futura Lt BT" panose="020B0402020204020303" pitchFamily="34" charset="0"/>
              </a:rPr>
              <a:t> the Power-Pack.</a:t>
            </a:r>
          </a:p>
          <a:p>
            <a:pPr marL="457200" indent="-457200">
              <a:buClr>
                <a:schemeClr val="accent1"/>
              </a:buClr>
              <a:buFont typeface="Arial" panose="020B0604020202020204" pitchFamily="34" charset="0"/>
              <a:buChar char="•"/>
            </a:pPr>
            <a:r>
              <a:rPr lang="en-GB" sz="2400" b="1" dirty="0" smtClean="0">
                <a:solidFill>
                  <a:schemeClr val="tx1">
                    <a:lumMod val="50000"/>
                  </a:schemeClr>
                </a:solidFill>
                <a:latin typeface="Futura Lt BT" panose="020B0402020204020303" pitchFamily="34" charset="0"/>
              </a:rPr>
              <a:t>Create a new build.</a:t>
            </a:r>
          </a:p>
          <a:p>
            <a:endParaRPr lang="en-US" b="1" dirty="0">
              <a:solidFill>
                <a:schemeClr val="tx1">
                  <a:lumMod val="50000"/>
                </a:schemeClr>
              </a:solidFill>
            </a:endParaRPr>
          </a:p>
        </p:txBody>
      </p:sp>
      <p:cxnSp>
        <p:nvCxnSpPr>
          <p:cNvPr id="11" name="Straight Connector 10"/>
          <p:cNvCxnSpPr>
            <a:endCxn id="5" idx="1"/>
          </p:cNvCxnSpPr>
          <p:nvPr/>
        </p:nvCxnSpPr>
        <p:spPr>
          <a:xfrm flipV="1">
            <a:off x="4748358" y="2962524"/>
            <a:ext cx="1424367" cy="918902"/>
          </a:xfrm>
          <a:prstGeom prst="line">
            <a:avLst/>
          </a:prstGeom>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172724" y="2431240"/>
            <a:ext cx="9118494" cy="3902711"/>
            <a:chOff x="3221908" y="945860"/>
            <a:chExt cx="5363820" cy="266093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908" y="945860"/>
              <a:ext cx="5363820" cy="2660939"/>
            </a:xfrm>
            <a:prstGeom prst="rect">
              <a:avLst/>
            </a:prstGeom>
          </p:spPr>
        </p:pic>
        <p:sp>
          <p:nvSpPr>
            <p:cNvPr id="5" name="Rectangle 4"/>
            <p:cNvSpPr/>
            <p:nvPr/>
          </p:nvSpPr>
          <p:spPr>
            <a:xfrm>
              <a:off x="3221908" y="1238250"/>
              <a:ext cx="652120" cy="1397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699689" y="1117600"/>
              <a:ext cx="520700" cy="2413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2" idx="2"/>
            </p:cNvCxnSpPr>
            <p:nvPr/>
          </p:nvCxnSpPr>
          <p:spPr>
            <a:xfrm>
              <a:off x="6960039" y="1358900"/>
              <a:ext cx="0" cy="4072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9998" y="3610445"/>
            <a:ext cx="5796755" cy="3183355"/>
          </a:xfrm>
          <a:prstGeom prst="rect">
            <a:avLst/>
          </a:prstGeom>
        </p:spPr>
      </p:pic>
      <p:cxnSp>
        <p:nvCxnSpPr>
          <p:cNvPr id="25" name="Straight Connector 24"/>
          <p:cNvCxnSpPr>
            <a:endCxn id="22" idx="1"/>
          </p:cNvCxnSpPr>
          <p:nvPr/>
        </p:nvCxnSpPr>
        <p:spPr>
          <a:xfrm flipV="1">
            <a:off x="4532076" y="2860078"/>
            <a:ext cx="7552876" cy="1477215"/>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97676" y="6573378"/>
            <a:ext cx="14815250" cy="2733056"/>
          </a:xfrm>
          <a:prstGeom prst="rect">
            <a:avLst/>
          </a:prstGeom>
          <a:noFill/>
        </p:spPr>
        <p:txBody>
          <a:bodyPr wrap="square" lIns="146304" tIns="73152" rIns="146304" bIns="73152" rtlCol="0">
            <a:spAutoFit/>
          </a:bodyPr>
          <a:lstStyle/>
          <a:p>
            <a:r>
              <a:rPr lang="en-GB" sz="2400" b="1" dirty="0" smtClean="0">
                <a:solidFill>
                  <a:schemeClr val="tx1">
                    <a:lumMod val="50000"/>
                  </a:schemeClr>
                </a:solidFill>
                <a:latin typeface="Futura Lt BT" panose="020B0402020204020303"/>
              </a:rPr>
              <a:t>None - </a:t>
            </a:r>
            <a:r>
              <a:rPr lang="en-GB" sz="2400" dirty="0" smtClean="0">
                <a:solidFill>
                  <a:schemeClr val="tx1">
                    <a:lumMod val="50000"/>
                  </a:schemeClr>
                </a:solidFill>
                <a:latin typeface="Futura Lt BT" panose="020B0402020204020303"/>
              </a:rPr>
              <a:t>Key </a:t>
            </a:r>
            <a:r>
              <a:rPr lang="en-GB" sz="2400" dirty="0">
                <a:solidFill>
                  <a:schemeClr val="tx1">
                    <a:lumMod val="50000"/>
                  </a:schemeClr>
                </a:solidFill>
                <a:latin typeface="Futura Lt BT" panose="020B0402020204020303"/>
              </a:rPr>
              <a:t>will not be embedded in the Power-Pack. </a:t>
            </a:r>
            <a:endParaRPr lang="en-US" sz="2400" dirty="0">
              <a:solidFill>
                <a:schemeClr val="tx1">
                  <a:lumMod val="50000"/>
                </a:schemeClr>
              </a:solidFill>
              <a:latin typeface="Futura Lt BT" panose="020B0402020204020303"/>
            </a:endParaRPr>
          </a:p>
          <a:p>
            <a:r>
              <a:rPr lang="en-GB" sz="2400" b="1" dirty="0">
                <a:solidFill>
                  <a:schemeClr val="tx1">
                    <a:lumMod val="50000"/>
                  </a:schemeClr>
                </a:solidFill>
                <a:latin typeface="Futura Lt BT" panose="020B0402020204020303"/>
              </a:rPr>
              <a:t>Install &amp; Use </a:t>
            </a:r>
            <a:r>
              <a:rPr lang="en-GB" sz="2400" b="1" dirty="0" smtClean="0">
                <a:solidFill>
                  <a:schemeClr val="tx1">
                    <a:lumMod val="50000"/>
                  </a:schemeClr>
                </a:solidFill>
                <a:latin typeface="Futura Lt BT" panose="020B0402020204020303"/>
              </a:rPr>
              <a:t>Only - </a:t>
            </a:r>
            <a:r>
              <a:rPr lang="en-GB" sz="2400" dirty="0" smtClean="0">
                <a:solidFill>
                  <a:schemeClr val="tx1">
                    <a:lumMod val="50000"/>
                  </a:schemeClr>
                </a:solidFill>
                <a:latin typeface="Futura Lt BT" panose="020B0402020204020303"/>
              </a:rPr>
              <a:t>Embedded </a:t>
            </a:r>
            <a:r>
              <a:rPr lang="en-GB" sz="2400" dirty="0">
                <a:solidFill>
                  <a:schemeClr val="tx1">
                    <a:lumMod val="50000"/>
                  </a:schemeClr>
                </a:solidFill>
                <a:latin typeface="Futura Lt BT" panose="020B0402020204020303"/>
              </a:rPr>
              <a:t>license key. Users will not be allowed to edit any of the installed content, either from within the Power-Pack or in the platform.</a:t>
            </a:r>
            <a:endParaRPr lang="en-US" sz="2400" dirty="0">
              <a:solidFill>
                <a:schemeClr val="tx1">
                  <a:lumMod val="50000"/>
                </a:schemeClr>
              </a:solidFill>
              <a:latin typeface="Futura Lt BT" panose="020B0402020204020303"/>
            </a:endParaRPr>
          </a:p>
          <a:p>
            <a:r>
              <a:rPr lang="en-US" sz="2400" b="1" dirty="0">
                <a:solidFill>
                  <a:schemeClr val="tx1">
                    <a:lumMod val="50000"/>
                  </a:schemeClr>
                </a:solidFill>
                <a:latin typeface="Futura Lt BT" panose="020B0402020204020303"/>
              </a:rPr>
              <a:t>Administrative (including export &amp; </a:t>
            </a:r>
            <a:r>
              <a:rPr lang="en-US" sz="2400" b="1" dirty="0" smtClean="0">
                <a:solidFill>
                  <a:schemeClr val="tx1">
                    <a:lumMod val="50000"/>
                  </a:schemeClr>
                </a:solidFill>
                <a:latin typeface="Futura Lt BT" panose="020B0402020204020303"/>
              </a:rPr>
              <a:t>license) - </a:t>
            </a:r>
            <a:r>
              <a:rPr lang="en-GB" sz="2400" dirty="0" smtClean="0">
                <a:solidFill>
                  <a:schemeClr val="tx1">
                    <a:lumMod val="50000"/>
                  </a:schemeClr>
                </a:solidFill>
                <a:latin typeface="Futura Lt BT" panose="020B0402020204020303"/>
              </a:rPr>
              <a:t>Embedded </a:t>
            </a:r>
            <a:r>
              <a:rPr lang="en-GB" sz="2400" dirty="0">
                <a:solidFill>
                  <a:schemeClr val="tx1">
                    <a:lumMod val="50000"/>
                  </a:schemeClr>
                </a:solidFill>
                <a:latin typeface="Futura Lt BT" panose="020B0402020204020303"/>
              </a:rPr>
              <a:t>license key. Users will be allowed to edit each of the installed items from this Power-Pack. </a:t>
            </a:r>
            <a:endParaRPr lang="en-US" sz="2400" dirty="0">
              <a:solidFill>
                <a:schemeClr val="tx1">
                  <a:lumMod val="50000"/>
                </a:schemeClr>
              </a:solidFill>
              <a:latin typeface="Futura Lt BT" panose="020B0402020204020303"/>
            </a:endParaRPr>
          </a:p>
          <a:p>
            <a:r>
              <a:rPr lang="en-GB" sz="2400" b="1" dirty="0">
                <a:solidFill>
                  <a:schemeClr val="tx1">
                    <a:lumMod val="50000"/>
                  </a:schemeClr>
                </a:solidFill>
                <a:latin typeface="Futura Lt BT" panose="020B0402020204020303"/>
              </a:rPr>
              <a:t>Manage Content Items of Selected </a:t>
            </a:r>
            <a:r>
              <a:rPr lang="en-GB" sz="2400" b="1" dirty="0" smtClean="0">
                <a:solidFill>
                  <a:schemeClr val="tx1">
                    <a:lumMod val="50000"/>
                  </a:schemeClr>
                </a:solidFill>
                <a:latin typeface="Futura Lt BT" panose="020B0402020204020303"/>
              </a:rPr>
              <a:t>Types - </a:t>
            </a:r>
            <a:r>
              <a:rPr lang="en-GB" sz="2400" dirty="0" smtClean="0">
                <a:solidFill>
                  <a:schemeClr val="tx1">
                    <a:lumMod val="50000"/>
                  </a:schemeClr>
                </a:solidFill>
                <a:latin typeface="Futura Lt BT" panose="020B0402020204020303"/>
              </a:rPr>
              <a:t>Embedded </a:t>
            </a:r>
            <a:r>
              <a:rPr lang="en-GB" sz="2400" dirty="0">
                <a:solidFill>
                  <a:schemeClr val="tx1">
                    <a:lumMod val="50000"/>
                  </a:schemeClr>
                </a:solidFill>
                <a:latin typeface="Futura Lt BT" panose="020B0402020204020303"/>
              </a:rPr>
              <a:t>license key. Users will be allowed to edit only the name and version </a:t>
            </a:r>
            <a:r>
              <a:rPr lang="en-US" sz="2400" dirty="0">
                <a:solidFill>
                  <a:schemeClr val="tx1">
                    <a:lumMod val="50000"/>
                  </a:schemeClr>
                </a:solidFill>
                <a:latin typeface="Futura Lt BT" panose="020B0402020204020303"/>
              </a:rPr>
              <a:t>number of the Power-Pack. </a:t>
            </a:r>
            <a:endParaRPr lang="en-US" sz="2400" b="1" dirty="0">
              <a:solidFill>
                <a:schemeClr val="tx1">
                  <a:lumMod val="50000"/>
                </a:schemeClr>
              </a:solidFill>
              <a:latin typeface="Futura Lt BT" panose="020B0402020204020303"/>
            </a:endParaRPr>
          </a:p>
        </p:txBody>
      </p:sp>
      <p:cxnSp>
        <p:nvCxnSpPr>
          <p:cNvPr id="24" name="Straight Connector 23"/>
          <p:cNvCxnSpPr/>
          <p:nvPr/>
        </p:nvCxnSpPr>
        <p:spPr>
          <a:xfrm flipH="1">
            <a:off x="9610537" y="5202122"/>
            <a:ext cx="2190375" cy="137125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81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63893" y="4628842"/>
            <a:ext cx="14697148" cy="782320"/>
          </a:xfrm>
        </p:spPr>
        <p:txBody>
          <a:bodyPr>
            <a:noAutofit/>
          </a:bodyPr>
          <a:lstStyle/>
          <a:p>
            <a:pPr marL="0" indent="0">
              <a:buNone/>
            </a:pPr>
            <a:r>
              <a:rPr lang="en-GB" sz="3600" dirty="0"/>
              <a:t>If the </a:t>
            </a:r>
            <a:r>
              <a:rPr lang="en-GB" sz="3600" dirty="0" smtClean="0"/>
              <a:t>Power-Pack </a:t>
            </a:r>
            <a:r>
              <a:rPr lang="en-GB" sz="3600" dirty="0"/>
              <a:t>is already open, select Build and Export from the </a:t>
            </a:r>
            <a:r>
              <a:rPr lang="en-GB" sz="3600" dirty="0" smtClean="0"/>
              <a:t>NavBar </a:t>
            </a:r>
            <a:r>
              <a:rPr lang="en-GB" sz="3600" dirty="0"/>
              <a:t>to the left.</a:t>
            </a:r>
          </a:p>
        </p:txBody>
      </p:sp>
      <p:sp>
        <p:nvSpPr>
          <p:cNvPr id="3" name="Title 2"/>
          <p:cNvSpPr>
            <a:spLocks noGrp="1"/>
          </p:cNvSpPr>
          <p:nvPr>
            <p:ph type="title"/>
          </p:nvPr>
        </p:nvSpPr>
        <p:spPr/>
        <p:txBody>
          <a:bodyPr/>
          <a:lstStyle/>
          <a:p>
            <a:r>
              <a:rPr lang="en-US" dirty="0" smtClean="0"/>
              <a:t>Power-Packs: Exporting</a:t>
            </a:r>
            <a:endParaRPr lang="en-US" dirty="0"/>
          </a:p>
        </p:txBody>
      </p:sp>
      <p:sp>
        <p:nvSpPr>
          <p:cNvPr id="14" name="Slide Number Placeholder 13"/>
          <p:cNvSpPr>
            <a:spLocks noGrp="1"/>
          </p:cNvSpPr>
          <p:nvPr>
            <p:ph type="sldNum" sz="quarter" idx="4"/>
          </p:nvPr>
        </p:nvSpPr>
        <p:spPr/>
        <p:txBody>
          <a:bodyPr/>
          <a:lstStyle/>
          <a:p>
            <a:fld id="{59FBCBD5-A728-384D-A41B-B8C6FE40EEBE}" type="slidenum">
              <a:rPr lang="en-US" smtClean="0"/>
              <a:pPr/>
              <a:t>173</a:t>
            </a:fld>
            <a:endParaRPr lang="en-US" dirty="0"/>
          </a:p>
        </p:txBody>
      </p:sp>
      <p:sp>
        <p:nvSpPr>
          <p:cNvPr id="10" name="TextBox 9"/>
          <p:cNvSpPr txBox="1"/>
          <p:nvPr/>
        </p:nvSpPr>
        <p:spPr>
          <a:xfrm>
            <a:off x="1174497" y="4252119"/>
            <a:ext cx="295530" cy="594009"/>
          </a:xfrm>
          <a:prstGeom prst="rect">
            <a:avLst/>
          </a:prstGeom>
          <a:noFill/>
        </p:spPr>
        <p:txBody>
          <a:bodyPr wrap="none" lIns="146304" tIns="73152" rIns="146304" bIns="73152"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3" y="1450864"/>
            <a:ext cx="14195425" cy="910119"/>
          </a:xfrm>
          <a:prstGeom prst="rect">
            <a:avLst/>
          </a:prstGeom>
        </p:spPr>
      </p:pic>
      <p:sp>
        <p:nvSpPr>
          <p:cNvPr id="6" name="Rectangle 5"/>
          <p:cNvSpPr/>
          <p:nvPr/>
        </p:nvSpPr>
        <p:spPr>
          <a:xfrm>
            <a:off x="14378940" y="2123441"/>
            <a:ext cx="237490" cy="237543"/>
          </a:xfrm>
          <a:prstGeom prst="rect">
            <a:avLst/>
          </a:prstGeom>
          <a:noFill/>
          <a:ln w="158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3334" y="2573069"/>
            <a:ext cx="3049588" cy="1868142"/>
          </a:xfrm>
          <a:prstGeom prst="rect">
            <a:avLst/>
          </a:prstGeom>
        </p:spPr>
      </p:pic>
      <p:sp>
        <p:nvSpPr>
          <p:cNvPr id="27" name="Content Placeholder 7"/>
          <p:cNvSpPr txBox="1">
            <a:spLocks/>
          </p:cNvSpPr>
          <p:nvPr/>
        </p:nvSpPr>
        <p:spPr>
          <a:xfrm>
            <a:off x="2899132" y="2659913"/>
            <a:ext cx="6536128" cy="782320"/>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tx1">
                    <a:lumMod val="50000"/>
                  </a:schemeClr>
                </a:solidFill>
              </a:rPr>
              <a:t>Select the green disk icon.</a:t>
            </a:r>
            <a:r>
              <a:rPr lang="en-US" dirty="0" smtClean="0"/>
              <a:t> </a:t>
            </a:r>
            <a:endParaRPr lang="en-US" dirty="0"/>
          </a:p>
        </p:txBody>
      </p:sp>
      <p:cxnSp>
        <p:nvCxnSpPr>
          <p:cNvPr id="29" name="Straight Connector 28"/>
          <p:cNvCxnSpPr>
            <a:stCxn id="16" idx="3"/>
            <a:endCxn id="6" idx="2"/>
          </p:cNvCxnSpPr>
          <p:nvPr/>
        </p:nvCxnSpPr>
        <p:spPr>
          <a:xfrm flipV="1">
            <a:off x="12542922" y="2360984"/>
            <a:ext cx="1954763" cy="1146156"/>
          </a:xfrm>
          <a:prstGeom prst="line">
            <a:avLst/>
          </a:prstGeom>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982" y="5922065"/>
            <a:ext cx="11993245" cy="2571046"/>
          </a:xfrm>
          <a:prstGeom prst="rect">
            <a:avLst/>
          </a:prstGeom>
        </p:spPr>
      </p:pic>
      <p:sp>
        <p:nvSpPr>
          <p:cNvPr id="31" name="Rectangle 30"/>
          <p:cNvSpPr/>
          <p:nvPr/>
        </p:nvSpPr>
        <p:spPr>
          <a:xfrm>
            <a:off x="3857763" y="6445130"/>
            <a:ext cx="215900" cy="260773"/>
          </a:xfrm>
          <a:prstGeom prst="rect">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5" name="TextBox 14"/>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482001" y="3202707"/>
            <a:ext cx="1060836" cy="915231"/>
          </a:xfrm>
          <a:prstGeom prst="rect">
            <a:avLst/>
          </a:prstGeom>
        </p:spPr>
      </p:pic>
      <p:sp>
        <p:nvSpPr>
          <p:cNvPr id="17" name="Content Placeholder 7"/>
          <p:cNvSpPr txBox="1">
            <a:spLocks/>
          </p:cNvSpPr>
          <p:nvPr/>
        </p:nvSpPr>
        <p:spPr>
          <a:xfrm>
            <a:off x="663893" y="8695775"/>
            <a:ext cx="14697148" cy="782320"/>
          </a:xfrm>
          <a:prstGeom prst="rect">
            <a:avLst/>
          </a:prstGeom>
        </p:spPr>
        <p:txBody>
          <a:bodyPr vert="horz" lIns="146304" tIns="73152" rIns="146304" bIns="73152" rtlCol="0">
            <a:noAutofit/>
          </a:bodyPr>
          <a:lstStyle>
            <a:lvl1pPr marL="731520" indent="-731520" algn="l" defTabSz="731520" rtl="0" eaLnBrk="1" latinLnBrk="0" hangingPunct="1">
              <a:lnSpc>
                <a:spcPct val="110000"/>
              </a:lnSpc>
              <a:spcBef>
                <a:spcPct val="20000"/>
              </a:spcBef>
              <a:buClr>
                <a:schemeClr val="accent1"/>
              </a:buClr>
              <a:buFont typeface="Arial"/>
              <a:buChar char="•"/>
              <a:defRPr sz="4000" b="0" i="0" kern="1200">
                <a:solidFill>
                  <a:schemeClr val="tx1">
                    <a:lumMod val="50000"/>
                  </a:schemeClr>
                </a:solidFill>
                <a:latin typeface="Futura Lt BT" pitchFamily="34" charset="0"/>
                <a:ea typeface="+mn-ea"/>
                <a:cs typeface="Futura Lt BT" pitchFamily="34" charset="0"/>
              </a:defRPr>
            </a:lvl1pPr>
            <a:lvl2pPr marL="1554480" indent="-822960" algn="l" defTabSz="731520" rtl="0" eaLnBrk="1" latinLnBrk="0" hangingPunct="1">
              <a:lnSpc>
                <a:spcPct val="90000"/>
              </a:lnSpc>
              <a:spcBef>
                <a:spcPct val="20000"/>
              </a:spcBef>
              <a:buClr>
                <a:srgbClr val="53B948"/>
              </a:buClr>
              <a:buFont typeface="Arial"/>
              <a:buChar char="•"/>
              <a:defRPr sz="3200" b="0" i="0" kern="1200" baseline="0">
                <a:solidFill>
                  <a:schemeClr val="tx1">
                    <a:lumMod val="50000"/>
                  </a:schemeClr>
                </a:solidFill>
                <a:latin typeface="Futura Lt BT" pitchFamily="34" charset="0"/>
                <a:ea typeface="+mn-ea"/>
                <a:cs typeface="Futura Lt BT" pitchFamily="34" charset="0"/>
              </a:defRPr>
            </a:lvl2pPr>
            <a:lvl3pPr marL="1920240" indent="-457200" algn="l" defTabSz="731520" rtl="0" eaLnBrk="1" latinLnBrk="0" hangingPunct="1">
              <a:lnSpc>
                <a:spcPct val="110000"/>
              </a:lnSpc>
              <a:spcBef>
                <a:spcPct val="20000"/>
              </a:spcBef>
              <a:buClr>
                <a:schemeClr val="accent4"/>
              </a:buClr>
              <a:buFont typeface="Arial"/>
              <a:buChar char="•"/>
              <a:defRPr sz="2900" b="0" i="0" kern="1200" baseline="0">
                <a:solidFill>
                  <a:schemeClr val="tx1">
                    <a:lumMod val="50000"/>
                  </a:schemeClr>
                </a:solidFill>
                <a:latin typeface="Futura Lt BT" pitchFamily="34" charset="0"/>
                <a:ea typeface="+mn-ea"/>
                <a:cs typeface="Futura Lt BT" pitchFamily="34" charset="0"/>
              </a:defRPr>
            </a:lvl3pPr>
            <a:lvl4pPr marL="2560320" indent="-365760" algn="l" defTabSz="731520" rtl="0" eaLnBrk="1" latinLnBrk="0" hangingPunct="1">
              <a:lnSpc>
                <a:spcPct val="110000"/>
              </a:lnSpc>
              <a:spcBef>
                <a:spcPct val="20000"/>
              </a:spcBef>
              <a:buClr>
                <a:schemeClr val="accent4"/>
              </a:buClr>
              <a:buFont typeface="Arial"/>
              <a:buChar char="•"/>
              <a:defRPr sz="2200" b="0" i="0" kern="1200">
                <a:solidFill>
                  <a:schemeClr val="tx1">
                    <a:lumMod val="50000"/>
                  </a:schemeClr>
                </a:solidFill>
                <a:latin typeface="Futura Lt BT" pitchFamily="34" charset="0"/>
                <a:ea typeface="+mn-ea"/>
                <a:cs typeface="Futura Lt BT" pitchFamily="34" charset="0"/>
              </a:defRPr>
            </a:lvl4pPr>
            <a:lvl5pPr marL="3291840" indent="-365760" algn="l" defTabSz="731520" rtl="0" eaLnBrk="1" latinLnBrk="0" hangingPunct="1">
              <a:lnSpc>
                <a:spcPct val="110000"/>
              </a:lnSpc>
              <a:spcBef>
                <a:spcPct val="20000"/>
              </a:spcBef>
              <a:buClr>
                <a:schemeClr val="accent4"/>
              </a:buClr>
              <a:buFont typeface="Arial"/>
              <a:buChar char="•"/>
              <a:defRPr sz="1900" b="0" i="0" kern="1200">
                <a:solidFill>
                  <a:schemeClr val="tx1">
                    <a:lumMod val="50000"/>
                  </a:schemeClr>
                </a:solidFill>
                <a:latin typeface="Futura Lt BT" pitchFamily="34" charset="0"/>
                <a:ea typeface="+mn-ea"/>
                <a:cs typeface="Futura Lt BT" pitchFamily="34"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Font typeface="Arial"/>
              <a:buNone/>
            </a:pPr>
            <a:r>
              <a:rPr lang="en-GB" sz="3600" dirty="0" smtClean="0"/>
              <a:t>Exporting Dynamic apps is a way to check your dynamic app for errors.</a:t>
            </a:r>
            <a:endParaRPr lang="en-GB" sz="3600" dirty="0"/>
          </a:p>
        </p:txBody>
      </p:sp>
    </p:spTree>
    <p:extLst>
      <p:ext uri="{BB962C8B-B14F-4D97-AF65-F5344CB8AC3E}">
        <p14:creationId xmlns:p14="http://schemas.microsoft.com/office/powerpoint/2010/main" val="2140289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05398"/>
            <a:ext cx="14291592" cy="6930876"/>
          </a:xfrm>
        </p:spPr>
        <p:txBody>
          <a:bodyPr>
            <a:normAutofit/>
          </a:bodyPr>
          <a:lstStyle/>
          <a:p>
            <a:pPr>
              <a:buSzPct val="100000"/>
            </a:pPr>
            <a:r>
              <a:rPr lang="pt-BR" sz="3800" dirty="0">
                <a:solidFill>
                  <a:srgbClr val="4C5455"/>
                </a:solidFill>
              </a:rPr>
              <a:t>Sciencelogic Power-Packs</a:t>
            </a:r>
          </a:p>
          <a:p>
            <a:r>
              <a:rPr lang="pt-BR" sz="3800" dirty="0">
                <a:solidFill>
                  <a:srgbClr val="4C5455"/>
                </a:solidFill>
              </a:rPr>
              <a:t>Guide Button</a:t>
            </a:r>
          </a:p>
          <a:p>
            <a:r>
              <a:rPr lang="pt-BR" sz="3800" dirty="0">
                <a:solidFill>
                  <a:srgbClr val="4C5455"/>
                </a:solidFill>
              </a:rPr>
              <a:t>Reports </a:t>
            </a:r>
          </a:p>
          <a:p>
            <a:r>
              <a:rPr lang="pt-BR" sz="3800" dirty="0">
                <a:solidFill>
                  <a:srgbClr val="4C5455"/>
                </a:solidFill>
              </a:rPr>
              <a:t>Access Hooks and Keys</a:t>
            </a:r>
          </a:p>
          <a:p>
            <a:pPr marL="0" indent="0">
              <a:buNone/>
            </a:pPr>
            <a:endParaRPr lang="pt-BR" sz="3800" dirty="0">
              <a:solidFill>
                <a:srgbClr val="4C5455"/>
              </a:solidFill>
            </a:endParaRPr>
          </a:p>
          <a:p>
            <a:pPr marL="0" indent="0">
              <a:buClr>
                <a:srgbClr val="C00000"/>
              </a:buClr>
              <a:buSzPct val="100000"/>
              <a:buNone/>
            </a:pPr>
            <a:endParaRPr lang="en-US" sz="3800" dirty="0">
              <a:solidFill>
                <a:srgbClr val="4C5455"/>
              </a:solidFill>
            </a:endParaRPr>
          </a:p>
          <a:p>
            <a:pPr marL="0" indent="0">
              <a:buNone/>
            </a:pPr>
            <a:r>
              <a:rPr lang="en-US" sz="3800" dirty="0">
                <a:solidFill>
                  <a:srgbClr val="4C5455"/>
                </a:solidFill>
                <a:ea typeface="ＭＳ ゴシック" pitchFamily="26" charset="-128"/>
              </a:rPr>
              <a:t>All manuals are available on the Customer Portal:</a:t>
            </a:r>
          </a:p>
          <a:p>
            <a:pPr marL="0" indent="0">
              <a:buNone/>
            </a:pPr>
            <a:r>
              <a:rPr lang="en-US" sz="3800"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2" name="Text Placeholder 1"/>
          <p:cNvSpPr>
            <a:spLocks noGrp="1"/>
          </p:cNvSpPr>
          <p:nvPr>
            <p:ph type="body" sz="quarter" idx="4294967295"/>
          </p:nvPr>
        </p:nvSpPr>
        <p:spPr>
          <a:xfrm>
            <a:off x="656337" y="1310853"/>
            <a:ext cx="1396333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34468" y="1594443"/>
            <a:ext cx="1748790" cy="1676400"/>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174</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6739" y="6764975"/>
            <a:ext cx="2760822" cy="2371299"/>
          </a:xfrm>
          <a:prstGeom prst="rect">
            <a:avLst/>
          </a:prstGeom>
        </p:spPr>
      </p:pic>
    </p:spTree>
    <p:extLst>
      <p:ext uri="{BB962C8B-B14F-4D97-AF65-F5344CB8AC3E}">
        <p14:creationId xmlns:p14="http://schemas.microsoft.com/office/powerpoint/2010/main" val="301883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175</a:t>
            </a:fld>
            <a:endParaRPr lang="en-US" dirty="0"/>
          </a:p>
        </p:txBody>
      </p:sp>
      <p:sp>
        <p:nvSpPr>
          <p:cNvPr id="6" name="Title 5"/>
          <p:cNvSpPr>
            <a:spLocks noGrp="1"/>
          </p:cNvSpPr>
          <p:nvPr>
            <p:ph type="title"/>
          </p:nvPr>
        </p:nvSpPr>
        <p:spPr/>
        <p:txBody>
          <a:bodyPr/>
          <a:lstStyle/>
          <a:p>
            <a:r>
              <a:rPr lang="en-US" dirty="0">
                <a:solidFill>
                  <a:schemeClr val="tx1">
                    <a:lumMod val="50000"/>
                  </a:schemeClr>
                </a:solidFill>
              </a:rPr>
              <a:t>Power-Pack: Reports</a:t>
            </a:r>
          </a:p>
        </p:txBody>
      </p:sp>
      <p:graphicFrame>
        <p:nvGraphicFramePr>
          <p:cNvPr id="7" name="Content Placeholder 3"/>
          <p:cNvGraphicFramePr>
            <a:graphicFrameLocks/>
          </p:cNvGraphicFramePr>
          <p:nvPr>
            <p:extLst>
              <p:ext uri="{D42A27DB-BD31-4B8C-83A1-F6EECF244321}">
                <p14:modId xmlns:p14="http://schemas.microsoft.com/office/powerpoint/2010/main" val="745953295"/>
              </p:ext>
            </p:extLst>
          </p:nvPr>
        </p:nvGraphicFramePr>
        <p:xfrm>
          <a:off x="626110" y="2067399"/>
          <a:ext cx="14292581" cy="1409897"/>
        </p:xfrm>
        <a:graphic>
          <a:graphicData uri="http://schemas.openxmlformats.org/drawingml/2006/table">
            <a:tbl>
              <a:tblPr firstRow="1" bandRow="1">
                <a:tableStyleId>{5C22544A-7EE6-4342-B048-85BDC9FD1C3A}</a:tableStyleId>
              </a:tblPr>
              <a:tblGrid>
                <a:gridCol w="2127321"/>
                <a:gridCol w="3452709"/>
                <a:gridCol w="8712551"/>
              </a:tblGrid>
              <a:tr h="585649">
                <a:tc>
                  <a:txBody>
                    <a:bodyPr/>
                    <a:lstStyle/>
                    <a:p>
                      <a:r>
                        <a:rPr lang="en-US" sz="2800" dirty="0" smtClean="0">
                          <a:latin typeface="Futura Lt BT"/>
                        </a:rPr>
                        <a:t>Type</a:t>
                      </a:r>
                      <a:endParaRPr lang="en-US" sz="2800" dirty="0">
                        <a:latin typeface="Futura Lt BT"/>
                      </a:endParaRPr>
                    </a:p>
                  </a:txBody>
                  <a:tcPr marL="155448" marR="155448" marT="67056" marB="67056"/>
                </a:tc>
                <a:tc>
                  <a:txBody>
                    <a:bodyPr/>
                    <a:lstStyle/>
                    <a:p>
                      <a:r>
                        <a:rPr lang="en-US" sz="2800" dirty="0" smtClean="0">
                          <a:latin typeface="Futura Lt BT"/>
                        </a:rPr>
                        <a:t>Name</a:t>
                      </a:r>
                      <a:endParaRPr lang="en-US" sz="2800" dirty="0">
                        <a:latin typeface="Futura Lt BT"/>
                      </a:endParaRPr>
                    </a:p>
                  </a:txBody>
                  <a:tcPr marL="155448" marR="155448" marT="67056" marB="67056"/>
                </a:tc>
                <a:tc>
                  <a:txBody>
                    <a:bodyPr/>
                    <a:lstStyle/>
                    <a:p>
                      <a:r>
                        <a:rPr lang="en-US" sz="2800" dirty="0" smtClean="0">
                          <a:latin typeface="Futura Lt BT"/>
                        </a:rPr>
                        <a:t>Description</a:t>
                      </a:r>
                      <a:endParaRPr lang="en-US" sz="2800" dirty="0">
                        <a:latin typeface="Futura Lt BT"/>
                      </a:endParaRPr>
                    </a:p>
                  </a:txBody>
                  <a:tcPr marL="155448" marR="155448" marT="67056" marB="67056"/>
                </a:tc>
              </a:tr>
              <a:tr h="824248">
                <a:tc>
                  <a:txBody>
                    <a:bodyPr/>
                    <a:lstStyle/>
                    <a:p>
                      <a:r>
                        <a:rPr lang="en-US" sz="2100" dirty="0" smtClean="0">
                          <a:solidFill>
                            <a:schemeClr val="tx1">
                              <a:lumMod val="50000"/>
                            </a:schemeClr>
                          </a:solidFill>
                          <a:latin typeface="Futura Lt BT"/>
                        </a:rPr>
                        <a:t>Embedded Report</a:t>
                      </a:r>
                      <a:endParaRPr lang="en-US" sz="2100" dirty="0">
                        <a:solidFill>
                          <a:schemeClr val="tx1">
                            <a:lumMod val="50000"/>
                          </a:schemeClr>
                        </a:solidFill>
                        <a:latin typeface="Futura Lt BT"/>
                      </a:endParaRPr>
                    </a:p>
                  </a:txBody>
                  <a:tcPr marL="155448" marR="155448" marT="67056" marB="67056"/>
                </a:tc>
                <a:tc>
                  <a:txBody>
                    <a:bodyPr/>
                    <a:lstStyle/>
                    <a:p>
                      <a:pPr marL="0" algn="l" defTabSz="457200" rtl="0" eaLnBrk="1" latinLnBrk="0" hangingPunct="1"/>
                      <a:r>
                        <a:rPr lang="en-US" sz="2100" kern="1200" dirty="0" smtClean="0">
                          <a:solidFill>
                            <a:schemeClr val="tx1">
                              <a:lumMod val="50000"/>
                            </a:schemeClr>
                          </a:solidFill>
                          <a:latin typeface="Futura Lt BT" panose="020B0402020204020303"/>
                          <a:ea typeface="+mn-ea"/>
                          <a:cs typeface="+mn-cs"/>
                        </a:rPr>
                        <a:t>Power Pack information</a:t>
                      </a:r>
                      <a:endParaRPr lang="en-US" sz="2100" kern="1200" dirty="0">
                        <a:solidFill>
                          <a:schemeClr val="tx1">
                            <a:lumMod val="50000"/>
                          </a:schemeClr>
                        </a:solidFill>
                        <a:latin typeface="Futura Lt BT" panose="020B0402020204020303"/>
                        <a:ea typeface="+mn-ea"/>
                        <a:cs typeface="+mn-cs"/>
                      </a:endParaRPr>
                    </a:p>
                  </a:txBody>
                  <a:tcPr marL="155448" marR="155448" marT="67056" marB="6705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100" dirty="0" smtClean="0">
                          <a:solidFill>
                            <a:schemeClr val="tx1">
                              <a:lumMod val="50000"/>
                            </a:schemeClr>
                          </a:solidFill>
                          <a:latin typeface="Futura Lt BT"/>
                        </a:rPr>
                        <a:t>This report provides a table of power-packs and detailed information about what is contained within each power-pack.</a:t>
                      </a:r>
                      <a:endParaRPr lang="en-US" sz="2100" dirty="0">
                        <a:solidFill>
                          <a:schemeClr val="tx1">
                            <a:lumMod val="50000"/>
                          </a:schemeClr>
                        </a:solidFill>
                        <a:latin typeface="Futura Lt BT"/>
                      </a:endParaRPr>
                    </a:p>
                  </a:txBody>
                  <a:tcPr marL="155448" marR="155448" marT="67056" marB="67056"/>
                </a:tc>
              </a:tr>
            </a:tbl>
          </a:graphicData>
        </a:graphic>
      </p:graphicFrame>
      <p:sp>
        <p:nvSpPr>
          <p:cNvPr id="5" name="TextBox 4"/>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39746813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176</a:t>
            </a:fld>
            <a:endParaRPr lang="en-US" dirty="0"/>
          </a:p>
        </p:txBody>
      </p:sp>
      <p:sp>
        <p:nvSpPr>
          <p:cNvPr id="6" name="Title 5"/>
          <p:cNvSpPr>
            <a:spLocks noGrp="1"/>
          </p:cNvSpPr>
          <p:nvPr>
            <p:ph type="title"/>
          </p:nvPr>
        </p:nvSpPr>
        <p:spPr/>
        <p:txBody>
          <a:bodyPr/>
          <a:lstStyle/>
          <a:p>
            <a:r>
              <a:rPr lang="en-US" dirty="0" smtClean="0">
                <a:solidFill>
                  <a:schemeClr val="tx1">
                    <a:lumMod val="50000"/>
                  </a:schemeClr>
                </a:solidFill>
              </a:rPr>
              <a:t>Access Hooks and Keys</a:t>
            </a:r>
            <a:endParaRPr lang="en-US" dirty="0">
              <a:solidFill>
                <a:schemeClr val="tx1">
                  <a:lumMod val="50000"/>
                </a:schemeClr>
              </a:solidFill>
            </a:endParaRPr>
          </a:p>
        </p:txBody>
      </p:sp>
      <p:graphicFrame>
        <p:nvGraphicFramePr>
          <p:cNvPr id="7" name="Content Placeholder 3"/>
          <p:cNvGraphicFramePr>
            <a:graphicFrameLocks/>
          </p:cNvGraphicFramePr>
          <p:nvPr>
            <p:extLst>
              <p:ext uri="{D42A27DB-BD31-4B8C-83A1-F6EECF244321}">
                <p14:modId xmlns:p14="http://schemas.microsoft.com/office/powerpoint/2010/main" val="4120453442"/>
              </p:ext>
            </p:extLst>
          </p:nvPr>
        </p:nvGraphicFramePr>
        <p:xfrm>
          <a:off x="475970" y="1360207"/>
          <a:ext cx="14674735" cy="3231457"/>
        </p:xfrm>
        <a:graphic>
          <a:graphicData uri="http://schemas.openxmlformats.org/drawingml/2006/table">
            <a:tbl>
              <a:tblPr firstRow="1" bandRow="1">
                <a:tableStyleId>{5C22544A-7EE6-4342-B048-85BDC9FD1C3A}</a:tableStyleId>
              </a:tblPr>
              <a:tblGrid>
                <a:gridCol w="4187471"/>
                <a:gridCol w="4029798"/>
                <a:gridCol w="6457466"/>
              </a:tblGrid>
              <a:tr h="545866">
                <a:tc>
                  <a:txBody>
                    <a:bodyPr/>
                    <a:lstStyle/>
                    <a:p>
                      <a:r>
                        <a:rPr lang="en-US" sz="2800" dirty="0" err="1" smtClean="0">
                          <a:latin typeface="Futura Lt BT"/>
                        </a:rPr>
                        <a:t>Hook_id</a:t>
                      </a:r>
                      <a:endParaRPr lang="en-US" sz="2800" dirty="0">
                        <a:latin typeface="Futura Lt BT"/>
                      </a:endParaRPr>
                    </a:p>
                  </a:txBody>
                  <a:tcPr marL="155448" marR="155448" marT="67056" marB="67056"/>
                </a:tc>
                <a:tc>
                  <a:txBody>
                    <a:bodyPr/>
                    <a:lstStyle/>
                    <a:p>
                      <a:r>
                        <a:rPr lang="en-US" sz="2800" dirty="0" smtClean="0">
                          <a:latin typeface="Futura Lt BT"/>
                        </a:rPr>
                        <a:t>Name</a:t>
                      </a:r>
                      <a:endParaRPr lang="en-US" sz="2800" dirty="0">
                        <a:latin typeface="Futura Lt BT"/>
                      </a:endParaRPr>
                    </a:p>
                  </a:txBody>
                  <a:tcPr marL="155448" marR="155448" marT="67056" marB="67056"/>
                </a:tc>
                <a:tc>
                  <a:txBody>
                    <a:bodyPr/>
                    <a:lstStyle/>
                    <a:p>
                      <a:r>
                        <a:rPr lang="en-US" sz="2800" dirty="0" smtClean="0">
                          <a:latin typeface="Futura Lt BT"/>
                        </a:rPr>
                        <a:t>Description</a:t>
                      </a:r>
                      <a:endParaRPr lang="en-US" sz="2800" dirty="0">
                        <a:latin typeface="Futura Lt BT"/>
                      </a:endParaRPr>
                    </a:p>
                  </a:txBody>
                  <a:tcPr marL="155448" marR="155448" marT="67056" marB="67056"/>
                </a:tc>
              </a:tr>
              <a:tr h="534125">
                <a:tc>
                  <a:txBody>
                    <a:bodyPr/>
                    <a:lstStyle/>
                    <a:p>
                      <a:pPr algn="l" fontAlgn="b"/>
                      <a:r>
                        <a:rPr lang="en-US" sz="2100" b="0" i="0" u="none" strike="noStrike" dirty="0" smtClean="0">
                          <a:solidFill>
                            <a:schemeClr val="tx1">
                              <a:lumMod val="50000"/>
                            </a:schemeClr>
                          </a:solidFill>
                          <a:effectLst/>
                          <a:latin typeface="Futura Lt BT"/>
                        </a:rPr>
                        <a:t>PPACK_EDIT</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err="1" smtClean="0">
                          <a:solidFill>
                            <a:schemeClr val="tx1">
                              <a:lumMod val="50000"/>
                            </a:schemeClr>
                          </a:solidFill>
                          <a:effectLst/>
                          <a:latin typeface="Futura Lt BT"/>
                        </a:rPr>
                        <a:t>Power-Pack:Edit</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a:solidFill>
                            <a:schemeClr val="tx1">
                              <a:lumMod val="50000"/>
                            </a:schemeClr>
                          </a:solidFill>
                          <a:effectLst/>
                          <a:latin typeface="Futura Lt BT"/>
                        </a:rPr>
                        <a:t>Edit </a:t>
                      </a:r>
                      <a:r>
                        <a:rPr lang="en-US" sz="2100" b="0" i="0" u="none" strike="noStrike" dirty="0" smtClean="0">
                          <a:solidFill>
                            <a:schemeClr val="tx1">
                              <a:lumMod val="50000"/>
                            </a:schemeClr>
                          </a:solidFill>
                          <a:effectLst/>
                          <a:latin typeface="Futura Lt BT"/>
                        </a:rPr>
                        <a:t>Power-Pack contents and properties</a:t>
                      </a:r>
                      <a:endParaRPr lang="en-US" sz="2100" b="0" i="0" u="none" strike="noStrike" dirty="0">
                        <a:solidFill>
                          <a:schemeClr val="tx1">
                            <a:lumMod val="50000"/>
                          </a:schemeClr>
                        </a:solidFill>
                        <a:effectLst/>
                        <a:latin typeface="Futura Lt BT"/>
                      </a:endParaRPr>
                    </a:p>
                  </a:txBody>
                  <a:tcPr marL="16193" marR="16193" marT="13970" marB="0" anchor="b"/>
                </a:tc>
              </a:tr>
              <a:tr h="534125">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2100" b="0" i="0" u="none" strike="noStrike" dirty="0" smtClean="0">
                          <a:solidFill>
                            <a:schemeClr val="tx1">
                              <a:lumMod val="50000"/>
                            </a:schemeClr>
                          </a:solidFill>
                          <a:effectLst/>
                          <a:latin typeface="Futura Lt BT"/>
                        </a:rPr>
                        <a:t>PPACK_DELETE</a:t>
                      </a:r>
                    </a:p>
                  </a:txBody>
                  <a:tcPr marL="16193" marR="16193" marT="13970" marB="0" anchor="b"/>
                </a:tc>
                <a:tc>
                  <a:txBody>
                    <a:bodyPr/>
                    <a:lstStyle/>
                    <a:p>
                      <a:pPr algn="l" fontAlgn="b"/>
                      <a:r>
                        <a:rPr lang="en-US" sz="2100" b="0" i="0" u="none" strike="noStrike" dirty="0" smtClean="0">
                          <a:solidFill>
                            <a:schemeClr val="tx1">
                              <a:lumMod val="50000"/>
                            </a:schemeClr>
                          </a:solidFill>
                          <a:effectLst/>
                          <a:latin typeface="Futura Lt BT"/>
                        </a:rPr>
                        <a:t>Power-Pack:Delete</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smtClean="0">
                          <a:solidFill>
                            <a:schemeClr val="tx1">
                              <a:lumMod val="50000"/>
                            </a:schemeClr>
                          </a:solidFill>
                          <a:effectLst/>
                          <a:latin typeface="Futura Lt BT"/>
                        </a:rPr>
                        <a:t>Delete a Power-Pack</a:t>
                      </a:r>
                      <a:endParaRPr lang="en-US" sz="2100" b="0" i="0" u="none" strike="noStrike" dirty="0">
                        <a:solidFill>
                          <a:schemeClr val="tx1">
                            <a:lumMod val="50000"/>
                          </a:schemeClr>
                        </a:solidFill>
                        <a:effectLst/>
                        <a:latin typeface="Futura Lt BT"/>
                      </a:endParaRPr>
                    </a:p>
                  </a:txBody>
                  <a:tcPr marL="16193" marR="16193" marT="13970" marB="0" anchor="b"/>
                </a:tc>
              </a:tr>
              <a:tr h="534125">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2100" b="0" i="0" u="none" strike="noStrike" dirty="0" smtClean="0">
                          <a:solidFill>
                            <a:schemeClr val="tx1">
                              <a:lumMod val="50000"/>
                            </a:schemeClr>
                          </a:solidFill>
                          <a:effectLst/>
                          <a:latin typeface="Futura Lt BT"/>
                        </a:rPr>
                        <a:t>PPACK_CREATE</a:t>
                      </a:r>
                    </a:p>
                  </a:txBody>
                  <a:tcPr marL="16193" marR="16193" marT="13970" marB="0" anchor="b"/>
                </a:tc>
                <a:tc>
                  <a:txBody>
                    <a:bodyPr/>
                    <a:lstStyle/>
                    <a:p>
                      <a:pPr algn="l" fontAlgn="b"/>
                      <a:r>
                        <a:rPr lang="en-US" sz="2100" b="0" i="0" u="none" strike="noStrike" dirty="0" err="1" smtClean="0">
                          <a:solidFill>
                            <a:schemeClr val="tx1">
                              <a:lumMod val="50000"/>
                            </a:schemeClr>
                          </a:solidFill>
                          <a:effectLst/>
                          <a:latin typeface="Futura Lt BT"/>
                        </a:rPr>
                        <a:t>Power-Pack:Create</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smtClean="0">
                          <a:solidFill>
                            <a:schemeClr val="tx1">
                              <a:lumMod val="50000"/>
                            </a:schemeClr>
                          </a:solidFill>
                          <a:effectLst/>
                          <a:latin typeface="Futura Lt BT"/>
                        </a:rPr>
                        <a:t>Create a new Power-Pack</a:t>
                      </a:r>
                      <a:endParaRPr lang="en-US" sz="2100" b="0" i="0" u="none" strike="noStrike" dirty="0">
                        <a:solidFill>
                          <a:schemeClr val="tx1">
                            <a:lumMod val="50000"/>
                          </a:schemeClr>
                        </a:solidFill>
                        <a:effectLst/>
                        <a:latin typeface="Futura Lt BT"/>
                      </a:endParaRPr>
                    </a:p>
                  </a:txBody>
                  <a:tcPr marL="16193" marR="16193" marT="13970" marB="0" anchor="b"/>
                </a:tc>
              </a:tr>
              <a:tr h="534125">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2100" b="0" i="0" u="none" strike="noStrike" dirty="0" smtClean="0">
                          <a:solidFill>
                            <a:schemeClr val="tx1">
                              <a:lumMod val="50000"/>
                            </a:schemeClr>
                          </a:solidFill>
                          <a:effectLst/>
                          <a:latin typeface="Futura Lt BT"/>
                        </a:rPr>
                        <a:t>PPACK_IMPORT</a:t>
                      </a:r>
                    </a:p>
                  </a:txBody>
                  <a:tcPr marL="16193" marR="16193" marT="13970" marB="0" anchor="b"/>
                </a:tc>
                <a:tc>
                  <a:txBody>
                    <a:bodyPr/>
                    <a:lstStyle/>
                    <a:p>
                      <a:pPr algn="l" fontAlgn="b"/>
                      <a:r>
                        <a:rPr lang="en-US" sz="2100" b="0" i="0" u="none" strike="noStrike" dirty="0" err="1" smtClean="0">
                          <a:solidFill>
                            <a:schemeClr val="tx1">
                              <a:lumMod val="50000"/>
                            </a:schemeClr>
                          </a:solidFill>
                          <a:effectLst/>
                          <a:latin typeface="Futura Lt BT"/>
                        </a:rPr>
                        <a:t>Power-Pack:Import</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smtClean="0">
                          <a:solidFill>
                            <a:schemeClr val="tx1">
                              <a:lumMod val="50000"/>
                            </a:schemeClr>
                          </a:solidFill>
                          <a:effectLst/>
                          <a:latin typeface="Futura Lt BT"/>
                        </a:rPr>
                        <a:t>Import/Upload</a:t>
                      </a:r>
                      <a:r>
                        <a:rPr lang="en-US" sz="2100" b="0" i="0" u="none" strike="noStrike" baseline="0" dirty="0" smtClean="0">
                          <a:solidFill>
                            <a:schemeClr val="tx1">
                              <a:lumMod val="50000"/>
                            </a:schemeClr>
                          </a:solidFill>
                          <a:effectLst/>
                          <a:latin typeface="Futura Lt BT"/>
                        </a:rPr>
                        <a:t> a Power-Pack</a:t>
                      </a:r>
                      <a:endParaRPr lang="en-US" sz="2100" b="0" i="0" u="none" strike="noStrike" dirty="0">
                        <a:solidFill>
                          <a:schemeClr val="tx1">
                            <a:lumMod val="50000"/>
                          </a:schemeClr>
                        </a:solidFill>
                        <a:effectLst/>
                        <a:latin typeface="Futura Lt BT"/>
                      </a:endParaRPr>
                    </a:p>
                  </a:txBody>
                  <a:tcPr marL="16193" marR="16193" marT="13970" marB="0" anchor="b"/>
                </a:tc>
              </a:tr>
              <a:tr h="534125">
                <a:tc>
                  <a:txBody>
                    <a:bodyPr/>
                    <a:lstStyle/>
                    <a:p>
                      <a:pPr algn="l" fontAlgn="b"/>
                      <a:r>
                        <a:rPr lang="en-US" sz="2100" b="0" i="0" u="none" strike="noStrike" dirty="0" smtClean="0">
                          <a:solidFill>
                            <a:schemeClr val="tx1">
                              <a:lumMod val="50000"/>
                            </a:schemeClr>
                          </a:solidFill>
                          <a:effectLst/>
                          <a:latin typeface="Futura Lt BT"/>
                        </a:rPr>
                        <a:t>SYS_POWERPACK_REG_PAGE</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err="1" smtClean="0">
                          <a:solidFill>
                            <a:schemeClr val="tx1">
                              <a:lumMod val="50000"/>
                            </a:schemeClr>
                          </a:solidFill>
                          <a:effectLst/>
                          <a:latin typeface="Futura Lt BT"/>
                        </a:rPr>
                        <a:t>System.Manage.Power</a:t>
                      </a:r>
                      <a:r>
                        <a:rPr lang="en-US" sz="2100" b="0" i="0" u="none" strike="noStrike" dirty="0" smtClean="0">
                          <a:solidFill>
                            <a:schemeClr val="tx1">
                              <a:lumMod val="50000"/>
                            </a:schemeClr>
                          </a:solidFill>
                          <a:effectLst/>
                          <a:latin typeface="Futura Lt BT"/>
                        </a:rPr>
                        <a:t>-Packs</a:t>
                      </a:r>
                      <a:endParaRPr lang="en-US" sz="2100" b="0" i="0" u="none" strike="noStrike" dirty="0">
                        <a:solidFill>
                          <a:schemeClr val="tx1">
                            <a:lumMod val="50000"/>
                          </a:schemeClr>
                        </a:solidFill>
                        <a:effectLst/>
                        <a:latin typeface="Futura Lt BT"/>
                      </a:endParaRPr>
                    </a:p>
                  </a:txBody>
                  <a:tcPr marL="16193" marR="16193" marT="13970" marB="0" anchor="b"/>
                </a:tc>
                <a:tc>
                  <a:txBody>
                    <a:bodyPr/>
                    <a:lstStyle/>
                    <a:p>
                      <a:pPr algn="l" fontAlgn="b"/>
                      <a:r>
                        <a:rPr lang="en-US" sz="2100" b="0" i="0" u="none" strike="noStrike" dirty="0" smtClean="0">
                          <a:solidFill>
                            <a:schemeClr val="tx1">
                              <a:lumMod val="50000"/>
                            </a:schemeClr>
                          </a:solidFill>
                          <a:effectLst/>
                          <a:latin typeface="Futura Lt BT"/>
                        </a:rPr>
                        <a:t>Access Power-Pack Registry Page</a:t>
                      </a:r>
                      <a:endParaRPr lang="en-US" sz="2100" b="0" i="0" u="none" strike="noStrike" dirty="0">
                        <a:solidFill>
                          <a:schemeClr val="tx1">
                            <a:lumMod val="50000"/>
                          </a:schemeClr>
                        </a:solidFill>
                        <a:effectLst/>
                        <a:latin typeface="Futura Lt BT"/>
                      </a:endParaRPr>
                    </a:p>
                  </a:txBody>
                  <a:tcPr marL="16193" marR="16193" marT="13970" marB="0" anchor="b"/>
                </a:tc>
              </a:tr>
            </a:tbl>
          </a:graphicData>
        </a:graphic>
      </p:graphicFrame>
      <p:sp>
        <p:nvSpPr>
          <p:cNvPr id="10" name="Content Placeholder 1"/>
          <p:cNvSpPr txBox="1">
            <a:spLocks/>
          </p:cNvSpPr>
          <p:nvPr/>
        </p:nvSpPr>
        <p:spPr>
          <a:xfrm>
            <a:off x="475969" y="5154554"/>
            <a:ext cx="14291592" cy="1923076"/>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tx1">
                    <a:lumMod val="50000"/>
                  </a:schemeClr>
                </a:solidFill>
              </a:rPr>
              <a:t>Default Power Pack Keys:</a:t>
            </a:r>
          </a:p>
          <a:p>
            <a:pPr marL="0" indent="0">
              <a:buNone/>
            </a:pPr>
            <a:endParaRPr lang="en-US" dirty="0" smtClean="0"/>
          </a:p>
          <a:p>
            <a:pPr marL="0" indent="0">
              <a:buNone/>
            </a:pPr>
            <a:endParaRPr lang="en-US" dirty="0" smtClean="0"/>
          </a:p>
        </p:txBody>
      </p:sp>
      <p:graphicFrame>
        <p:nvGraphicFramePr>
          <p:cNvPr id="12" name="Table 11"/>
          <p:cNvGraphicFramePr>
            <a:graphicFrameLocks noGrp="1"/>
          </p:cNvGraphicFramePr>
          <p:nvPr>
            <p:extLst>
              <p:ext uri="{D42A27DB-BD31-4B8C-83A1-F6EECF244321}">
                <p14:modId xmlns:p14="http://schemas.microsoft.com/office/powerpoint/2010/main" val="3636437708"/>
              </p:ext>
            </p:extLst>
          </p:nvPr>
        </p:nvGraphicFramePr>
        <p:xfrm>
          <a:off x="475968" y="6075909"/>
          <a:ext cx="14674735" cy="1014984"/>
        </p:xfrm>
        <a:graphic>
          <a:graphicData uri="http://schemas.openxmlformats.org/drawingml/2006/table">
            <a:tbl>
              <a:tblPr firstRow="1" bandRow="1">
                <a:tableStyleId>{5C22544A-7EE6-4342-B048-85BDC9FD1C3A}</a:tableStyleId>
              </a:tblPr>
              <a:tblGrid>
                <a:gridCol w="6499668"/>
                <a:gridCol w="8175067"/>
              </a:tblGrid>
              <a:tr h="556785">
                <a:tc gridSpan="2">
                  <a:txBody>
                    <a:bodyPr/>
                    <a:lstStyle/>
                    <a:p>
                      <a:r>
                        <a:rPr lang="en-US" sz="2800" dirty="0" smtClean="0">
                          <a:latin typeface="Futura Lt BT"/>
                        </a:rPr>
                        <a:t>Included Organization/User</a:t>
                      </a:r>
                      <a:r>
                        <a:rPr lang="en-US" sz="2800" baseline="0" dirty="0" smtClean="0">
                          <a:latin typeface="Futura Lt BT"/>
                        </a:rPr>
                        <a:t> Account Keys:</a:t>
                      </a:r>
                      <a:endParaRPr lang="en-US" sz="2800" dirty="0">
                        <a:latin typeface="Futura Lt BT"/>
                      </a:endParaRPr>
                    </a:p>
                  </a:txBody>
                  <a:tcPr marL="155448" marR="155448" marT="67056" marB="67056"/>
                </a:tc>
                <a:tc hMerge="1">
                  <a:txBody>
                    <a:bodyPr/>
                    <a:lstStyle/>
                    <a:p>
                      <a:endParaRPr lang="en-US" dirty="0"/>
                    </a:p>
                  </a:txBody>
                  <a:tcPr/>
                </a:tc>
              </a:tr>
              <a:tr h="446639">
                <a:tc>
                  <a:txBody>
                    <a:bodyPr/>
                    <a:lstStyle/>
                    <a:p>
                      <a:r>
                        <a:rPr lang="en-US" sz="2100" dirty="0" smtClean="0">
                          <a:solidFill>
                            <a:schemeClr val="tx1">
                              <a:lumMod val="50000"/>
                            </a:schemeClr>
                          </a:solidFill>
                          <a:latin typeface="Futura Lt BT"/>
                        </a:rPr>
                        <a:t>Power Pack Administration</a:t>
                      </a:r>
                      <a:endParaRPr lang="en-US" sz="2100" dirty="0">
                        <a:solidFill>
                          <a:schemeClr val="tx1">
                            <a:lumMod val="50000"/>
                          </a:schemeClr>
                        </a:solidFill>
                        <a:latin typeface="Futura Lt BT"/>
                      </a:endParaRPr>
                    </a:p>
                  </a:txBody>
                  <a:tcPr marL="155448" marR="155448" marT="67056" marB="67056"/>
                </a:tc>
                <a:tc>
                  <a:txBody>
                    <a:bodyPr/>
                    <a:lstStyle/>
                    <a:p>
                      <a:r>
                        <a:rPr lang="en-US" sz="2100" dirty="0" smtClean="0">
                          <a:solidFill>
                            <a:schemeClr val="tx1">
                              <a:lumMod val="50000"/>
                            </a:schemeClr>
                          </a:solidFill>
                          <a:latin typeface="Futura Lt BT"/>
                        </a:rPr>
                        <a:t>Grants create, edit, and import permissions for Power-Packs.</a:t>
                      </a:r>
                      <a:endParaRPr lang="en-US" sz="2100" dirty="0">
                        <a:solidFill>
                          <a:schemeClr val="tx1">
                            <a:lumMod val="50000"/>
                          </a:schemeClr>
                        </a:solidFill>
                        <a:latin typeface="Futura Lt BT"/>
                      </a:endParaRPr>
                    </a:p>
                  </a:txBody>
                  <a:tcPr marL="155448" marR="155448" marT="67056" marB="67056"/>
                </a:tc>
              </a:tr>
            </a:tbl>
          </a:graphicData>
        </a:graphic>
      </p:graphicFrame>
      <p:sp>
        <p:nvSpPr>
          <p:cNvPr id="8" name="TextBox 7"/>
          <p:cNvSpPr txBox="1"/>
          <p:nvPr/>
        </p:nvSpPr>
        <p:spPr>
          <a:xfrm>
            <a:off x="7012096" y="9526854"/>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spTree>
    <p:extLst>
      <p:ext uri="{BB962C8B-B14F-4D97-AF65-F5344CB8AC3E}">
        <p14:creationId xmlns:p14="http://schemas.microsoft.com/office/powerpoint/2010/main" val="6255511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Tom has asked that all new dynamic applications be sent to him via e-mail for tracking and distribution to other EM7 platforms.</a:t>
            </a:r>
          </a:p>
          <a:p>
            <a:pPr marL="0" indent="0">
              <a:buNone/>
            </a:pPr>
            <a:endParaRPr lang="en-US" dirty="0" smtClean="0"/>
          </a:p>
          <a:p>
            <a:pPr marL="0" indent="0">
              <a:buNone/>
            </a:pPr>
            <a:r>
              <a:rPr lang="en-US" dirty="0" smtClean="0"/>
              <a:t>Task:</a:t>
            </a:r>
          </a:p>
          <a:p>
            <a:pPr>
              <a:buFont typeface="+mj-lt"/>
              <a:buAutoNum type="arabicPeriod"/>
            </a:pPr>
            <a:r>
              <a:rPr lang="en-US" dirty="0" smtClean="0"/>
              <a:t>Create a Power-Pack containing all the AKCP Dynamic Applications you have created and email to gnoll@sciencelogic.com. </a:t>
            </a:r>
          </a:p>
          <a:p>
            <a:endParaRPr lang="en-US" dirty="0"/>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Lab</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177</a:t>
            </a:fld>
            <a:endParaRPr lang="en-US" dirty="0"/>
          </a:p>
        </p:txBody>
      </p:sp>
      <p:sp>
        <p:nvSpPr>
          <p:cNvPr id="8" name="TextBox 7"/>
          <p:cNvSpPr txBox="1"/>
          <p:nvPr/>
        </p:nvSpPr>
        <p:spPr>
          <a:xfrm>
            <a:off x="6435464" y="9460020"/>
            <a:ext cx="2423164" cy="440120"/>
          </a:xfrm>
          <a:prstGeom prst="rect">
            <a:avLst/>
          </a:prstGeom>
          <a:noFill/>
        </p:spPr>
        <p:txBody>
          <a:bodyPr wrap="none" lIns="146304" tIns="73152" rIns="146304" bIns="73152" rtlCol="0">
            <a:spAutoFit/>
          </a:bodyPr>
          <a:lstStyle/>
          <a:p>
            <a:r>
              <a:rPr lang="en-US" sz="1900" dirty="0">
                <a:solidFill>
                  <a:schemeClr val="bg1"/>
                </a:solidFill>
              </a:rPr>
              <a:t>Dynamic Applications</a:t>
            </a:r>
          </a:p>
        </p:txBody>
      </p:sp>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0226" y="121316"/>
            <a:ext cx="970901" cy="833917"/>
          </a:xfrm>
          <a:prstGeom prst="rect">
            <a:avLst/>
          </a:prstGeom>
        </p:spPr>
      </p:pic>
    </p:spTree>
    <p:extLst>
      <p:ext uri="{BB962C8B-B14F-4D97-AF65-F5344CB8AC3E}">
        <p14:creationId xmlns:p14="http://schemas.microsoft.com/office/powerpoint/2010/main" val="1044289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p:txBody>
          <a:bodyPr/>
          <a:lstStyle/>
          <a:p>
            <a:fld id="{59FBCBD5-A728-384D-A41B-B8C6FE40EEBE}" type="slidenum">
              <a:rPr lang="en-US" smtClean="0"/>
              <a:pPr/>
              <a:t>18</a:t>
            </a:fld>
            <a:endParaRPr lang="en-US" dirty="0"/>
          </a:p>
        </p:txBody>
      </p:sp>
      <p:sp>
        <p:nvSpPr>
          <p:cNvPr id="3" name="Title 2"/>
          <p:cNvSpPr>
            <a:spLocks noGrp="1"/>
          </p:cNvSpPr>
          <p:nvPr>
            <p:ph type="title"/>
          </p:nvPr>
        </p:nvSpPr>
        <p:spPr/>
        <p:txBody>
          <a:bodyPr/>
          <a:lstStyle/>
          <a:p>
            <a:r>
              <a:rPr lang="en-US" dirty="0" smtClean="0"/>
              <a:t>Device Classes: Generic </a:t>
            </a:r>
            <a:r>
              <a:rPr lang="en-US" dirty="0"/>
              <a:t>SNMP </a:t>
            </a:r>
          </a:p>
        </p:txBody>
      </p:sp>
      <p:sp>
        <p:nvSpPr>
          <p:cNvPr id="2" name="Content Placeholder 1"/>
          <p:cNvSpPr>
            <a:spLocks noGrp="1"/>
          </p:cNvSpPr>
          <p:nvPr>
            <p:ph sz="quarter" idx="10"/>
          </p:nvPr>
        </p:nvSpPr>
        <p:spPr>
          <a:xfrm>
            <a:off x="1746606" y="2237540"/>
            <a:ext cx="12526433" cy="7330525"/>
          </a:xfrm>
        </p:spPr>
        <p:txBody>
          <a:bodyPr>
            <a:normAutofit fontScale="62500" lnSpcReduction="20000"/>
          </a:bodyPr>
          <a:lstStyle/>
          <a:p>
            <a:pPr>
              <a:buClr>
                <a:schemeClr val="accent2"/>
              </a:buClr>
            </a:pPr>
            <a:r>
              <a:rPr lang="en-US" sz="4253" dirty="0"/>
              <a:t>If you see “generic” in the device class name column or “unknown” in the category column then you have a device that does not have a specific defined device class in the system.</a:t>
            </a:r>
          </a:p>
          <a:p>
            <a:pPr>
              <a:buClr>
                <a:schemeClr val="accent2"/>
              </a:buClr>
            </a:pPr>
            <a:r>
              <a:rPr lang="en-US" sz="4253" dirty="0"/>
              <a:t>This can be fixed with a new or improved device class.</a:t>
            </a:r>
          </a:p>
          <a:p>
            <a:pPr>
              <a:buClr>
                <a:schemeClr val="accent2"/>
              </a:buClr>
            </a:pPr>
            <a:r>
              <a:rPr lang="en-US" sz="4253" dirty="0"/>
              <a:t>The </a:t>
            </a:r>
            <a:r>
              <a:rPr lang="en-GB" sz="4253" b="1" dirty="0"/>
              <a:t>SysObjectID</a:t>
            </a:r>
            <a:r>
              <a:rPr lang="en-GB" sz="4253" dirty="0"/>
              <a:t> is required to create a new SNMP Device class.</a:t>
            </a:r>
          </a:p>
          <a:p>
            <a:pPr>
              <a:buClr>
                <a:schemeClr val="accent2"/>
              </a:buClr>
            </a:pPr>
            <a:endParaRPr lang="en-GB" dirty="0"/>
          </a:p>
          <a:p>
            <a:pPr>
              <a:buClr>
                <a:schemeClr val="accent2"/>
              </a:buClr>
            </a:pPr>
            <a:endParaRPr lang="en-GB" dirty="0" smtClean="0"/>
          </a:p>
          <a:p>
            <a:pPr>
              <a:buClr>
                <a:schemeClr val="accent2"/>
              </a:buClr>
            </a:pPr>
            <a:endParaRPr lang="en-GB" dirty="0"/>
          </a:p>
          <a:p>
            <a:pPr>
              <a:buClr>
                <a:schemeClr val="accent2"/>
              </a:buClr>
            </a:pPr>
            <a:endParaRPr lang="en-GB" dirty="0" smtClean="0"/>
          </a:p>
          <a:p>
            <a:pPr>
              <a:buClr>
                <a:schemeClr val="accent2"/>
              </a:buClr>
            </a:pPr>
            <a:endParaRPr lang="en-GB" dirty="0" smtClean="0"/>
          </a:p>
          <a:p>
            <a:pPr>
              <a:buClr>
                <a:schemeClr val="accent2"/>
              </a:buClr>
            </a:pPr>
            <a:endParaRPr lang="en-GB" dirty="0" smtClean="0"/>
          </a:p>
          <a:p>
            <a:pPr>
              <a:buClr>
                <a:schemeClr val="accent2"/>
              </a:buClr>
            </a:pPr>
            <a:endParaRPr lang="en-GB" dirty="0"/>
          </a:p>
          <a:p>
            <a:pPr>
              <a:buClr>
                <a:schemeClr val="accent2"/>
              </a:buClr>
            </a:pPr>
            <a:endParaRPr lang="en-GB" dirty="0" smtClean="0"/>
          </a:p>
          <a:p>
            <a:pPr>
              <a:buClr>
                <a:schemeClr val="accent2"/>
              </a:buClr>
            </a:pPr>
            <a:r>
              <a:rPr lang="en-GB" sz="4253" dirty="0"/>
              <a:t>SysObjectID is defined in the MIB2 RFC 1213, devices supporting MIB2 must provide a unique System Object ID defining the manufacturer.</a:t>
            </a:r>
          </a:p>
          <a:p>
            <a:pPr>
              <a:buClr>
                <a:schemeClr val="accent2"/>
              </a:buClr>
            </a:pPr>
            <a:r>
              <a:rPr lang="en-GB" sz="4253" dirty="0"/>
              <a:t>SysObjectID is located in the System </a:t>
            </a:r>
            <a:r>
              <a:rPr lang="en-GB" sz="4253" dirty="0" smtClean="0"/>
              <a:t>MIB.</a:t>
            </a:r>
            <a:endParaRPr lang="en-US" sz="4253" dirty="0"/>
          </a:p>
          <a:p>
            <a:pPr>
              <a:buClr>
                <a:schemeClr val="accent2"/>
              </a:buClr>
            </a:pPr>
            <a:endParaRPr lang="en-US" dirty="0"/>
          </a:p>
          <a:p>
            <a:pPr marL="0" indent="0">
              <a:buNone/>
            </a:pPr>
            <a:endParaRPr lang="en-US" dirty="0"/>
          </a:p>
        </p:txBody>
      </p:sp>
      <p:sp>
        <p:nvSpPr>
          <p:cNvPr id="5" name="Text Placeholder 4"/>
          <p:cNvSpPr>
            <a:spLocks noGrp="1"/>
          </p:cNvSpPr>
          <p:nvPr>
            <p:ph type="body" sz="quarter" idx="11"/>
          </p:nvPr>
        </p:nvSpPr>
        <p:spPr>
          <a:xfrm>
            <a:off x="1746606" y="1312416"/>
            <a:ext cx="12526433" cy="642620"/>
          </a:xfrm>
        </p:spPr>
        <p:txBody>
          <a:bodyPr>
            <a:normAutofit fontScale="85000" lnSpcReduction="20000"/>
          </a:bodyPr>
          <a:lstStyle/>
          <a:p>
            <a:r>
              <a:rPr lang="en-US" dirty="0" smtClean="0"/>
              <a:t>Registry &gt;</a:t>
            </a:r>
            <a:endParaRPr lang="en-US" dirty="0"/>
          </a:p>
        </p:txBody>
      </p:sp>
      <p:grpSp>
        <p:nvGrpSpPr>
          <p:cNvPr id="9" name="Group 8"/>
          <p:cNvGrpSpPr/>
          <p:nvPr/>
        </p:nvGrpSpPr>
        <p:grpSpPr>
          <a:xfrm>
            <a:off x="5662775" y="4720952"/>
            <a:ext cx="3602840" cy="2672425"/>
            <a:chOff x="2084367" y="2394426"/>
            <a:chExt cx="3539084" cy="234315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130" y="2803842"/>
              <a:ext cx="1536321" cy="15243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367" y="2394426"/>
              <a:ext cx="1943100" cy="2343150"/>
            </a:xfrm>
            <a:prstGeom prst="rect">
              <a:avLst/>
            </a:prstGeom>
          </p:spPr>
        </p:pic>
      </p:gr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1074797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Device Classes: Finding the SysObjectID </a:t>
            </a:r>
            <a:endParaRPr lang="en-US" dirty="0"/>
          </a:p>
        </p:txBody>
      </p:sp>
      <p:sp>
        <p:nvSpPr>
          <p:cNvPr id="4" name="Text Placeholder 3"/>
          <p:cNvSpPr>
            <a:spLocks noGrp="1"/>
          </p:cNvSpPr>
          <p:nvPr>
            <p:ph type="body" sz="quarter" idx="11"/>
          </p:nvPr>
        </p:nvSpPr>
        <p:spPr>
          <a:xfrm>
            <a:off x="1737360" y="1257300"/>
            <a:ext cx="12526433" cy="642620"/>
          </a:xfrm>
        </p:spPr>
        <p:txBody>
          <a:bodyPr>
            <a:noAutofit/>
          </a:bodyPr>
          <a:lstStyle/>
          <a:p>
            <a:r>
              <a:rPr lang="en-US" sz="3520" dirty="0">
                <a:solidFill>
                  <a:schemeClr val="accent1"/>
                </a:solidFill>
              </a:rPr>
              <a:t>Registry &gt; Wrench &gt; Toolbox &gt; SNMP Walker</a:t>
            </a:r>
          </a:p>
        </p:txBody>
      </p:sp>
      <p:sp>
        <p:nvSpPr>
          <p:cNvPr id="8" name="Content Placeholder 2"/>
          <p:cNvSpPr txBox="1">
            <a:spLocks/>
          </p:cNvSpPr>
          <p:nvPr/>
        </p:nvSpPr>
        <p:spPr>
          <a:xfrm>
            <a:off x="1344337" y="2200703"/>
            <a:ext cx="3755136" cy="6771459"/>
          </a:xfrm>
          <a:prstGeom prst="rect">
            <a:avLst/>
          </a:prstGeom>
        </p:spPr>
        <p:txBody>
          <a:bodyPr vert="horz" lIns="134112" tIns="67056" rIns="134112" bIns="67056" rtlCol="0">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2100" dirty="0">
                <a:solidFill>
                  <a:schemeClr val="tx1">
                    <a:lumMod val="50000"/>
                  </a:schemeClr>
                </a:solidFill>
              </a:rPr>
              <a:t>Find device, select </a:t>
            </a:r>
            <a:r>
              <a:rPr lang="en-GB" sz="2100" b="1" dirty="0">
                <a:solidFill>
                  <a:schemeClr val="tx1">
                    <a:lumMod val="50000"/>
                  </a:schemeClr>
                </a:solidFill>
              </a:rPr>
              <a:t>“WRENCH</a:t>
            </a:r>
            <a:r>
              <a:rPr lang="en-GB" sz="2100" b="1" dirty="0" smtClean="0">
                <a:solidFill>
                  <a:schemeClr val="tx1">
                    <a:lumMod val="50000"/>
                  </a:schemeClr>
                </a:solidFill>
              </a:rPr>
              <a:t>”.</a:t>
            </a:r>
            <a:endParaRPr lang="en-GB" sz="2100" b="1" dirty="0">
              <a:solidFill>
                <a:schemeClr val="tx1">
                  <a:lumMod val="50000"/>
                </a:schemeClr>
              </a:solidFill>
            </a:endParaRPr>
          </a:p>
          <a:p>
            <a:pPr>
              <a:buSzPct val="100000"/>
            </a:pPr>
            <a:r>
              <a:rPr lang="en-GB" sz="2100" dirty="0">
                <a:solidFill>
                  <a:schemeClr val="tx1">
                    <a:lumMod val="50000"/>
                  </a:schemeClr>
                </a:solidFill>
              </a:rPr>
              <a:t>Select </a:t>
            </a:r>
            <a:r>
              <a:rPr lang="en-GB" sz="2100" b="1" dirty="0">
                <a:solidFill>
                  <a:schemeClr val="tx1">
                    <a:lumMod val="50000"/>
                  </a:schemeClr>
                </a:solidFill>
              </a:rPr>
              <a:t>Toolbox</a:t>
            </a:r>
            <a:r>
              <a:rPr lang="en-GB" sz="2100" dirty="0">
                <a:solidFill>
                  <a:schemeClr val="tx1">
                    <a:lumMod val="50000"/>
                  </a:schemeClr>
                </a:solidFill>
              </a:rPr>
              <a:t> </a:t>
            </a:r>
            <a:r>
              <a:rPr lang="en-GB" sz="2100" dirty="0" smtClean="0">
                <a:solidFill>
                  <a:schemeClr val="tx1">
                    <a:lumMod val="50000"/>
                  </a:schemeClr>
                </a:solidFill>
              </a:rPr>
              <a:t>tab.</a:t>
            </a:r>
            <a:endParaRPr lang="en-GB" sz="2100" dirty="0">
              <a:solidFill>
                <a:schemeClr val="tx1">
                  <a:lumMod val="50000"/>
                </a:schemeClr>
              </a:solidFill>
            </a:endParaRPr>
          </a:p>
          <a:p>
            <a:pPr>
              <a:buSzPct val="100000"/>
            </a:pPr>
            <a:r>
              <a:rPr lang="en-GB" sz="2100" dirty="0">
                <a:solidFill>
                  <a:schemeClr val="tx1">
                    <a:lumMod val="50000"/>
                  </a:schemeClr>
                </a:solidFill>
              </a:rPr>
              <a:t>Select</a:t>
            </a:r>
            <a:r>
              <a:rPr lang="en-GB" sz="2100" b="1" dirty="0">
                <a:solidFill>
                  <a:schemeClr val="tx1">
                    <a:lumMod val="50000"/>
                  </a:schemeClr>
                </a:solidFill>
              </a:rPr>
              <a:t> SNMP </a:t>
            </a:r>
            <a:r>
              <a:rPr lang="en-GB" sz="2100" b="1" dirty="0" smtClean="0">
                <a:solidFill>
                  <a:schemeClr val="tx1">
                    <a:lumMod val="50000"/>
                  </a:schemeClr>
                </a:solidFill>
              </a:rPr>
              <a:t>Walker.</a:t>
            </a:r>
            <a:endParaRPr lang="en-GB" sz="2100" b="1" dirty="0">
              <a:solidFill>
                <a:schemeClr val="tx1">
                  <a:lumMod val="50000"/>
                </a:schemeClr>
              </a:solidFill>
            </a:endParaRPr>
          </a:p>
          <a:p>
            <a:pPr>
              <a:buSzPct val="100000"/>
            </a:pPr>
            <a:endParaRPr lang="en-GB" sz="2100" b="1" dirty="0">
              <a:solidFill>
                <a:schemeClr val="tx1">
                  <a:lumMod val="50000"/>
                </a:schemeClr>
              </a:solidFill>
            </a:endParaRPr>
          </a:p>
          <a:p>
            <a:pPr>
              <a:buSzPct val="100000"/>
            </a:pPr>
            <a:endParaRPr lang="en-GB" sz="2100" b="1" dirty="0">
              <a:solidFill>
                <a:schemeClr val="tx1">
                  <a:lumMod val="50000"/>
                </a:schemeClr>
              </a:solidFill>
            </a:endParaRPr>
          </a:p>
          <a:p>
            <a:pPr marL="0" indent="0">
              <a:buSzPct val="100000"/>
              <a:buNone/>
            </a:pPr>
            <a:endParaRPr lang="en-GB" sz="2100" dirty="0">
              <a:solidFill>
                <a:schemeClr val="tx1">
                  <a:lumMod val="50000"/>
                </a:schemeClr>
              </a:solidFill>
            </a:endParaRPr>
          </a:p>
          <a:p>
            <a:pPr>
              <a:buSzPct val="100000"/>
            </a:pPr>
            <a:r>
              <a:rPr lang="en-GB" sz="2100" dirty="0">
                <a:solidFill>
                  <a:schemeClr val="tx1">
                    <a:lumMod val="50000"/>
                  </a:schemeClr>
                </a:solidFill>
              </a:rPr>
              <a:t>Select the</a:t>
            </a:r>
            <a:r>
              <a:rPr lang="en-GB" sz="2100" b="1" dirty="0">
                <a:solidFill>
                  <a:schemeClr val="tx1">
                    <a:lumMod val="50000"/>
                  </a:schemeClr>
                </a:solidFill>
              </a:rPr>
              <a:t> System MIB </a:t>
            </a:r>
            <a:r>
              <a:rPr lang="en-GB" sz="2100" dirty="0">
                <a:solidFill>
                  <a:schemeClr val="tx1">
                    <a:lumMod val="50000"/>
                  </a:schemeClr>
                </a:solidFill>
              </a:rPr>
              <a:t>from [</a:t>
            </a:r>
            <a:r>
              <a:rPr lang="en-GB" sz="2100" i="1" dirty="0">
                <a:solidFill>
                  <a:schemeClr val="tx1">
                    <a:lumMod val="50000"/>
                  </a:schemeClr>
                </a:solidFill>
              </a:rPr>
              <a:t>Common OID’s</a:t>
            </a:r>
            <a:r>
              <a:rPr lang="en-GB" sz="2100" dirty="0">
                <a:solidFill>
                  <a:schemeClr val="tx1">
                    <a:lumMod val="50000"/>
                  </a:schemeClr>
                </a:solidFill>
              </a:rPr>
              <a:t>] </a:t>
            </a:r>
            <a:r>
              <a:rPr lang="en-GB" sz="2100" dirty="0" smtClean="0">
                <a:solidFill>
                  <a:schemeClr val="tx1">
                    <a:lumMod val="50000"/>
                  </a:schemeClr>
                </a:solidFill>
              </a:rPr>
              <a:t>dropdown.</a:t>
            </a:r>
            <a:endParaRPr lang="en-GB" sz="2100" dirty="0">
              <a:solidFill>
                <a:schemeClr val="tx1">
                  <a:lumMod val="50000"/>
                </a:schemeClr>
              </a:solidFill>
            </a:endParaRPr>
          </a:p>
          <a:p>
            <a:pPr>
              <a:buSzPct val="100000"/>
            </a:pPr>
            <a:r>
              <a:rPr lang="en-GB" sz="2100" dirty="0">
                <a:solidFill>
                  <a:schemeClr val="tx1">
                    <a:lumMod val="50000"/>
                  </a:schemeClr>
                </a:solidFill>
              </a:rPr>
              <a:t>Select</a:t>
            </a:r>
            <a:r>
              <a:rPr lang="en-GB" sz="2100" b="1" dirty="0">
                <a:solidFill>
                  <a:schemeClr val="tx1">
                    <a:lumMod val="50000"/>
                  </a:schemeClr>
                </a:solidFill>
              </a:rPr>
              <a:t> “Show Symbolic</a:t>
            </a:r>
            <a:r>
              <a:rPr lang="en-GB" sz="2100" b="1" dirty="0" smtClean="0">
                <a:solidFill>
                  <a:schemeClr val="tx1">
                    <a:lumMod val="50000"/>
                  </a:schemeClr>
                </a:solidFill>
              </a:rPr>
              <a:t>”.</a:t>
            </a:r>
            <a:endParaRPr lang="en-GB" sz="2100" b="1" dirty="0">
              <a:solidFill>
                <a:schemeClr val="tx1">
                  <a:lumMod val="50000"/>
                </a:schemeClr>
              </a:solidFill>
            </a:endParaRPr>
          </a:p>
          <a:p>
            <a:pPr>
              <a:buSzPct val="100000"/>
            </a:pPr>
            <a:r>
              <a:rPr lang="en-GB" sz="2100" dirty="0">
                <a:solidFill>
                  <a:schemeClr val="tx1">
                    <a:lumMod val="50000"/>
                  </a:schemeClr>
                </a:solidFill>
              </a:rPr>
              <a:t>Select</a:t>
            </a:r>
            <a:r>
              <a:rPr lang="en-GB" sz="2100" b="1" dirty="0">
                <a:solidFill>
                  <a:schemeClr val="tx1">
                    <a:lumMod val="50000"/>
                  </a:schemeClr>
                </a:solidFill>
              </a:rPr>
              <a:t> “Walk button</a:t>
            </a:r>
            <a:r>
              <a:rPr lang="en-GB" sz="2100" b="1" dirty="0" smtClean="0">
                <a:solidFill>
                  <a:schemeClr val="tx1">
                    <a:lumMod val="50000"/>
                  </a:schemeClr>
                </a:solidFill>
              </a:rPr>
              <a:t>”.</a:t>
            </a:r>
            <a:endParaRPr lang="en-GB" sz="2100" b="1" dirty="0">
              <a:solidFill>
                <a:schemeClr val="tx1">
                  <a:lumMod val="50000"/>
                </a:schemeClr>
              </a:solidFill>
            </a:endParaRPr>
          </a:p>
          <a:p>
            <a:pPr>
              <a:buSzPct val="100000"/>
            </a:pPr>
            <a:r>
              <a:rPr lang="en-GB" sz="2100" dirty="0">
                <a:solidFill>
                  <a:schemeClr val="tx1">
                    <a:lumMod val="50000"/>
                  </a:schemeClr>
                </a:solidFill>
              </a:rPr>
              <a:t>Copy value and place in System &gt; Customize &gt; Device Class &gt;</a:t>
            </a:r>
            <a:r>
              <a:rPr lang="en-GB" sz="2100" b="1" dirty="0">
                <a:solidFill>
                  <a:schemeClr val="tx1">
                    <a:lumMod val="50000"/>
                  </a:schemeClr>
                </a:solidFill>
              </a:rPr>
              <a:t>  </a:t>
            </a:r>
            <a:r>
              <a:rPr lang="en-GB" sz="2100" dirty="0">
                <a:solidFill>
                  <a:schemeClr val="tx1">
                    <a:lumMod val="50000"/>
                  </a:schemeClr>
                </a:solidFill>
              </a:rPr>
              <a:t>Discovery Identifier (</a:t>
            </a:r>
            <a:r>
              <a:rPr lang="en-GB" sz="2100" dirty="0" err="1">
                <a:solidFill>
                  <a:schemeClr val="tx1">
                    <a:lumMod val="50000"/>
                  </a:schemeClr>
                </a:solidFill>
              </a:rPr>
              <a:t>SysObject</a:t>
            </a:r>
            <a:r>
              <a:rPr lang="en-GB" sz="2100" dirty="0">
                <a:solidFill>
                  <a:schemeClr val="tx1">
                    <a:lumMod val="50000"/>
                  </a:schemeClr>
                </a:solidFill>
              </a:rPr>
              <a:t> ID). </a:t>
            </a:r>
          </a:p>
          <a:p>
            <a:pPr marL="0" indent="0">
              <a:buSzPct val="100000"/>
              <a:buNone/>
            </a:pPr>
            <a:r>
              <a:rPr lang="en-GB" sz="2100" b="1" dirty="0">
                <a:solidFill>
                  <a:schemeClr val="accent1"/>
                </a:solidFill>
              </a:rPr>
              <a:t>* Remove the first dot in the OID</a:t>
            </a:r>
            <a:r>
              <a:rPr lang="en-GB" sz="2100" dirty="0">
                <a:solidFill>
                  <a:schemeClr val="accent1"/>
                </a:solidFill>
              </a:rPr>
              <a:t>. </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977" y="2379432"/>
            <a:ext cx="8771431" cy="3641472"/>
          </a:xfrm>
          <a:prstGeom prst="rect">
            <a:avLst/>
          </a:prstGeom>
          <a:ln>
            <a:solidFill>
              <a:schemeClr val="bg1">
                <a:lumMod val="50000"/>
              </a:schemeClr>
            </a:solidFill>
          </a:ln>
        </p:spPr>
      </p:pic>
      <p:sp>
        <p:nvSpPr>
          <p:cNvPr id="9" name="Rectangle 8"/>
          <p:cNvSpPr/>
          <p:nvPr/>
        </p:nvSpPr>
        <p:spPr>
          <a:xfrm>
            <a:off x="6401477" y="4306485"/>
            <a:ext cx="820527" cy="84736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600" y="6476639"/>
            <a:ext cx="8732181" cy="1907130"/>
          </a:xfrm>
          <a:prstGeom prst="rect">
            <a:avLst/>
          </a:prstGeom>
          <a:ln>
            <a:solidFill>
              <a:schemeClr val="bg1">
                <a:lumMod val="50000"/>
              </a:schemeClr>
            </a:solidFill>
          </a:ln>
        </p:spPr>
      </p:pic>
      <p:sp>
        <p:nvSpPr>
          <p:cNvPr id="15" name="Oval 14"/>
          <p:cNvSpPr/>
          <p:nvPr/>
        </p:nvSpPr>
        <p:spPr>
          <a:xfrm>
            <a:off x="11035792" y="6650556"/>
            <a:ext cx="1400725" cy="43269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0" name="Rectangle 9"/>
          <p:cNvSpPr/>
          <p:nvPr/>
        </p:nvSpPr>
        <p:spPr>
          <a:xfrm>
            <a:off x="5268976" y="6740243"/>
            <a:ext cx="3203787" cy="25332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2" name="Rectangle 11"/>
          <p:cNvSpPr/>
          <p:nvPr/>
        </p:nvSpPr>
        <p:spPr>
          <a:xfrm>
            <a:off x="5288600" y="7350248"/>
            <a:ext cx="3203787" cy="159912"/>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3" name="Slide Number Placeholder 2"/>
          <p:cNvSpPr>
            <a:spLocks noGrp="1"/>
          </p:cNvSpPr>
          <p:nvPr>
            <p:ph type="sldNum" sz="quarter" idx="4"/>
          </p:nvPr>
        </p:nvSpPr>
        <p:spPr/>
        <p:txBody>
          <a:bodyPr/>
          <a:lstStyle/>
          <a:p>
            <a:fld id="{59FBCBD5-A728-384D-A41B-B8C6FE40EEBE}" type="slidenum">
              <a:rPr lang="en-US" smtClean="0"/>
              <a:pPr/>
              <a:t>19</a:t>
            </a:fld>
            <a:endParaRPr lang="en-US" dirty="0"/>
          </a:p>
        </p:txBody>
      </p:sp>
      <p:sp>
        <p:nvSpPr>
          <p:cNvPr id="13" name="TextBox 12"/>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4691" y="7687492"/>
            <a:ext cx="3860780" cy="1598567"/>
          </a:xfrm>
          <a:prstGeom prst="rect">
            <a:avLst/>
          </a:prstGeom>
        </p:spPr>
      </p:pic>
      <p:sp>
        <p:nvSpPr>
          <p:cNvPr id="6" name="TextBox 5"/>
          <p:cNvSpPr txBox="1"/>
          <p:nvPr/>
        </p:nvSpPr>
        <p:spPr>
          <a:xfrm>
            <a:off x="5466178" y="8708448"/>
            <a:ext cx="3536289" cy="430887"/>
          </a:xfrm>
          <a:prstGeom prst="rect">
            <a:avLst/>
          </a:prstGeom>
          <a:noFill/>
        </p:spPr>
        <p:txBody>
          <a:bodyPr wrap="none" rtlCol="0">
            <a:spAutoFit/>
          </a:bodyPr>
          <a:lstStyle/>
          <a:p>
            <a:r>
              <a:rPr lang="en-US" sz="2200" dirty="0">
                <a:solidFill>
                  <a:schemeClr val="tx1">
                    <a:lumMod val="50000"/>
                  </a:schemeClr>
                </a:solidFill>
                <a:latin typeface="Futura Lt BT" panose="020B0402020204020303" pitchFamily="34" charset="0"/>
              </a:rPr>
              <a:t>Command line SNMP walk</a:t>
            </a:r>
          </a:p>
        </p:txBody>
      </p:sp>
      <p:cxnSp>
        <p:nvCxnSpPr>
          <p:cNvPr id="11" name="Straight Arrow Connector 10"/>
          <p:cNvCxnSpPr>
            <a:stCxn id="6" idx="3"/>
          </p:cNvCxnSpPr>
          <p:nvPr/>
        </p:nvCxnSpPr>
        <p:spPr>
          <a:xfrm>
            <a:off x="9002467" y="8923892"/>
            <a:ext cx="566078" cy="21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222004" y="5153853"/>
            <a:ext cx="917444" cy="12083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4748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2</a:t>
            </a:fld>
            <a:endParaRPr lang="en-US" dirty="0"/>
          </a:p>
        </p:txBody>
      </p:sp>
      <p:sp>
        <p:nvSpPr>
          <p:cNvPr id="5" name="Title 4"/>
          <p:cNvSpPr>
            <a:spLocks noGrp="1"/>
          </p:cNvSpPr>
          <p:nvPr>
            <p:ph type="title"/>
          </p:nvPr>
        </p:nvSpPr>
        <p:spPr/>
        <p:txBody>
          <a:bodyPr/>
          <a:lstStyle/>
          <a:p>
            <a:r>
              <a:rPr lang="en-US" dirty="0" smtClean="0"/>
              <a:t>DAY 4 AGENDA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47164291"/>
              </p:ext>
            </p:extLst>
          </p:nvPr>
        </p:nvGraphicFramePr>
        <p:xfrm>
          <a:off x="638094" y="1749288"/>
          <a:ext cx="14449505" cy="7195930"/>
        </p:xfrm>
        <a:graphic>
          <a:graphicData uri="http://schemas.openxmlformats.org/drawingml/2006/table">
            <a:tbl>
              <a:tblPr firstRow="1" firstCol="1" bandRow="1">
                <a:tableStyleId>{5C22544A-7EE6-4342-B048-85BDC9FD1C3A}</a:tableStyleId>
              </a:tblPr>
              <a:tblGrid>
                <a:gridCol w="4025772"/>
                <a:gridCol w="5965250"/>
                <a:gridCol w="4458483"/>
              </a:tblGrid>
              <a:tr h="425083">
                <a:tc>
                  <a:txBody>
                    <a:bodyPr/>
                    <a:lstStyle/>
                    <a:p>
                      <a:pPr marL="0" marR="0" algn="ctr">
                        <a:spcBef>
                          <a:spcPts val="0"/>
                        </a:spcBef>
                        <a:spcAft>
                          <a:spcPts val="0"/>
                        </a:spcAft>
                      </a:pPr>
                      <a:r>
                        <a:rPr lang="en-US" sz="2000" kern="50" dirty="0">
                          <a:effectLst/>
                          <a:latin typeface="Arial Black" panose="020B0A04020102020204" pitchFamily="34" charset="0"/>
                        </a:rPr>
                        <a:t>Topic</a:t>
                      </a:r>
                      <a:endParaRPr lang="en-US" sz="2000" kern="50" dirty="0">
                        <a:effectLst/>
                        <a:latin typeface="Arial Black" panose="020B0A04020102020204" pitchFamily="34" charset="0"/>
                        <a:ea typeface="DejaVu Sans"/>
                        <a:cs typeface="DejaVu Sans"/>
                      </a:endParaRPr>
                    </a:p>
                  </a:txBody>
                  <a:tcPr marL="68580" marR="68580" marT="0" marB="0"/>
                </a:tc>
                <a:tc>
                  <a:txBody>
                    <a:bodyPr/>
                    <a:lstStyle/>
                    <a:p>
                      <a:pPr marL="0" marR="0" algn="ctr">
                        <a:spcBef>
                          <a:spcPts val="0"/>
                        </a:spcBef>
                        <a:spcAft>
                          <a:spcPts val="0"/>
                        </a:spcAft>
                      </a:pPr>
                      <a:r>
                        <a:rPr lang="en-US" sz="2000" kern="50">
                          <a:effectLst/>
                          <a:latin typeface="Arial Black" panose="020B0A04020102020204" pitchFamily="34" charset="0"/>
                        </a:rPr>
                        <a:t>Topic Description</a:t>
                      </a:r>
                      <a:endParaRPr lang="en-US" sz="2000" kern="50">
                        <a:effectLst/>
                        <a:latin typeface="Arial Black" panose="020B0A04020102020204" pitchFamily="34" charset="0"/>
                        <a:ea typeface="DejaVu Sans"/>
                        <a:cs typeface="DejaVu Sans"/>
                      </a:endParaRPr>
                    </a:p>
                  </a:txBody>
                  <a:tcPr marL="68580" marR="68580" marT="0" marB="0"/>
                </a:tc>
                <a:tc>
                  <a:txBody>
                    <a:bodyPr/>
                    <a:lstStyle/>
                    <a:p>
                      <a:pPr marL="0" marR="0" algn="ctr">
                        <a:spcBef>
                          <a:spcPts val="0"/>
                        </a:spcBef>
                        <a:spcAft>
                          <a:spcPts val="0"/>
                        </a:spcAft>
                      </a:pPr>
                      <a:r>
                        <a:rPr lang="en-US" sz="2000" kern="50">
                          <a:effectLst/>
                          <a:latin typeface="Arial Black" panose="020B0A04020102020204" pitchFamily="34" charset="0"/>
                        </a:rPr>
                        <a:t>Estimated Time</a:t>
                      </a:r>
                      <a:endParaRPr lang="en-US" sz="2000" kern="50">
                        <a:effectLst/>
                        <a:latin typeface="Arial Black" panose="020B0A04020102020204" pitchFamily="34" charset="0"/>
                        <a:ea typeface="DejaVu Sans"/>
                        <a:cs typeface="DejaVu Sans"/>
                      </a:endParaRPr>
                    </a:p>
                  </a:txBody>
                  <a:tcPr marL="68580" marR="68580" marT="0" marB="0"/>
                </a:tc>
              </a:tr>
              <a:tr h="2925299">
                <a:tc>
                  <a:txBody>
                    <a:bodyPr/>
                    <a:lstStyle/>
                    <a:p>
                      <a:pPr marL="0" marR="0">
                        <a:spcBef>
                          <a:spcPts val="0"/>
                        </a:spcBef>
                        <a:spcAft>
                          <a:spcPts val="0"/>
                        </a:spcAft>
                      </a:pPr>
                      <a:r>
                        <a:rPr lang="en-US" sz="2000" kern="50" dirty="0">
                          <a:effectLst/>
                          <a:latin typeface="Arial Black" panose="020B0A04020102020204" pitchFamily="34" charset="0"/>
                        </a:rPr>
                        <a:t>Device Administration / global system settings</a:t>
                      </a:r>
                      <a:endParaRPr lang="en-US" sz="2000" kern="50" dirty="0">
                        <a:effectLst/>
                        <a:latin typeface="Arial Black" panose="020B0A04020102020204" pitchFamily="34" charset="0"/>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Device Categories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Device Classes </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Device Dashboards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Interfaces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Mac Vendors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TCP-IP Ports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Global Thresholds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Vanished Device Manager</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000" kern="50">
                          <a:solidFill>
                            <a:schemeClr val="bg2">
                              <a:lumMod val="10000"/>
                            </a:schemeClr>
                          </a:solidFill>
                          <a:effectLst/>
                          <a:latin typeface="Arial Black" panose="020B0A04020102020204" pitchFamily="34" charset="0"/>
                        </a:rPr>
                        <a:t>9am – 10:30</a:t>
                      </a:r>
                      <a:endParaRPr lang="en-US" sz="2000" kern="5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r>
              <a:tr h="642956">
                <a:tc>
                  <a:txBody>
                    <a:bodyPr/>
                    <a:lstStyle/>
                    <a:p>
                      <a:pPr marL="0" marR="0">
                        <a:spcBef>
                          <a:spcPts val="0"/>
                        </a:spcBef>
                        <a:spcAft>
                          <a:spcPts val="0"/>
                        </a:spcAft>
                      </a:pPr>
                      <a:r>
                        <a:rPr lang="en-US" sz="2000" kern="50" dirty="0">
                          <a:effectLst/>
                          <a:latin typeface="Arial Black" panose="020B0A04020102020204" pitchFamily="34" charset="0"/>
                        </a:rPr>
                        <a:t>BREAK</a:t>
                      </a:r>
                      <a:endParaRPr lang="en-US" sz="2000" kern="50" dirty="0">
                        <a:effectLst/>
                        <a:latin typeface="Arial Black" panose="020B0A04020102020204" pitchFamily="34" charset="0"/>
                        <a:ea typeface="DejaVu Sans"/>
                        <a:cs typeface="DejaVu Sans"/>
                      </a:endParaRPr>
                    </a:p>
                  </a:txBody>
                  <a:tcPr marL="68580" marR="68580" marT="0" marB="0"/>
                </a:tc>
                <a:tc>
                  <a:txBody>
                    <a:bodyPr/>
                    <a:lstStyle/>
                    <a:p>
                      <a:pPr marL="457200" marR="0">
                        <a:spcBef>
                          <a:spcPts val="0"/>
                        </a:spcBef>
                        <a:spcAft>
                          <a:spcPts val="0"/>
                        </a:spcAft>
                      </a:pPr>
                      <a:r>
                        <a:rPr lang="en-US" sz="2000" kern="50" dirty="0">
                          <a:solidFill>
                            <a:schemeClr val="bg2">
                              <a:lumMod val="10000"/>
                            </a:schemeClr>
                          </a:solidFill>
                          <a:effectLst/>
                          <a:latin typeface="Arial Black" panose="020B0A04020102020204" pitchFamily="34" charset="0"/>
                        </a:rPr>
                        <a:t> </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000" kern="50">
                          <a:solidFill>
                            <a:schemeClr val="bg2">
                              <a:lumMod val="10000"/>
                            </a:schemeClr>
                          </a:solidFill>
                          <a:effectLst/>
                          <a:latin typeface="Arial Black" panose="020B0A04020102020204" pitchFamily="34" charset="0"/>
                        </a:rPr>
                        <a:t>10:30 – 10:45</a:t>
                      </a:r>
                      <a:endParaRPr lang="en-US" sz="2000" kern="5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r>
              <a:tr h="1462649">
                <a:tc>
                  <a:txBody>
                    <a:bodyPr/>
                    <a:lstStyle/>
                    <a:p>
                      <a:pPr marL="0" marR="0">
                        <a:spcBef>
                          <a:spcPts val="0"/>
                        </a:spcBef>
                        <a:spcAft>
                          <a:spcPts val="0"/>
                        </a:spcAft>
                      </a:pPr>
                      <a:r>
                        <a:rPr lang="en-US" sz="2000" kern="50" dirty="0">
                          <a:effectLst/>
                          <a:latin typeface="Arial Black" panose="020B0A04020102020204" pitchFamily="34" charset="0"/>
                        </a:rPr>
                        <a:t>Ticket Administration</a:t>
                      </a:r>
                      <a:endParaRPr lang="en-US" sz="2000" kern="50" dirty="0">
                        <a:effectLst/>
                        <a:latin typeface="Arial Black" panose="020B0A04020102020204" pitchFamily="34" charset="0"/>
                        <a:ea typeface="DejaVu Sans"/>
                        <a:cs typeface="DejaVu Sans"/>
                      </a:endParaRP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Customizing Tickets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Ticket Queues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Escalations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Ticket Templates</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000" kern="50">
                          <a:solidFill>
                            <a:schemeClr val="bg2">
                              <a:lumMod val="10000"/>
                            </a:schemeClr>
                          </a:solidFill>
                          <a:effectLst/>
                          <a:latin typeface="Arial Black" panose="020B0A04020102020204" pitchFamily="34" charset="0"/>
                        </a:rPr>
                        <a:t>10:45 – 12:00</a:t>
                      </a:r>
                      <a:endParaRPr lang="en-US" sz="2000" kern="5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r>
              <a:tr h="642956">
                <a:tc>
                  <a:txBody>
                    <a:bodyPr/>
                    <a:lstStyle/>
                    <a:p>
                      <a:pPr marL="0" marR="0">
                        <a:spcBef>
                          <a:spcPts val="0"/>
                        </a:spcBef>
                        <a:spcAft>
                          <a:spcPts val="0"/>
                        </a:spcAft>
                      </a:pPr>
                      <a:r>
                        <a:rPr lang="en-US" sz="2000" kern="50" dirty="0">
                          <a:effectLst/>
                          <a:latin typeface="Arial Black" panose="020B0A04020102020204" pitchFamily="34" charset="0"/>
                        </a:rPr>
                        <a:t>LUNCH</a:t>
                      </a:r>
                      <a:endParaRPr lang="en-US" sz="2000" kern="50" dirty="0">
                        <a:effectLst/>
                        <a:latin typeface="Arial Black" panose="020B0A04020102020204" pitchFamily="34" charset="0"/>
                        <a:ea typeface="DejaVu Sans"/>
                        <a:cs typeface="DejaVu Sans"/>
                      </a:endParaRPr>
                    </a:p>
                  </a:txBody>
                  <a:tcPr marL="68580" marR="68580" marT="0" marB="0"/>
                </a:tc>
                <a:tc>
                  <a:txBody>
                    <a:bodyPr/>
                    <a:lstStyle/>
                    <a:p>
                      <a:pPr marL="457200" marR="0">
                        <a:spcBef>
                          <a:spcPts val="0"/>
                        </a:spcBef>
                        <a:spcAft>
                          <a:spcPts val="0"/>
                        </a:spcAft>
                      </a:pPr>
                      <a:r>
                        <a:rPr lang="en-US" sz="2000" kern="50" dirty="0">
                          <a:solidFill>
                            <a:schemeClr val="bg2">
                              <a:lumMod val="10000"/>
                            </a:schemeClr>
                          </a:solidFill>
                          <a:effectLst/>
                          <a:latin typeface="Arial Black" panose="020B0A04020102020204" pitchFamily="34" charset="0"/>
                        </a:rPr>
                        <a:t> </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000" kern="50">
                          <a:solidFill>
                            <a:schemeClr val="bg2">
                              <a:lumMod val="10000"/>
                            </a:schemeClr>
                          </a:solidFill>
                          <a:effectLst/>
                          <a:latin typeface="Arial Black" panose="020B0A04020102020204" pitchFamily="34" charset="0"/>
                        </a:rPr>
                        <a:t>12:00 – 1:00</a:t>
                      </a:r>
                      <a:endParaRPr lang="en-US" sz="2000" kern="5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r>
              <a:tr h="1096987">
                <a:tc>
                  <a:txBody>
                    <a:bodyPr/>
                    <a:lstStyle/>
                    <a:p>
                      <a:pPr marL="0" marR="0">
                        <a:spcBef>
                          <a:spcPts val="0"/>
                        </a:spcBef>
                        <a:spcAft>
                          <a:spcPts val="0"/>
                        </a:spcAft>
                      </a:pPr>
                      <a:r>
                        <a:rPr lang="en-US" sz="2000" kern="50">
                          <a:effectLst/>
                          <a:latin typeface="Arial Black" panose="020B0A04020102020204" pitchFamily="34" charset="0"/>
                        </a:rPr>
                        <a:t>Dynamic Applications</a:t>
                      </a:r>
                      <a:endParaRPr lang="en-US" sz="2000" kern="50">
                        <a:effectLst/>
                        <a:latin typeface="Arial Black" panose="020B0A04020102020204" pitchFamily="34" charset="0"/>
                        <a:ea typeface="DejaVu Sans"/>
                        <a:cs typeface="DejaVu Sans"/>
                      </a:endParaRPr>
                    </a:p>
                  </a:txBody>
                  <a:tcPr marL="68580" marR="68580" marT="0" marB="0"/>
                </a:tc>
                <a:tc>
                  <a:txBody>
                    <a:bodyPr/>
                    <a:lstStyle/>
                    <a:p>
                      <a:pPr marL="342900" lvl="0" indent="-342900">
                        <a:spcBef>
                          <a:spcPts val="0"/>
                        </a:spcBef>
                        <a:spcAft>
                          <a:spcPts val="0"/>
                        </a:spcAft>
                        <a:buFont typeface="Symbol" panose="05050102010706020507" pitchFamily="18" charset="2"/>
                        <a:buChar char=""/>
                      </a:pPr>
                      <a:r>
                        <a:rPr lang="en-US" sz="2000" dirty="0">
                          <a:solidFill>
                            <a:schemeClr val="bg2">
                              <a:lumMod val="10000"/>
                            </a:schemeClr>
                          </a:solidFill>
                          <a:effectLst/>
                          <a:latin typeface="Arial Black" panose="020B0A04020102020204" pitchFamily="34" charset="0"/>
                        </a:rPr>
                        <a:t>Types of Dynamic Apps</a:t>
                      </a:r>
                    </a:p>
                    <a:p>
                      <a:pPr marL="342900" lvl="0" indent="-342900">
                        <a:spcBef>
                          <a:spcPts val="0"/>
                        </a:spcBef>
                        <a:spcAft>
                          <a:spcPts val="0"/>
                        </a:spcAft>
                        <a:buFont typeface="Symbol" panose="05050102010706020507" pitchFamily="18" charset="2"/>
                        <a:buChar char=""/>
                      </a:pPr>
                      <a:r>
                        <a:rPr lang="en-US" sz="2000" dirty="0">
                          <a:solidFill>
                            <a:schemeClr val="bg2">
                              <a:lumMod val="10000"/>
                            </a:schemeClr>
                          </a:solidFill>
                          <a:effectLst/>
                          <a:latin typeface="Arial Black" panose="020B0A04020102020204" pitchFamily="34" charset="0"/>
                        </a:rPr>
                        <a:t>Building Dynamic Apps</a:t>
                      </a:r>
                    </a:p>
                    <a:p>
                      <a:pPr marL="342900" marR="0" lvl="0" indent="-342900">
                        <a:spcBef>
                          <a:spcPts val="0"/>
                        </a:spcBef>
                        <a:spcAft>
                          <a:spcPts val="0"/>
                        </a:spcAft>
                        <a:buFont typeface="Symbol" panose="05050102010706020507" pitchFamily="18" charset="2"/>
                        <a:buChar char=""/>
                      </a:pPr>
                      <a:r>
                        <a:rPr lang="en-US" sz="2000" kern="50" dirty="0">
                          <a:solidFill>
                            <a:schemeClr val="bg2">
                              <a:lumMod val="10000"/>
                            </a:schemeClr>
                          </a:solidFill>
                          <a:effectLst/>
                          <a:latin typeface="Arial Black" panose="020B0A04020102020204" pitchFamily="34" charset="0"/>
                        </a:rPr>
                        <a:t>Importing MIBs</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c>
                  <a:txBody>
                    <a:bodyPr/>
                    <a:lstStyle/>
                    <a:p>
                      <a:pPr marL="457200" marR="0">
                        <a:spcBef>
                          <a:spcPts val="0"/>
                        </a:spcBef>
                        <a:spcAft>
                          <a:spcPts val="0"/>
                        </a:spcAft>
                      </a:pPr>
                      <a:r>
                        <a:rPr lang="en-US" sz="2000" kern="50" dirty="0">
                          <a:solidFill>
                            <a:schemeClr val="bg2">
                              <a:lumMod val="10000"/>
                            </a:schemeClr>
                          </a:solidFill>
                          <a:effectLst/>
                          <a:latin typeface="Arial Black" panose="020B0A04020102020204" pitchFamily="34" charset="0"/>
                        </a:rPr>
                        <a:t>1:00 – 4:00 Break between</a:t>
                      </a:r>
                      <a:endParaRPr lang="en-US" sz="2000" kern="50" dirty="0">
                        <a:solidFill>
                          <a:schemeClr val="bg2">
                            <a:lumMod val="10000"/>
                          </a:schemeClr>
                        </a:solidFill>
                        <a:effectLst/>
                        <a:latin typeface="Arial Black" panose="020B0A04020102020204" pitchFamily="34" charset="0"/>
                        <a:ea typeface="DejaVu Sans"/>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385301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441" y="1104389"/>
            <a:ext cx="12330001" cy="7749249"/>
          </a:xfrm>
        </p:spPr>
        <p:txBody>
          <a:bodyPr>
            <a:normAutofit/>
          </a:bodyPr>
          <a:lstStyle/>
          <a:p>
            <a:pPr marL="0" indent="0">
              <a:buNone/>
            </a:pPr>
            <a:r>
              <a:rPr lang="en-GB" sz="3600" dirty="0" smtClean="0"/>
              <a:t>Devices </a:t>
            </a:r>
            <a:r>
              <a:rPr lang="en-GB" sz="3600" dirty="0"/>
              <a:t>with a device category of "pingable" are devices d</a:t>
            </a:r>
            <a:r>
              <a:rPr lang="en-GB" sz="3600" dirty="0" smtClean="0"/>
              <a:t>iscovered when the Discover Non-SNMP box was selected.</a:t>
            </a:r>
          </a:p>
          <a:p>
            <a:pPr marL="0" indent="0">
              <a:buNone/>
            </a:pPr>
            <a:endParaRPr lang="en-GB" dirty="0" smtClean="0"/>
          </a:p>
          <a:p>
            <a:pPr marL="0" indent="0">
              <a:buNone/>
            </a:pPr>
            <a:endParaRPr lang="en-GB" b="1" u="sng" dirty="0"/>
          </a:p>
          <a:p>
            <a:pPr marL="0" indent="0">
              <a:buNone/>
            </a:pPr>
            <a:endParaRPr lang="en-GB" b="1" u="sng" dirty="0" smtClean="0"/>
          </a:p>
          <a:p>
            <a:pPr marL="0" indent="0">
              <a:buNone/>
            </a:pPr>
            <a:r>
              <a:rPr lang="en-GB" sz="3600" b="1" u="sng" dirty="0" smtClean="0"/>
              <a:t>Why use Pingable?</a:t>
            </a:r>
            <a:endParaRPr lang="en-US" sz="3600" b="1" u="sng" dirty="0"/>
          </a:p>
          <a:p>
            <a:r>
              <a:rPr lang="en-GB" sz="3600" dirty="0" smtClean="0"/>
              <a:t>Need to monitor a device that does not have SNMP or you have no credential.</a:t>
            </a:r>
          </a:p>
          <a:p>
            <a:r>
              <a:rPr lang="en-GB" sz="3600" dirty="0" smtClean="0"/>
              <a:t>By default only measures availability and latency via ICMP.</a:t>
            </a:r>
            <a:endParaRPr lang="en-US" sz="3600" dirty="0" smtClean="0"/>
          </a:p>
        </p:txBody>
      </p:sp>
      <p:sp>
        <p:nvSpPr>
          <p:cNvPr id="3" name="Title 2"/>
          <p:cNvSpPr>
            <a:spLocks noGrp="1"/>
          </p:cNvSpPr>
          <p:nvPr>
            <p:ph type="title"/>
          </p:nvPr>
        </p:nvSpPr>
        <p:spPr/>
        <p:txBody>
          <a:bodyPr/>
          <a:lstStyle/>
          <a:p>
            <a:r>
              <a:rPr lang="en-US" dirty="0" smtClean="0"/>
              <a:t>Device Classes: Pingable</a:t>
            </a:r>
            <a:endParaRPr lang="en-US" dirty="0"/>
          </a:p>
        </p:txBody>
      </p:sp>
      <p:pic>
        <p:nvPicPr>
          <p:cNvPr id="4" name="Picture 2" descr="C:\ScienceLogic\Training\ZZZZZZPICS\SECU\P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5798" y="7292567"/>
            <a:ext cx="1334579" cy="135507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59FBCBD5-A728-384D-A41B-B8C6FE40EEBE}" type="slidenum">
              <a:rPr lang="en-US" smtClean="0"/>
              <a:pPr/>
              <a:t>20</a:t>
            </a:fld>
            <a:endParaRPr lang="en-US" dirty="0"/>
          </a:p>
        </p:txBody>
      </p:sp>
      <p:sp>
        <p:nvSpPr>
          <p:cNvPr id="7" name="TextBox 6"/>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874" y="2666555"/>
            <a:ext cx="8805802" cy="2182472"/>
          </a:xfrm>
          <a:prstGeom prst="rect">
            <a:avLst/>
          </a:prstGeom>
          <a:ln w="25400">
            <a:solidFill>
              <a:schemeClr val="tx2"/>
            </a:solidFill>
          </a:ln>
        </p:spPr>
      </p:pic>
      <p:sp>
        <p:nvSpPr>
          <p:cNvPr id="8" name="Rectangle 7"/>
          <p:cNvSpPr/>
          <p:nvPr/>
        </p:nvSpPr>
        <p:spPr>
          <a:xfrm>
            <a:off x="10570938" y="3704678"/>
            <a:ext cx="706966" cy="584248"/>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4199378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GB" sz="3200" dirty="0"/>
              <a:t>An entity that runs under the control of a management system running on a root device </a:t>
            </a:r>
            <a:r>
              <a:rPr lang="en-US" sz="3200" dirty="0"/>
              <a:t>for collection of some or all of the performance, configuration and status information relating to that device.</a:t>
            </a:r>
            <a:endParaRPr lang="en-GB" sz="3200" dirty="0"/>
          </a:p>
          <a:p>
            <a:r>
              <a:rPr lang="en-GB" sz="3200" dirty="0"/>
              <a:t>EM7 uses Dynamic Applications to retrieve data from a management system and discover each component device managed by that management system. </a:t>
            </a:r>
          </a:p>
          <a:p>
            <a:r>
              <a:rPr lang="en-GB" sz="3200" dirty="0"/>
              <a:t>Device classes for components are aligned with the Dynamic Applications that discover component devices.</a:t>
            </a:r>
            <a:endParaRPr lang="en-US" sz="3200" dirty="0"/>
          </a:p>
        </p:txBody>
      </p:sp>
      <p:sp>
        <p:nvSpPr>
          <p:cNvPr id="3" name="Title 2"/>
          <p:cNvSpPr>
            <a:spLocks noGrp="1"/>
          </p:cNvSpPr>
          <p:nvPr>
            <p:ph type="title"/>
          </p:nvPr>
        </p:nvSpPr>
        <p:spPr/>
        <p:txBody>
          <a:bodyPr/>
          <a:lstStyle/>
          <a:p>
            <a:r>
              <a:rPr lang="en-US" dirty="0"/>
              <a:t>Device </a:t>
            </a:r>
            <a:r>
              <a:rPr lang="en-US" dirty="0" smtClean="0"/>
              <a:t>Classes: </a:t>
            </a:r>
            <a:r>
              <a:rPr lang="en-US" dirty="0"/>
              <a:t>Component</a:t>
            </a:r>
          </a:p>
        </p:txBody>
      </p:sp>
      <p:sp>
        <p:nvSpPr>
          <p:cNvPr id="4" name="Slide Number Placeholder 3"/>
          <p:cNvSpPr>
            <a:spLocks noGrp="1"/>
          </p:cNvSpPr>
          <p:nvPr>
            <p:ph type="sldNum" sz="quarter" idx="4"/>
          </p:nvPr>
        </p:nvSpPr>
        <p:spPr/>
        <p:txBody>
          <a:bodyPr/>
          <a:lstStyle/>
          <a:p>
            <a:fld id="{59FBCBD5-A728-384D-A41B-B8C6FE40EEBE}" type="slidenum">
              <a:rPr lang="en-US" smtClean="0"/>
              <a:pPr/>
              <a:t>21</a:t>
            </a:fld>
            <a:endParaRPr lang="en-US" dirty="0"/>
          </a:p>
        </p:txBody>
      </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77" y="6836092"/>
            <a:ext cx="10058400" cy="195109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28" y="6155054"/>
            <a:ext cx="1523152" cy="1625453"/>
          </a:xfrm>
          <a:prstGeom prst="rect">
            <a:avLst/>
          </a:prstGeom>
        </p:spPr>
      </p:pic>
      <p:sp>
        <p:nvSpPr>
          <p:cNvPr id="11" name="Rectangle 10"/>
          <p:cNvSpPr/>
          <p:nvPr/>
        </p:nvSpPr>
        <p:spPr>
          <a:xfrm>
            <a:off x="7264530" y="7223760"/>
            <a:ext cx="1986150" cy="117348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91577" y="7223760"/>
            <a:ext cx="1307783" cy="41148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133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GB" dirty="0" smtClean="0"/>
              <a:t>Defining </a:t>
            </a:r>
            <a:r>
              <a:rPr lang="en-GB" dirty="0"/>
              <a:t>a device class that uses an aligned Dynamic Application to identify member devices.</a:t>
            </a:r>
            <a:endParaRPr lang="en-US" dirty="0"/>
          </a:p>
        </p:txBody>
      </p:sp>
      <p:sp>
        <p:nvSpPr>
          <p:cNvPr id="3" name="Title 2"/>
          <p:cNvSpPr>
            <a:spLocks noGrp="1"/>
          </p:cNvSpPr>
          <p:nvPr>
            <p:ph type="title"/>
          </p:nvPr>
        </p:nvSpPr>
        <p:spPr/>
        <p:txBody>
          <a:bodyPr/>
          <a:lstStyle/>
          <a:p>
            <a:r>
              <a:rPr lang="en-US" dirty="0" smtClean="0"/>
              <a:t>Device Classes: Type Component</a:t>
            </a:r>
            <a:endParaRPr lang="en-US" dirty="0"/>
          </a:p>
        </p:txBody>
      </p:sp>
      <p:sp>
        <p:nvSpPr>
          <p:cNvPr id="5" name="Content Placeholder 2"/>
          <p:cNvSpPr txBox="1">
            <a:spLocks/>
          </p:cNvSpPr>
          <p:nvPr/>
        </p:nvSpPr>
        <p:spPr>
          <a:xfrm>
            <a:off x="946207" y="5261649"/>
            <a:ext cx="7467600" cy="3650825"/>
          </a:xfrm>
          <a:prstGeom prst="rect">
            <a:avLst/>
          </a:prstGeom>
        </p:spPr>
        <p:txBody>
          <a:bodyPr>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2400" b="1" dirty="0">
                <a:solidFill>
                  <a:schemeClr val="tx1">
                    <a:lumMod val="50000"/>
                  </a:schemeClr>
                </a:solidFill>
              </a:rPr>
              <a:t>Dynamic App </a:t>
            </a:r>
            <a:r>
              <a:rPr lang="en-GB" sz="2400" b="1" dirty="0" smtClean="0">
                <a:solidFill>
                  <a:schemeClr val="tx1">
                    <a:lumMod val="50000"/>
                  </a:schemeClr>
                </a:solidFill>
              </a:rPr>
              <a:t>Alignment - </a:t>
            </a:r>
            <a:r>
              <a:rPr lang="en-GB" sz="2400" dirty="0" smtClean="0">
                <a:solidFill>
                  <a:schemeClr val="tx1">
                    <a:lumMod val="50000"/>
                  </a:schemeClr>
                </a:solidFill>
              </a:rPr>
              <a:t>Each </a:t>
            </a:r>
            <a:r>
              <a:rPr lang="en-GB" sz="2400" dirty="0">
                <a:solidFill>
                  <a:schemeClr val="tx1">
                    <a:lumMod val="50000"/>
                  </a:schemeClr>
                </a:solidFill>
              </a:rPr>
              <a:t>component device discovered by that Dynamic Application will be assigned to the current device class. This list will include all Dynamic Applications that have the Component Mapping checkbox selected in the Dynamic Applications Properties Editor page and are not currently being used by another device class.</a:t>
            </a:r>
          </a:p>
        </p:txBody>
      </p:sp>
      <p:sp>
        <p:nvSpPr>
          <p:cNvPr id="6" name="Slide Number Placeholder 5"/>
          <p:cNvSpPr>
            <a:spLocks noGrp="1"/>
          </p:cNvSpPr>
          <p:nvPr>
            <p:ph type="sldNum" sz="quarter" idx="4"/>
          </p:nvPr>
        </p:nvSpPr>
        <p:spPr/>
        <p:txBody>
          <a:bodyPr/>
          <a:lstStyle/>
          <a:p>
            <a:fld id="{59FBCBD5-A728-384D-A41B-B8C6FE40EEBE}" type="slidenum">
              <a:rPr lang="en-US" smtClean="0"/>
              <a:pPr/>
              <a:t>22</a:t>
            </a:fld>
            <a:endParaRPr lang="en-US" dirty="0"/>
          </a:p>
        </p:txBody>
      </p:sp>
      <p:sp>
        <p:nvSpPr>
          <p:cNvPr id="9" name="TextBox 8"/>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439" y="3027912"/>
            <a:ext cx="12124231" cy="2142067"/>
          </a:xfrm>
          <a:prstGeom prst="rect">
            <a:avLst/>
          </a:prstGeom>
        </p:spPr>
      </p:pic>
      <p:sp>
        <p:nvSpPr>
          <p:cNvPr id="7" name="Rectangle 6"/>
          <p:cNvSpPr/>
          <p:nvPr/>
        </p:nvSpPr>
        <p:spPr>
          <a:xfrm>
            <a:off x="8413807" y="3073747"/>
            <a:ext cx="2604493" cy="2142067"/>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2" name="Oval 11"/>
          <p:cNvSpPr/>
          <p:nvPr/>
        </p:nvSpPr>
        <p:spPr>
          <a:xfrm>
            <a:off x="1477439" y="3073748"/>
            <a:ext cx="1416394" cy="61919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807" y="5384483"/>
            <a:ext cx="6712268" cy="3914904"/>
          </a:xfrm>
          <a:prstGeom prst="rect">
            <a:avLst/>
          </a:prstGeom>
        </p:spPr>
      </p:pic>
      <p:sp>
        <p:nvSpPr>
          <p:cNvPr id="10" name="Oval 9"/>
          <p:cNvSpPr/>
          <p:nvPr/>
        </p:nvSpPr>
        <p:spPr>
          <a:xfrm>
            <a:off x="14053088" y="6065520"/>
            <a:ext cx="937635" cy="36576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710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60" y="127196"/>
            <a:ext cx="12010475" cy="808795"/>
          </a:xfrm>
        </p:spPr>
        <p:txBody>
          <a:bodyPr>
            <a:normAutofit fontScale="90000"/>
          </a:bodyPr>
          <a:lstStyle/>
          <a:p>
            <a:r>
              <a:rPr lang="en-GB" sz="4547" dirty="0"/>
              <a:t>Device Classes: Select New</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Registry </a:t>
            </a:r>
            <a:r>
              <a:rPr lang="en-US" dirty="0"/>
              <a:t>&gt; Devices &gt; Device </a:t>
            </a:r>
            <a:r>
              <a:rPr lang="en-US" dirty="0" smtClean="0"/>
              <a:t>Manager  </a:t>
            </a:r>
            <a:endParaRPr lang="en-US" dirty="0"/>
          </a:p>
        </p:txBody>
      </p:sp>
      <p:grpSp>
        <p:nvGrpSpPr>
          <p:cNvPr id="5" name="Group 4"/>
          <p:cNvGrpSpPr/>
          <p:nvPr/>
        </p:nvGrpSpPr>
        <p:grpSpPr>
          <a:xfrm>
            <a:off x="777242" y="2355945"/>
            <a:ext cx="9349185" cy="4749738"/>
            <a:chOff x="325120" y="1666238"/>
            <a:chExt cx="8321040" cy="4650398"/>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120" y="3211997"/>
              <a:ext cx="591737" cy="536575"/>
            </a:xfrm>
            <a:prstGeom prst="rect">
              <a:avLst/>
            </a:prstGeom>
          </p:spPr>
        </p:pic>
        <p:sp>
          <p:nvSpPr>
            <p:cNvPr id="9" name="Equal 8"/>
            <p:cNvSpPr/>
            <p:nvPr/>
          </p:nvSpPr>
          <p:spPr>
            <a:xfrm>
              <a:off x="1008296" y="3280920"/>
              <a:ext cx="241383" cy="398730"/>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solidFill>
                  <a:schemeClr val="tx1"/>
                </a:solidFill>
              </a:endParaRPr>
            </a:p>
          </p:txBody>
        </p:sp>
        <p:grpSp>
          <p:nvGrpSpPr>
            <p:cNvPr id="13" name="Group 12"/>
            <p:cNvGrpSpPr/>
            <p:nvPr/>
          </p:nvGrpSpPr>
          <p:grpSpPr>
            <a:xfrm>
              <a:off x="1412240" y="1666238"/>
              <a:ext cx="7233920" cy="4650398"/>
              <a:chOff x="1412240" y="1666238"/>
              <a:chExt cx="7233920" cy="4650398"/>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240" y="1666238"/>
                <a:ext cx="6111826" cy="4294797"/>
              </a:xfrm>
              <a:prstGeom prst="rect">
                <a:avLst/>
              </a:prstGeom>
              <a:ln>
                <a:solidFill>
                  <a:schemeClr val="tx2"/>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657" y="3280920"/>
                <a:ext cx="3131503" cy="3035716"/>
              </a:xfrm>
              <a:prstGeom prst="rect">
                <a:avLst/>
              </a:prstGeom>
            </p:spPr>
          </p:pic>
          <p:cxnSp>
            <p:nvCxnSpPr>
              <p:cNvPr id="11" name="Straight Arrow Connector 10"/>
              <p:cNvCxnSpPr/>
              <p:nvPr/>
            </p:nvCxnSpPr>
            <p:spPr>
              <a:xfrm>
                <a:off x="4783137" y="3748572"/>
                <a:ext cx="7315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529112" y="3679650"/>
                <a:ext cx="235927" cy="211630"/>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grpSp>
      <p:sp>
        <p:nvSpPr>
          <p:cNvPr id="3" name="Slide Number Placeholder 2"/>
          <p:cNvSpPr>
            <a:spLocks noGrp="1"/>
          </p:cNvSpPr>
          <p:nvPr>
            <p:ph type="sldNum" sz="quarter" idx="4"/>
          </p:nvPr>
        </p:nvSpPr>
        <p:spPr/>
        <p:txBody>
          <a:bodyPr/>
          <a:lstStyle/>
          <a:p>
            <a:fld id="{59FBCBD5-A728-384D-A41B-B8C6FE40EEBE}" type="slidenum">
              <a:rPr lang="en-US" smtClean="0"/>
              <a:pPr/>
              <a:t>23</a:t>
            </a:fld>
            <a:endParaRPr lang="en-US" dirty="0"/>
          </a:p>
        </p:txBody>
      </p:sp>
      <p:sp>
        <p:nvSpPr>
          <p:cNvPr id="15" name="TextBox 14"/>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2801" y="5300052"/>
            <a:ext cx="1808208" cy="3899262"/>
          </a:xfrm>
          <a:prstGeom prst="rect">
            <a:avLst/>
          </a:prstGeom>
        </p:spPr>
      </p:pic>
      <p:sp>
        <p:nvSpPr>
          <p:cNvPr id="17" name="TextBox 16"/>
          <p:cNvSpPr txBox="1"/>
          <p:nvPr/>
        </p:nvSpPr>
        <p:spPr>
          <a:xfrm>
            <a:off x="1799671" y="7230969"/>
            <a:ext cx="10022417" cy="1938992"/>
          </a:xfrm>
          <a:prstGeom prst="rect">
            <a:avLst/>
          </a:prstGeom>
          <a:noFill/>
        </p:spPr>
        <p:txBody>
          <a:bodyPr wrap="square" rtlCol="0">
            <a:spAutoFit/>
          </a:bodyPr>
          <a:lstStyle/>
          <a:p>
            <a:pPr marL="419110" indent="-419110">
              <a:buClr>
                <a:schemeClr val="accent1"/>
              </a:buClr>
              <a:buFont typeface="Arial" panose="020B0604020202020204" pitchFamily="34" charset="0"/>
              <a:buChar char="•"/>
            </a:pPr>
            <a:r>
              <a:rPr lang="en-US" sz="2400" b="1" dirty="0" smtClean="0">
                <a:solidFill>
                  <a:schemeClr val="tx1">
                    <a:lumMod val="50000"/>
                  </a:schemeClr>
                </a:solidFill>
                <a:latin typeface="Futura Lt BT" panose="020B0402020204020303"/>
              </a:rPr>
              <a:t>Auto-Update - </a:t>
            </a:r>
            <a:r>
              <a:rPr lang="en-US" sz="2400" dirty="0" smtClean="0">
                <a:solidFill>
                  <a:schemeClr val="tx1">
                    <a:lumMod val="50000"/>
                  </a:schemeClr>
                </a:solidFill>
                <a:latin typeface="Futura Lt BT" panose="020B0402020204020303"/>
              </a:rPr>
              <a:t>Specifies </a:t>
            </a:r>
            <a:r>
              <a:rPr lang="en-US" sz="2400" dirty="0">
                <a:solidFill>
                  <a:schemeClr val="tx1">
                    <a:lumMod val="50000"/>
                  </a:schemeClr>
                </a:solidFill>
                <a:latin typeface="Futura Lt BT" panose="020B0402020204020303"/>
              </a:rPr>
              <a:t>whether or not you want EM7 to perform a nightly discovery of the device and update records with changes to the device. If this field is unchecked, EM7 will not perform nightly discovery. Changes to the device, including newly opened ports, will not be recorded by EM7.</a:t>
            </a:r>
          </a:p>
        </p:txBody>
      </p:sp>
      <p:sp>
        <p:nvSpPr>
          <p:cNvPr id="18" name="Rectangle 17"/>
          <p:cNvSpPr/>
          <p:nvPr/>
        </p:nvSpPr>
        <p:spPr>
          <a:xfrm>
            <a:off x="12486237" y="6836658"/>
            <a:ext cx="1321203" cy="61046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9" name="TextBox 18"/>
          <p:cNvSpPr txBox="1"/>
          <p:nvPr/>
        </p:nvSpPr>
        <p:spPr>
          <a:xfrm>
            <a:off x="9422279" y="2152178"/>
            <a:ext cx="5795437" cy="1569660"/>
          </a:xfrm>
          <a:prstGeom prst="rect">
            <a:avLst/>
          </a:prstGeom>
          <a:noFill/>
        </p:spPr>
        <p:txBody>
          <a:bodyPr wrap="square" rtlCol="0">
            <a:spAutoFit/>
          </a:bodyPr>
          <a:lstStyle/>
          <a:p>
            <a:pPr marL="419110" indent="-419110">
              <a:buClr>
                <a:schemeClr val="accent1"/>
              </a:buClr>
              <a:buFont typeface="Arial" panose="020B0604020202020204" pitchFamily="34" charset="0"/>
              <a:buChar char="•"/>
            </a:pPr>
            <a:r>
              <a:rPr lang="en-US" sz="2400" b="1" dirty="0" smtClean="0">
                <a:solidFill>
                  <a:schemeClr val="tx1">
                    <a:lumMod val="50000"/>
                  </a:schemeClr>
                </a:solidFill>
                <a:latin typeface="Futura Lt BT" panose="020B0402020204020303"/>
              </a:rPr>
              <a:t>Device Class - </a:t>
            </a:r>
            <a:r>
              <a:rPr lang="en-US" sz="2400" dirty="0" smtClean="0">
                <a:solidFill>
                  <a:schemeClr val="tx1">
                    <a:lumMod val="50000"/>
                  </a:schemeClr>
                </a:solidFill>
                <a:latin typeface="Futura Lt BT" panose="020B0402020204020303"/>
              </a:rPr>
              <a:t>Displays </a:t>
            </a:r>
            <a:r>
              <a:rPr lang="en-US" sz="2400" dirty="0">
                <a:solidFill>
                  <a:schemeClr val="tx1">
                    <a:lumMod val="50000"/>
                  </a:schemeClr>
                </a:solidFill>
                <a:latin typeface="Futura Lt BT" panose="020B0402020204020303"/>
              </a:rPr>
              <a:t>a list of all device classes in EM7. This page allows you to associate a device class with a device.</a:t>
            </a:r>
          </a:p>
        </p:txBody>
      </p:sp>
      <p:cxnSp>
        <p:nvCxnSpPr>
          <p:cNvPr id="14" name="Straight Arrow Connector 13"/>
          <p:cNvCxnSpPr/>
          <p:nvPr/>
        </p:nvCxnSpPr>
        <p:spPr>
          <a:xfrm flipH="1">
            <a:off x="9234152" y="3477296"/>
            <a:ext cx="502276" cy="4574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1590986" y="7249683"/>
            <a:ext cx="895251" cy="65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918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Device Classes: New Class Discovery</a:t>
            </a:r>
            <a:endParaRPr lang="en-US" dirty="0"/>
          </a:p>
        </p:txBody>
      </p:sp>
      <p:sp>
        <p:nvSpPr>
          <p:cNvPr id="4" name="Text Placeholder 3"/>
          <p:cNvSpPr>
            <a:spLocks noGrp="1"/>
          </p:cNvSpPr>
          <p:nvPr>
            <p:ph type="body" sz="quarter" idx="11"/>
          </p:nvPr>
        </p:nvSpPr>
        <p:spPr>
          <a:xfrm>
            <a:off x="1744189" y="1085041"/>
            <a:ext cx="12526433" cy="642620"/>
          </a:xfrm>
        </p:spPr>
        <p:txBody>
          <a:bodyPr>
            <a:normAutofit fontScale="92500" lnSpcReduction="20000"/>
          </a:bodyPr>
          <a:lstStyle/>
          <a:p>
            <a:r>
              <a:rPr lang="en-US" sz="3813" dirty="0">
                <a:solidFill>
                  <a:schemeClr val="accent1"/>
                </a:solidFill>
              </a:rPr>
              <a:t>Registry &gt; Device Properties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999" y="1727662"/>
            <a:ext cx="6921047" cy="4872418"/>
          </a:xfrm>
          <a:prstGeom prst="rect">
            <a:avLst/>
          </a:prstGeom>
          <a:ln>
            <a:solidFill>
              <a:schemeClr val="bg1">
                <a:lumMod val="50000"/>
              </a:schemeClr>
            </a:solidFill>
          </a:ln>
        </p:spPr>
      </p:pic>
      <p:sp>
        <p:nvSpPr>
          <p:cNvPr id="13" name="Rectangle 12"/>
          <p:cNvSpPr/>
          <p:nvPr/>
        </p:nvSpPr>
        <p:spPr>
          <a:xfrm>
            <a:off x="3243571" y="3495582"/>
            <a:ext cx="444910" cy="399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3"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807" y="3196894"/>
            <a:ext cx="7155434" cy="1324038"/>
          </a:xfrm>
          <a:prstGeom prst="rect">
            <a:avLst/>
          </a:prstGeom>
          <a:ln>
            <a:solidFill>
              <a:schemeClr val="bg1">
                <a:lumMod val="50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164" y="4520931"/>
            <a:ext cx="6884626" cy="4868266"/>
          </a:xfrm>
          <a:prstGeom prst="rect">
            <a:avLst/>
          </a:prstGeom>
          <a:ln>
            <a:solidFill>
              <a:schemeClr val="bg1">
                <a:lumMod val="50000"/>
              </a:schemeClr>
            </a:solidFill>
          </a:ln>
        </p:spPr>
      </p:pic>
      <p:sp>
        <p:nvSpPr>
          <p:cNvPr id="12" name="Content Placeholder 2"/>
          <p:cNvSpPr txBox="1">
            <a:spLocks/>
          </p:cNvSpPr>
          <p:nvPr/>
        </p:nvSpPr>
        <p:spPr>
          <a:xfrm>
            <a:off x="2015972" y="6955065"/>
            <a:ext cx="4142571" cy="1555592"/>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40" dirty="0">
                <a:solidFill>
                  <a:schemeClr val="tx1">
                    <a:lumMod val="50000"/>
                  </a:schemeClr>
                </a:solidFill>
              </a:rPr>
              <a:t>Rediscovery icon updates category, class, and icon</a:t>
            </a:r>
          </a:p>
        </p:txBody>
      </p:sp>
      <p:sp>
        <p:nvSpPr>
          <p:cNvPr id="9" name="Oval 8"/>
          <p:cNvSpPr/>
          <p:nvPr/>
        </p:nvSpPr>
        <p:spPr>
          <a:xfrm>
            <a:off x="13191030" y="4551112"/>
            <a:ext cx="1286969" cy="1379620"/>
          </a:xfrm>
          <a:prstGeom prst="ellipse">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6" name="Oval 15"/>
          <p:cNvSpPr/>
          <p:nvPr/>
        </p:nvSpPr>
        <p:spPr>
          <a:xfrm>
            <a:off x="10585905" y="4977045"/>
            <a:ext cx="1972671" cy="432139"/>
          </a:xfrm>
          <a:prstGeom prst="ellipse">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7" name="Oval 16"/>
          <p:cNvSpPr/>
          <p:nvPr/>
        </p:nvSpPr>
        <p:spPr>
          <a:xfrm>
            <a:off x="7517026" y="5017816"/>
            <a:ext cx="2102041" cy="446213"/>
          </a:xfrm>
          <a:prstGeom prst="ellipse">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cxnSp>
        <p:nvCxnSpPr>
          <p:cNvPr id="11" name="Straight Arrow Connector 10"/>
          <p:cNvCxnSpPr>
            <a:stCxn id="13" idx="3"/>
          </p:cNvCxnSpPr>
          <p:nvPr/>
        </p:nvCxnSpPr>
        <p:spPr>
          <a:xfrm flipV="1">
            <a:off x="3688482" y="3695153"/>
            <a:ext cx="72832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3"/>
          </p:cNvCxnSpPr>
          <p:nvPr/>
        </p:nvCxnSpPr>
        <p:spPr>
          <a:xfrm>
            <a:off x="11572240" y="3858913"/>
            <a:ext cx="1162304" cy="662018"/>
          </a:xfrm>
          <a:prstGeom prst="bentConnector3">
            <a:avLst>
              <a:gd name="adj1" fmla="val 100000"/>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Content Placeholder 2"/>
          <p:cNvSpPr txBox="1">
            <a:spLocks/>
          </p:cNvSpPr>
          <p:nvPr/>
        </p:nvSpPr>
        <p:spPr>
          <a:xfrm>
            <a:off x="12558575" y="3858912"/>
            <a:ext cx="1773015" cy="510504"/>
          </a:xfrm>
          <a:prstGeom prst="rect">
            <a:avLst/>
          </a:prstGeom>
        </p:spPr>
        <p:txBody>
          <a:bodyPr vert="horz" lIns="134112" tIns="67056" rIns="134112" bIns="67056" rtlCol="0">
            <a:normAutofit fontScale="92500" lnSpcReduction="1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640" b="1" dirty="0">
                <a:solidFill>
                  <a:schemeClr val="tx1">
                    <a:lumMod val="50000"/>
                  </a:schemeClr>
                </a:solidFill>
              </a:rPr>
              <a:t>(After)</a:t>
            </a:r>
          </a:p>
        </p:txBody>
      </p:sp>
      <p:sp>
        <p:nvSpPr>
          <p:cNvPr id="24" name="Content Placeholder 2"/>
          <p:cNvSpPr txBox="1">
            <a:spLocks/>
          </p:cNvSpPr>
          <p:nvPr/>
        </p:nvSpPr>
        <p:spPr>
          <a:xfrm>
            <a:off x="8568046" y="1994849"/>
            <a:ext cx="3121034" cy="510504"/>
          </a:xfrm>
          <a:prstGeom prst="rect">
            <a:avLst/>
          </a:prstGeom>
        </p:spPr>
        <p:txBody>
          <a:bodyPr vert="horz" lIns="134112" tIns="67056" rIns="134112" bIns="67056" rtlCol="0">
            <a:no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tx1">
                    <a:lumMod val="50000"/>
                  </a:schemeClr>
                </a:solidFill>
              </a:rPr>
              <a:t>(Before Discovery)</a:t>
            </a:r>
          </a:p>
        </p:txBody>
      </p:sp>
      <p:sp>
        <p:nvSpPr>
          <p:cNvPr id="3" name="Slide Number Placeholder 2"/>
          <p:cNvSpPr>
            <a:spLocks noGrp="1"/>
          </p:cNvSpPr>
          <p:nvPr>
            <p:ph type="sldNum" sz="quarter" idx="4"/>
          </p:nvPr>
        </p:nvSpPr>
        <p:spPr/>
        <p:txBody>
          <a:bodyPr/>
          <a:lstStyle/>
          <a:p>
            <a:fld id="{59FBCBD5-A728-384D-A41B-B8C6FE40EEBE}" type="slidenum">
              <a:rPr lang="en-US" smtClean="0"/>
              <a:pPr/>
              <a:t>24</a:t>
            </a:fld>
            <a:endParaRPr lang="en-US" dirty="0"/>
          </a:p>
        </p:txBody>
      </p:sp>
      <p:sp>
        <p:nvSpPr>
          <p:cNvPr id="18" name="TextBox 1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73056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smtClean="0"/>
              <a:t>The process</a:t>
            </a:r>
            <a:r>
              <a:rPr lang="en-GB" dirty="0"/>
              <a:t> </a:t>
            </a:r>
            <a:r>
              <a:rPr lang="en-GB" dirty="0" smtClean="0"/>
              <a:t>discover_update.py runs every 24 hours </a:t>
            </a:r>
            <a:r>
              <a:rPr lang="en-GB" dirty="0"/>
              <a:t>for existing devices in </a:t>
            </a:r>
            <a:r>
              <a:rPr lang="en-GB" dirty="0" smtClean="0"/>
              <a:t>EM7 and looks for changes to:</a:t>
            </a:r>
          </a:p>
          <a:p>
            <a:r>
              <a:rPr lang="en-GB" dirty="0" smtClean="0"/>
              <a:t>New open/closed ports</a:t>
            </a:r>
          </a:p>
          <a:p>
            <a:r>
              <a:rPr lang="en-GB" dirty="0" smtClean="0"/>
              <a:t>SSL Certificates</a:t>
            </a:r>
          </a:p>
          <a:p>
            <a:r>
              <a:rPr lang="en-GB" dirty="0" smtClean="0"/>
              <a:t>Aligns Dynamic Applications based on Discovery Object</a:t>
            </a:r>
          </a:p>
          <a:p>
            <a:r>
              <a:rPr lang="en-GB" dirty="0" smtClean="0"/>
              <a:t>Interface changes</a:t>
            </a:r>
          </a:p>
          <a:p>
            <a:r>
              <a:rPr lang="en-GB" dirty="0" smtClean="0"/>
              <a:t>Device classes</a:t>
            </a:r>
          </a:p>
          <a:p>
            <a:pPr marL="0" indent="0">
              <a:buNone/>
            </a:pPr>
            <a:endParaRPr lang="en-US" dirty="0"/>
          </a:p>
        </p:txBody>
      </p:sp>
      <p:sp>
        <p:nvSpPr>
          <p:cNvPr id="2" name="Title 1"/>
          <p:cNvSpPr>
            <a:spLocks noGrp="1"/>
          </p:cNvSpPr>
          <p:nvPr>
            <p:ph type="title"/>
          </p:nvPr>
        </p:nvSpPr>
        <p:spPr/>
        <p:txBody>
          <a:bodyPr/>
          <a:lstStyle/>
          <a:p>
            <a:r>
              <a:rPr lang="en-GB" dirty="0" smtClean="0"/>
              <a:t>Device Classes: Discovery Update</a:t>
            </a:r>
            <a:endParaRPr lang="en-US" dirty="0"/>
          </a:p>
        </p:txBody>
      </p:sp>
      <p:sp>
        <p:nvSpPr>
          <p:cNvPr id="8" name="Slide Number Placeholder 7"/>
          <p:cNvSpPr>
            <a:spLocks noGrp="1"/>
          </p:cNvSpPr>
          <p:nvPr>
            <p:ph type="sldNum" sz="quarter" idx="4"/>
          </p:nvPr>
        </p:nvSpPr>
        <p:spPr/>
        <p:txBody>
          <a:bodyPr/>
          <a:lstStyle/>
          <a:p>
            <a:fld id="{59FBCBD5-A728-384D-A41B-B8C6FE40EEBE}" type="slidenum">
              <a:rPr lang="en-US" smtClean="0"/>
              <a:pPr/>
              <a:t>25</a:t>
            </a:fld>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9873" y="5972175"/>
            <a:ext cx="3157220" cy="2053590"/>
          </a:xfrm>
          <a:prstGeom prst="rect">
            <a:avLst/>
          </a:prstGeom>
        </p:spPr>
      </p:pic>
      <p:sp>
        <p:nvSpPr>
          <p:cNvPr id="7" name="TextBox 6"/>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3526965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marL="0" indent="0">
              <a:buNone/>
            </a:pPr>
            <a:r>
              <a:rPr lang="en-US" dirty="0" smtClean="0"/>
              <a:t>Watersports Management has made a request for  you to:</a:t>
            </a:r>
          </a:p>
          <a:p>
            <a:pPr marL="0" indent="0">
              <a:buNone/>
            </a:pPr>
            <a:endParaRPr lang="en-US" dirty="0"/>
          </a:p>
          <a:p>
            <a:pPr marL="0" indent="0">
              <a:buNone/>
            </a:pPr>
            <a:r>
              <a:rPr lang="en-US" b="1" dirty="0" smtClean="0"/>
              <a:t>Tasks:</a:t>
            </a:r>
          </a:p>
          <a:p>
            <a:pPr>
              <a:buAutoNum type="arabicParenR"/>
            </a:pPr>
            <a:r>
              <a:rPr lang="en-US" dirty="0" smtClean="0"/>
              <a:t>Provide a way for the NOC team to determine the type of device they have in the registry that has no class, description, or category when they discovered it. </a:t>
            </a:r>
            <a:r>
              <a:rPr lang="en-US" dirty="0"/>
              <a:t>(</a:t>
            </a:r>
            <a:r>
              <a:rPr lang="en-US" dirty="0" smtClean="0"/>
              <a:t>AKCP-PROBE-01)</a:t>
            </a:r>
          </a:p>
          <a:p>
            <a:pPr marL="0" indent="0">
              <a:buNone/>
            </a:pPr>
            <a:endParaRPr lang="en-US" dirty="0" smtClean="0"/>
          </a:p>
          <a:p>
            <a:pPr marL="0" indent="0">
              <a:buNone/>
            </a:pPr>
            <a:r>
              <a:rPr lang="en-US" b="1" dirty="0" smtClean="0"/>
              <a:t>Requirements:</a:t>
            </a:r>
          </a:p>
          <a:p>
            <a:pPr>
              <a:buFont typeface="+mj-lt"/>
              <a:buAutoNum type="arabicParenR"/>
            </a:pPr>
            <a:r>
              <a:rPr lang="en-US" dirty="0" smtClean="0"/>
              <a:t>To accomplish this you will need to look for the device in the registry with a “generic” class and walk the </a:t>
            </a:r>
            <a:r>
              <a:rPr lang="en-US" dirty="0" err="1" smtClean="0"/>
              <a:t>SysObject</a:t>
            </a:r>
            <a:r>
              <a:rPr lang="en-US" dirty="0" smtClean="0"/>
              <a:t> ID. </a:t>
            </a:r>
          </a:p>
          <a:p>
            <a:pPr>
              <a:buFont typeface="+mj-lt"/>
              <a:buAutoNum type="arabicParenR"/>
            </a:pPr>
            <a:r>
              <a:rPr lang="en-US" dirty="0" smtClean="0"/>
              <a:t>Research the OID on “Google” to find out more information about the device.</a:t>
            </a:r>
          </a:p>
          <a:p>
            <a:pPr>
              <a:buFont typeface="+mj-lt"/>
              <a:buAutoNum type="arabicParenR"/>
            </a:pPr>
            <a:r>
              <a:rPr lang="en-US" dirty="0" smtClean="0"/>
              <a:t>Create the class, description and category along with the icon.</a:t>
            </a:r>
            <a:endParaRPr lang="en-US" dirty="0"/>
          </a:p>
        </p:txBody>
      </p:sp>
      <p:sp>
        <p:nvSpPr>
          <p:cNvPr id="6" name="Title 5"/>
          <p:cNvSpPr>
            <a:spLocks noGrp="1"/>
          </p:cNvSpPr>
          <p:nvPr>
            <p:ph type="title"/>
          </p:nvPr>
        </p:nvSpPr>
        <p:spPr/>
        <p:txBody>
          <a:bodyPr/>
          <a:lstStyle/>
          <a:p>
            <a:r>
              <a:rPr lang="en-US" dirty="0" smtClean="0"/>
              <a:t>Lab</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26</a:t>
            </a:fld>
            <a:endParaRPr lang="en-US" dirty="0"/>
          </a:p>
        </p:txBody>
      </p:sp>
      <p:pic>
        <p:nvPicPr>
          <p:cNvPr id="3" name="Picture 2"/>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9148" y="11672"/>
            <a:ext cx="1004956" cy="1000490"/>
          </a:xfrm>
          <a:prstGeom prst="rect">
            <a:avLst/>
          </a:prstGeom>
        </p:spPr>
      </p:pic>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27583522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1127188"/>
            <a:ext cx="12330001" cy="8500056"/>
          </a:xfrm>
        </p:spPr>
        <p:txBody>
          <a:bodyPr>
            <a:normAutofit/>
          </a:bodyPr>
          <a:lstStyle/>
          <a:p>
            <a:pPr marL="0" indent="-83822">
              <a:buNone/>
            </a:pPr>
            <a:r>
              <a:rPr lang="en-US" sz="3600" dirty="0"/>
              <a:t>The Device Dashboard brings the ability to </a:t>
            </a:r>
            <a:r>
              <a:rPr lang="en-US" sz="3600" dirty="0" smtClean="0"/>
              <a:t>use context </a:t>
            </a:r>
            <a:r>
              <a:rPr lang="en-US" sz="3600" dirty="0"/>
              <a:t>driven widgets to the Device Summary Tab</a:t>
            </a:r>
          </a:p>
          <a:p>
            <a:pPr marL="586753"/>
            <a:r>
              <a:rPr lang="en-US" sz="3600" dirty="0"/>
              <a:t>Same as creating Dashboards in the Dashboards Tab</a:t>
            </a:r>
          </a:p>
          <a:p>
            <a:r>
              <a:rPr lang="en-US" sz="3600" dirty="0"/>
              <a:t>5 ways to assign Device Dashboards:</a:t>
            </a:r>
          </a:p>
          <a:p>
            <a:pPr lvl="1"/>
            <a:r>
              <a:rPr lang="en-US" dirty="0"/>
              <a:t>Global Default</a:t>
            </a:r>
          </a:p>
          <a:p>
            <a:pPr lvl="1"/>
            <a:r>
              <a:rPr lang="en-US" dirty="0"/>
              <a:t>Device Category</a:t>
            </a:r>
          </a:p>
          <a:p>
            <a:pPr lvl="1"/>
            <a:r>
              <a:rPr lang="en-US" dirty="0"/>
              <a:t>Device Class</a:t>
            </a:r>
          </a:p>
          <a:p>
            <a:pPr lvl="1"/>
            <a:r>
              <a:rPr lang="en-US" dirty="0"/>
              <a:t>Device Properties</a:t>
            </a:r>
          </a:p>
          <a:p>
            <a:pPr lvl="1"/>
            <a:r>
              <a:rPr lang="en-US" dirty="0"/>
              <a:t>Dynamic Applications * For dynamic apps that the device is subscribed to</a:t>
            </a:r>
          </a:p>
          <a:p>
            <a:r>
              <a:rPr lang="en-US" sz="3600" dirty="0"/>
              <a:t>"private" or "per-user" device summary dashboards are not supported</a:t>
            </a:r>
          </a:p>
          <a:p>
            <a:pPr marL="0" indent="0">
              <a:buNone/>
            </a:pPr>
            <a:endParaRPr lang="en-US" dirty="0"/>
          </a:p>
        </p:txBody>
      </p:sp>
      <p:sp>
        <p:nvSpPr>
          <p:cNvPr id="3" name="Title 2"/>
          <p:cNvSpPr>
            <a:spLocks noGrp="1"/>
          </p:cNvSpPr>
          <p:nvPr>
            <p:ph type="title"/>
          </p:nvPr>
        </p:nvSpPr>
        <p:spPr/>
        <p:txBody>
          <a:bodyPr/>
          <a:lstStyle/>
          <a:p>
            <a:r>
              <a:rPr lang="en-US" dirty="0" smtClean="0"/>
              <a:t>Device Dashboards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27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5433" y="3353778"/>
            <a:ext cx="4692583" cy="2479994"/>
          </a:xfrm>
          <a:prstGeom prst="rect">
            <a:avLst/>
          </a:prstGeom>
        </p:spPr>
      </p:pic>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5" name="Rounded Rectangle 4"/>
          <p:cNvSpPr/>
          <p:nvPr/>
        </p:nvSpPr>
        <p:spPr>
          <a:xfrm>
            <a:off x="12689855" y="1235990"/>
            <a:ext cx="2726466" cy="20756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solidFill>
                  <a:schemeClr val="tx1">
                    <a:lumMod val="50000"/>
                  </a:schemeClr>
                </a:solidFill>
                <a:latin typeface="Futura Lt BT"/>
              </a:rPr>
              <a:t>Display Performance and configuration data on the same dashboard</a:t>
            </a:r>
            <a:endParaRPr lang="en-US" sz="2400" dirty="0">
              <a:solidFill>
                <a:schemeClr val="tx1">
                  <a:lumMod val="50000"/>
                </a:schemeClr>
              </a:solidFill>
              <a:latin typeface="Futura Lt BT"/>
            </a:endParaRPr>
          </a:p>
        </p:txBody>
      </p:sp>
    </p:spTree>
    <p:extLst>
      <p:ext uri="{BB962C8B-B14F-4D97-AF65-F5344CB8AC3E}">
        <p14:creationId xmlns:p14="http://schemas.microsoft.com/office/powerpoint/2010/main" val="4098658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r>
              <a:rPr lang="en-US" sz="3813" dirty="0"/>
              <a:t>The order of precedence for which Device Dashboard will display is based on:</a:t>
            </a:r>
          </a:p>
          <a:p>
            <a:pPr lvl="1"/>
            <a:r>
              <a:rPr lang="en-US" sz="3227" dirty="0"/>
              <a:t>Device Properties</a:t>
            </a:r>
          </a:p>
          <a:p>
            <a:pPr lvl="1"/>
            <a:r>
              <a:rPr lang="en-US" sz="3227" dirty="0"/>
              <a:t>Device Class</a:t>
            </a:r>
          </a:p>
          <a:p>
            <a:pPr lvl="1"/>
            <a:r>
              <a:rPr lang="en-US" sz="3227" dirty="0"/>
              <a:t>Device Category</a:t>
            </a:r>
          </a:p>
          <a:p>
            <a:pPr lvl="1"/>
            <a:r>
              <a:rPr lang="en-US" sz="3227" dirty="0"/>
              <a:t>Global Default</a:t>
            </a:r>
          </a:p>
          <a:p>
            <a:r>
              <a:rPr lang="en-US" sz="3813" dirty="0"/>
              <a:t>"Global Default" is the default dashboard that appears in the Device Summary page for each device.</a:t>
            </a:r>
          </a:p>
          <a:p>
            <a:r>
              <a:rPr lang="en-US" sz="3813" dirty="0"/>
              <a:t>Device dashboards that are aligned with Dynamic Applications are never displayed in the Device Summary page as the default display. However, from the Device Summary page, a user can select and view any device dashboards that are aligned with Dynamic Applications for the device.</a:t>
            </a:r>
          </a:p>
          <a:p>
            <a:r>
              <a:rPr lang="en-US" sz="4107" dirty="0"/>
              <a:t>ScienceLogic provided dashboards may not be edited, but you can make a copy, edit it, and set it as the replacement for the ScienceLogic version. </a:t>
            </a:r>
          </a:p>
          <a:p>
            <a:endParaRPr lang="en-US" sz="3813" dirty="0"/>
          </a:p>
          <a:p>
            <a:endParaRPr lang="en-US" dirty="0"/>
          </a:p>
        </p:txBody>
      </p:sp>
      <p:sp>
        <p:nvSpPr>
          <p:cNvPr id="3" name="Title 2"/>
          <p:cNvSpPr>
            <a:spLocks noGrp="1"/>
          </p:cNvSpPr>
          <p:nvPr>
            <p:ph type="title"/>
          </p:nvPr>
        </p:nvSpPr>
        <p:spPr/>
        <p:txBody>
          <a:bodyPr/>
          <a:lstStyle/>
          <a:p>
            <a:r>
              <a:rPr lang="en-US" dirty="0"/>
              <a:t>Device </a:t>
            </a:r>
            <a:r>
              <a:rPr lang="en-US" dirty="0" smtClean="0"/>
              <a:t>Dashboards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28</a:t>
            </a:fld>
            <a:endParaRPr lang="en-US" dirty="0"/>
          </a:p>
        </p:txBody>
      </p:sp>
      <p:sp>
        <p:nvSpPr>
          <p:cNvPr id="5" name="TextBox 4"/>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7240" y="1926578"/>
            <a:ext cx="2560320" cy="1697603"/>
          </a:xfrm>
          <a:prstGeom prst="rect">
            <a:avLst/>
          </a:prstGeom>
        </p:spPr>
      </p:pic>
    </p:spTree>
    <p:extLst>
      <p:ext uri="{BB962C8B-B14F-4D97-AF65-F5344CB8AC3E}">
        <p14:creationId xmlns:p14="http://schemas.microsoft.com/office/powerpoint/2010/main" val="2806289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29</a:t>
            </a:fld>
            <a:endParaRPr lang="en-US" dirty="0"/>
          </a:p>
        </p:txBody>
      </p:sp>
      <p:sp>
        <p:nvSpPr>
          <p:cNvPr id="3" name="Title 2"/>
          <p:cNvSpPr>
            <a:spLocks noGrp="1"/>
          </p:cNvSpPr>
          <p:nvPr>
            <p:ph type="title"/>
          </p:nvPr>
        </p:nvSpPr>
        <p:spPr/>
        <p:txBody>
          <a:bodyPr/>
          <a:lstStyle/>
          <a:p>
            <a:r>
              <a:rPr lang="en-US" dirty="0"/>
              <a:t>Device Dashboards: </a:t>
            </a:r>
            <a:r>
              <a:rPr lang="en-US" dirty="0" smtClean="0"/>
              <a:t>Create</a:t>
            </a:r>
            <a:endParaRPr lang="en-US" dirty="0"/>
          </a:p>
        </p:txBody>
      </p:sp>
      <p:sp>
        <p:nvSpPr>
          <p:cNvPr id="10" name="Text Placeholder 9"/>
          <p:cNvSpPr>
            <a:spLocks noGrp="1"/>
          </p:cNvSpPr>
          <p:nvPr>
            <p:ph type="body" sz="quarter" idx="11"/>
          </p:nvPr>
        </p:nvSpPr>
        <p:spPr>
          <a:xfrm>
            <a:off x="1737360" y="1263140"/>
            <a:ext cx="12526433" cy="642620"/>
          </a:xfrm>
        </p:spPr>
        <p:txBody>
          <a:bodyPr>
            <a:normAutofit fontScale="85000" lnSpcReduction="20000"/>
          </a:bodyPr>
          <a:lstStyle/>
          <a:p>
            <a:r>
              <a:rPr lang="en-US" dirty="0" smtClean="0"/>
              <a:t>System &gt; Customize &gt; Device Dashboards</a:t>
            </a:r>
            <a:endParaRPr lang="en-US" dirty="0"/>
          </a:p>
        </p:txBody>
      </p:sp>
      <p:sp>
        <p:nvSpPr>
          <p:cNvPr id="18" name="Content Placeholder 2"/>
          <p:cNvSpPr txBox="1">
            <a:spLocks/>
          </p:cNvSpPr>
          <p:nvPr/>
        </p:nvSpPr>
        <p:spPr>
          <a:xfrm>
            <a:off x="1425318" y="3601719"/>
            <a:ext cx="3270502" cy="4270386"/>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53" b="1" dirty="0">
                <a:solidFill>
                  <a:schemeClr val="tx1">
                    <a:lumMod val="50000"/>
                  </a:schemeClr>
                </a:solidFill>
              </a:rPr>
              <a:t>Device Dashboard </a:t>
            </a:r>
            <a:r>
              <a:rPr lang="en-US" sz="2053" b="1" dirty="0" smtClean="0">
                <a:solidFill>
                  <a:schemeClr val="tx1">
                    <a:lumMod val="50000"/>
                  </a:schemeClr>
                </a:solidFill>
              </a:rPr>
              <a:t>Name - </a:t>
            </a:r>
            <a:r>
              <a:rPr lang="en-US" sz="2053" dirty="0" smtClean="0">
                <a:solidFill>
                  <a:schemeClr val="tx1">
                    <a:lumMod val="50000"/>
                  </a:schemeClr>
                </a:solidFill>
              </a:rPr>
              <a:t>Name </a:t>
            </a:r>
            <a:r>
              <a:rPr lang="en-US" sz="2053" dirty="0">
                <a:solidFill>
                  <a:schemeClr val="tx1">
                    <a:lumMod val="50000"/>
                  </a:schemeClr>
                </a:solidFill>
              </a:rPr>
              <a:t>of the device dashboard.</a:t>
            </a:r>
          </a:p>
          <a:p>
            <a:r>
              <a:rPr lang="en-US" sz="2053" b="1" dirty="0" smtClean="0">
                <a:solidFill>
                  <a:schemeClr val="tx1">
                    <a:lumMod val="50000"/>
                  </a:schemeClr>
                </a:solidFill>
              </a:rPr>
              <a:t>Device - </a:t>
            </a:r>
            <a:r>
              <a:rPr lang="en-US" sz="2053" dirty="0" smtClean="0">
                <a:solidFill>
                  <a:schemeClr val="tx1">
                    <a:lumMod val="50000"/>
                  </a:schemeClr>
                </a:solidFill>
              </a:rPr>
              <a:t>Select </a:t>
            </a:r>
            <a:r>
              <a:rPr lang="en-US" sz="2053" dirty="0">
                <a:solidFill>
                  <a:schemeClr val="tx1">
                    <a:lumMod val="50000"/>
                  </a:schemeClr>
                </a:solidFill>
              </a:rPr>
              <a:t>a device to provide sample data while you create the dashboard.</a:t>
            </a:r>
          </a:p>
          <a:p>
            <a:r>
              <a:rPr lang="en-US" sz="2053" b="1" dirty="0">
                <a:solidFill>
                  <a:schemeClr val="tx1">
                    <a:lumMod val="50000"/>
                  </a:schemeClr>
                </a:solidFill>
              </a:rPr>
              <a:t>Add </a:t>
            </a:r>
            <a:r>
              <a:rPr lang="en-US" sz="2053" b="1" dirty="0" smtClean="0">
                <a:solidFill>
                  <a:schemeClr val="tx1">
                    <a:lumMod val="50000"/>
                  </a:schemeClr>
                </a:solidFill>
              </a:rPr>
              <a:t>Widgets -  </a:t>
            </a:r>
            <a:r>
              <a:rPr lang="en-US" sz="2053" dirty="0">
                <a:solidFill>
                  <a:schemeClr val="tx1">
                    <a:lumMod val="50000"/>
                  </a:schemeClr>
                </a:solidFill>
              </a:rPr>
              <a:t>No save just like dashboards</a:t>
            </a:r>
          </a:p>
          <a:p>
            <a:pPr algn="ctr"/>
            <a:endParaRPr lang="en-US" sz="2640" dirty="0"/>
          </a:p>
        </p:txBody>
      </p:sp>
      <p:sp>
        <p:nvSpPr>
          <p:cNvPr id="19" name="Content Placeholder 2"/>
          <p:cNvSpPr txBox="1">
            <a:spLocks/>
          </p:cNvSpPr>
          <p:nvPr/>
        </p:nvSpPr>
        <p:spPr>
          <a:xfrm>
            <a:off x="1425318" y="7979875"/>
            <a:ext cx="8484906" cy="1555592"/>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40" dirty="0">
                <a:solidFill>
                  <a:schemeClr val="tx1">
                    <a:lumMod val="50000"/>
                  </a:schemeClr>
                </a:solidFill>
              </a:rPr>
              <a:t>Select Action: Provides bulk administration and Dashboard Alignments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505" y="1953455"/>
            <a:ext cx="11817790" cy="1324787"/>
          </a:xfrm>
          <a:prstGeom prst="rect">
            <a:avLst/>
          </a:prstGeom>
        </p:spPr>
      </p:pic>
      <p:sp>
        <p:nvSpPr>
          <p:cNvPr id="15" name="Rectangle 14"/>
          <p:cNvSpPr/>
          <p:nvPr/>
        </p:nvSpPr>
        <p:spPr>
          <a:xfrm>
            <a:off x="11794240" y="1873020"/>
            <a:ext cx="703755" cy="4116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cxnSp>
        <p:nvCxnSpPr>
          <p:cNvPr id="17" name="Straight Arrow Connector 16"/>
          <p:cNvCxnSpPr/>
          <p:nvPr/>
        </p:nvCxnSpPr>
        <p:spPr>
          <a:xfrm flipH="1">
            <a:off x="10972498" y="2332346"/>
            <a:ext cx="956047" cy="821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820" y="3288700"/>
            <a:ext cx="6609513" cy="362990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5820" y="4410334"/>
            <a:ext cx="3841273" cy="213592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4940" y="6390877"/>
            <a:ext cx="3492500" cy="2849880"/>
          </a:xfrm>
          <a:prstGeom prst="rect">
            <a:avLst/>
          </a:prstGeom>
        </p:spPr>
      </p:pic>
      <p:sp>
        <p:nvSpPr>
          <p:cNvPr id="14" name="TextBox 1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2716846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ctrTitle" idx="4294967295"/>
          </p:nvPr>
        </p:nvSpPr>
        <p:spPr>
          <a:xfrm>
            <a:off x="1066801" y="3932556"/>
            <a:ext cx="7643919" cy="1341120"/>
          </a:xfrm>
        </p:spPr>
        <p:txBody>
          <a:bodyPr>
            <a:normAutofit fontScale="90000"/>
          </a:bodyPr>
          <a:lstStyle/>
          <a:p>
            <a:pPr algn="ctr"/>
            <a:r>
              <a:rPr lang="en-US" sz="4693" dirty="0"/>
              <a:t/>
            </a:r>
            <a:br>
              <a:rPr lang="en-US" sz="4693" dirty="0"/>
            </a:br>
            <a:r>
              <a:rPr lang="en-US" sz="4693" dirty="0"/>
              <a:t> Device Administration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798" y="5463025"/>
            <a:ext cx="4051300" cy="2430780"/>
          </a:xfrm>
          <a:prstGeom prst="rect">
            <a:avLst/>
          </a:prstGeom>
        </p:spPr>
      </p:pic>
      <p:sp>
        <p:nvSpPr>
          <p:cNvPr id="2" name="Slide Number Placeholder 1"/>
          <p:cNvSpPr>
            <a:spLocks noGrp="1"/>
          </p:cNvSpPr>
          <p:nvPr>
            <p:ph type="sldNum" sz="quarter" idx="4"/>
          </p:nvPr>
        </p:nvSpPr>
        <p:spPr/>
        <p:txBody>
          <a:bodyPr/>
          <a:lstStyle/>
          <a:p>
            <a:fld id="{59FBCBD5-A728-384D-A41B-B8C6FE40EEBE}" type="slidenum">
              <a:rPr lang="en-US" smtClean="0"/>
              <a:pPr/>
              <a:t>3</a:t>
            </a:fld>
            <a:endParaRPr lang="en-US" dirty="0"/>
          </a:p>
        </p:txBody>
      </p:sp>
    </p:spTree>
    <p:extLst>
      <p:ext uri="{BB962C8B-B14F-4D97-AF65-F5344CB8AC3E}">
        <p14:creationId xmlns:p14="http://schemas.microsoft.com/office/powerpoint/2010/main" val="319839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30</a:t>
            </a:fld>
            <a:endParaRPr lang="en-US" dirty="0"/>
          </a:p>
        </p:txBody>
      </p:sp>
      <p:sp>
        <p:nvSpPr>
          <p:cNvPr id="6" name="Title 5"/>
          <p:cNvSpPr>
            <a:spLocks noGrp="1"/>
          </p:cNvSpPr>
          <p:nvPr>
            <p:ph type="title"/>
          </p:nvPr>
        </p:nvSpPr>
        <p:spPr/>
        <p:txBody>
          <a:bodyPr>
            <a:normAutofit/>
          </a:bodyPr>
          <a:lstStyle/>
          <a:p>
            <a:r>
              <a:rPr lang="en-US" dirty="0"/>
              <a:t>Device Dashboards: </a:t>
            </a:r>
            <a:r>
              <a:rPr lang="en-US" dirty="0" smtClean="0"/>
              <a:t>Assignment</a:t>
            </a:r>
            <a:endParaRPr lang="en-US" dirty="0"/>
          </a:p>
        </p:txBody>
      </p:sp>
      <p:sp>
        <p:nvSpPr>
          <p:cNvPr id="9" name="Text Placeholder 8"/>
          <p:cNvSpPr>
            <a:spLocks noGrp="1"/>
          </p:cNvSpPr>
          <p:nvPr>
            <p:ph type="body" sz="quarter" idx="11"/>
          </p:nvPr>
        </p:nvSpPr>
        <p:spPr>
          <a:xfrm>
            <a:off x="1737360" y="1344232"/>
            <a:ext cx="12526433" cy="642620"/>
          </a:xfrm>
        </p:spPr>
        <p:txBody>
          <a:bodyPr>
            <a:normAutofit fontScale="85000" lnSpcReduction="20000"/>
          </a:bodyPr>
          <a:lstStyle/>
          <a:p>
            <a:r>
              <a:rPr lang="en-US" sz="4107" dirty="0"/>
              <a:t>System &gt; Customize &gt; Device Categories</a:t>
            </a:r>
            <a:endParaRPr lang="en-US" dirty="0"/>
          </a:p>
        </p:txBody>
      </p:sp>
      <p:sp>
        <p:nvSpPr>
          <p:cNvPr id="11" name="Text Placeholder 8"/>
          <p:cNvSpPr txBox="1">
            <a:spLocks/>
          </p:cNvSpPr>
          <p:nvPr/>
        </p:nvSpPr>
        <p:spPr>
          <a:xfrm>
            <a:off x="1737360" y="4094414"/>
            <a:ext cx="12526433" cy="642620"/>
          </a:xfrm>
          <a:prstGeom prst="rect">
            <a:avLst/>
          </a:prstGeom>
        </p:spPr>
        <p:txBody>
          <a:bodyPr vert="horz" lIns="134112" tIns="67056" rIns="134112" bIns="67056" rtlCol="0">
            <a:noAutofit/>
          </a:bodyPr>
          <a:lstStyle>
            <a:lvl1pPr marL="0" indent="0" algn="l" defTabSz="457200" rtl="0" eaLnBrk="1" latinLnBrk="0" hangingPunct="1">
              <a:lnSpc>
                <a:spcPct val="110000"/>
              </a:lnSpc>
              <a:spcBef>
                <a:spcPct val="20000"/>
              </a:spcBef>
              <a:buClr>
                <a:schemeClr val="accent1"/>
              </a:buClr>
              <a:buFont typeface="Arial"/>
              <a:buNone/>
              <a:defRPr sz="2500" b="0" i="0" kern="1200" baseline="0">
                <a:solidFill>
                  <a:srgbClr val="0070C0"/>
                </a:solidFill>
                <a:latin typeface="Futura Lt BT" pitchFamily="34" charset="0"/>
                <a:ea typeface="+mn-ea"/>
                <a:cs typeface="Futura Lt BT" pitchFamily="34" charset="0"/>
              </a:defRPr>
            </a:lvl1pPr>
            <a:lvl2pPr marL="457200" indent="0" algn="l" defTabSz="457200" rtl="0" eaLnBrk="1" latinLnBrk="0" hangingPunct="1">
              <a:lnSpc>
                <a:spcPct val="90000"/>
              </a:lnSpc>
              <a:spcBef>
                <a:spcPct val="20000"/>
              </a:spcBef>
              <a:buClr>
                <a:schemeClr val="accent2"/>
              </a:buClr>
              <a:buFont typeface="Arial"/>
              <a:buNone/>
              <a:defRPr sz="2000" b="0" i="0" kern="1200">
                <a:solidFill>
                  <a:schemeClr val="bg1">
                    <a:lumMod val="50000"/>
                  </a:schemeClr>
                </a:solidFill>
                <a:latin typeface="Futura Lt BT" pitchFamily="34" charset="0"/>
                <a:ea typeface="+mn-ea"/>
                <a:cs typeface="Futura Lt BT" pitchFamily="34" charset="0"/>
              </a:defRPr>
            </a:lvl2pPr>
            <a:lvl3pPr marL="914400" indent="0" algn="l" defTabSz="457200" rtl="0" eaLnBrk="1" latinLnBrk="0" hangingPunct="1">
              <a:lnSpc>
                <a:spcPct val="110000"/>
              </a:lnSpc>
              <a:spcBef>
                <a:spcPct val="20000"/>
              </a:spcBef>
              <a:buClr>
                <a:schemeClr val="accent4"/>
              </a:buClr>
              <a:buFont typeface="Arial"/>
              <a:buNone/>
              <a:defRPr sz="1800" b="0" i="0" kern="1200">
                <a:solidFill>
                  <a:schemeClr val="bg1">
                    <a:lumMod val="50000"/>
                  </a:schemeClr>
                </a:solidFill>
                <a:latin typeface="Futura Lt BT" pitchFamily="34" charset="0"/>
                <a:ea typeface="+mn-ea"/>
                <a:cs typeface="Futura Lt BT" pitchFamily="34" charset="0"/>
              </a:defRPr>
            </a:lvl3pPr>
            <a:lvl4pPr marL="1371600" indent="0" algn="l" defTabSz="457200" rtl="0" eaLnBrk="1" latinLnBrk="0" hangingPunct="1">
              <a:lnSpc>
                <a:spcPct val="110000"/>
              </a:lnSpc>
              <a:spcBef>
                <a:spcPct val="20000"/>
              </a:spcBef>
              <a:buClr>
                <a:schemeClr val="accent4"/>
              </a:buClr>
              <a:buFont typeface="Arial"/>
              <a:buNone/>
              <a:defRPr sz="1400" b="0" i="0" kern="1200">
                <a:solidFill>
                  <a:schemeClr val="bg1">
                    <a:lumMod val="50000"/>
                  </a:schemeClr>
                </a:solidFill>
                <a:latin typeface="Futura Lt BT" pitchFamily="34" charset="0"/>
                <a:ea typeface="+mn-ea"/>
                <a:cs typeface="Futura Lt BT" pitchFamily="34" charset="0"/>
              </a:defRPr>
            </a:lvl4pPr>
            <a:lvl5pPr marL="1828800" indent="0" algn="l" defTabSz="457200" rtl="0" eaLnBrk="1" latinLnBrk="0" hangingPunct="1">
              <a:lnSpc>
                <a:spcPct val="110000"/>
              </a:lnSpc>
              <a:spcBef>
                <a:spcPct val="20000"/>
              </a:spcBef>
              <a:buClr>
                <a:schemeClr val="accent4"/>
              </a:buClr>
              <a:buFont typeface="Arial"/>
              <a:buNone/>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373" dirty="0"/>
              <a:t>System &gt; Customize &gt; Device Classes</a:t>
            </a:r>
          </a:p>
        </p:txBody>
      </p:sp>
      <p:sp>
        <p:nvSpPr>
          <p:cNvPr id="12" name="Text Placeholder 8"/>
          <p:cNvSpPr txBox="1">
            <a:spLocks/>
          </p:cNvSpPr>
          <p:nvPr/>
        </p:nvSpPr>
        <p:spPr>
          <a:xfrm>
            <a:off x="1737360" y="6647585"/>
            <a:ext cx="12526433" cy="642620"/>
          </a:xfrm>
          <a:prstGeom prst="rect">
            <a:avLst/>
          </a:prstGeom>
        </p:spPr>
        <p:txBody>
          <a:bodyPr vert="horz" lIns="134112" tIns="67056" rIns="134112" bIns="67056" rtlCol="0">
            <a:noAutofit/>
          </a:bodyPr>
          <a:lstStyle>
            <a:lvl1pPr marL="0" indent="0" algn="l" defTabSz="457200" rtl="0" eaLnBrk="1" latinLnBrk="0" hangingPunct="1">
              <a:lnSpc>
                <a:spcPct val="110000"/>
              </a:lnSpc>
              <a:spcBef>
                <a:spcPct val="20000"/>
              </a:spcBef>
              <a:buClr>
                <a:schemeClr val="accent1"/>
              </a:buClr>
              <a:buFont typeface="Arial"/>
              <a:buNone/>
              <a:defRPr sz="2500" b="0" i="0" kern="1200" baseline="0">
                <a:solidFill>
                  <a:srgbClr val="0070C0"/>
                </a:solidFill>
                <a:latin typeface="Futura Lt BT" pitchFamily="34" charset="0"/>
                <a:ea typeface="+mn-ea"/>
                <a:cs typeface="Futura Lt BT" pitchFamily="34" charset="0"/>
              </a:defRPr>
            </a:lvl1pPr>
            <a:lvl2pPr marL="457200" indent="0" algn="l" defTabSz="457200" rtl="0" eaLnBrk="1" latinLnBrk="0" hangingPunct="1">
              <a:lnSpc>
                <a:spcPct val="90000"/>
              </a:lnSpc>
              <a:spcBef>
                <a:spcPct val="20000"/>
              </a:spcBef>
              <a:buClr>
                <a:schemeClr val="accent2"/>
              </a:buClr>
              <a:buFont typeface="Arial"/>
              <a:buNone/>
              <a:defRPr sz="2000" b="0" i="0" kern="1200">
                <a:solidFill>
                  <a:schemeClr val="bg1">
                    <a:lumMod val="50000"/>
                  </a:schemeClr>
                </a:solidFill>
                <a:latin typeface="Futura Lt BT" pitchFamily="34" charset="0"/>
                <a:ea typeface="+mn-ea"/>
                <a:cs typeface="Futura Lt BT" pitchFamily="34" charset="0"/>
              </a:defRPr>
            </a:lvl2pPr>
            <a:lvl3pPr marL="914400" indent="0" algn="l" defTabSz="457200" rtl="0" eaLnBrk="1" latinLnBrk="0" hangingPunct="1">
              <a:lnSpc>
                <a:spcPct val="110000"/>
              </a:lnSpc>
              <a:spcBef>
                <a:spcPct val="20000"/>
              </a:spcBef>
              <a:buClr>
                <a:schemeClr val="accent4"/>
              </a:buClr>
              <a:buFont typeface="Arial"/>
              <a:buNone/>
              <a:defRPr sz="1800" b="0" i="0" kern="1200">
                <a:solidFill>
                  <a:schemeClr val="bg1">
                    <a:lumMod val="50000"/>
                  </a:schemeClr>
                </a:solidFill>
                <a:latin typeface="Futura Lt BT" pitchFamily="34" charset="0"/>
                <a:ea typeface="+mn-ea"/>
                <a:cs typeface="Futura Lt BT" pitchFamily="34" charset="0"/>
              </a:defRPr>
            </a:lvl3pPr>
            <a:lvl4pPr marL="1371600" indent="0" algn="l" defTabSz="457200" rtl="0" eaLnBrk="1" latinLnBrk="0" hangingPunct="1">
              <a:lnSpc>
                <a:spcPct val="110000"/>
              </a:lnSpc>
              <a:spcBef>
                <a:spcPct val="20000"/>
              </a:spcBef>
              <a:buClr>
                <a:schemeClr val="accent4"/>
              </a:buClr>
              <a:buFont typeface="Arial"/>
              <a:buNone/>
              <a:defRPr sz="1400" b="0" i="0" kern="1200">
                <a:solidFill>
                  <a:schemeClr val="bg1">
                    <a:lumMod val="50000"/>
                  </a:schemeClr>
                </a:solidFill>
                <a:latin typeface="Futura Lt BT" pitchFamily="34" charset="0"/>
                <a:ea typeface="+mn-ea"/>
                <a:cs typeface="Futura Lt BT" pitchFamily="34" charset="0"/>
              </a:defRPr>
            </a:lvl4pPr>
            <a:lvl5pPr marL="1828800" indent="0" algn="l" defTabSz="457200" rtl="0" eaLnBrk="1" latinLnBrk="0" hangingPunct="1">
              <a:lnSpc>
                <a:spcPct val="110000"/>
              </a:lnSpc>
              <a:spcBef>
                <a:spcPct val="20000"/>
              </a:spcBef>
              <a:buClr>
                <a:schemeClr val="accent4"/>
              </a:buClr>
              <a:buFont typeface="Arial"/>
              <a:buNone/>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373" dirty="0"/>
              <a:t>System &gt; Manage &gt; Applications Wrench &gt; Properties</a:t>
            </a:r>
          </a:p>
        </p:txBody>
      </p:sp>
      <p:sp>
        <p:nvSpPr>
          <p:cNvPr id="15" name="Content Placeholder 2"/>
          <p:cNvSpPr txBox="1">
            <a:spLocks/>
          </p:cNvSpPr>
          <p:nvPr/>
        </p:nvSpPr>
        <p:spPr>
          <a:xfrm>
            <a:off x="11247723" y="2342301"/>
            <a:ext cx="3412553" cy="3009389"/>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chemeClr val="tx1">
                    <a:lumMod val="50000"/>
                  </a:schemeClr>
                </a:solidFill>
              </a:rPr>
              <a:t>NOTE:</a:t>
            </a:r>
            <a:r>
              <a:rPr lang="en-US" sz="2400" dirty="0" smtClean="0">
                <a:solidFill>
                  <a:schemeClr val="tx1">
                    <a:lumMod val="50000"/>
                  </a:schemeClr>
                </a:solidFill>
              </a:rPr>
              <a:t> As </a:t>
            </a:r>
            <a:r>
              <a:rPr lang="en-US" sz="2400" dirty="0">
                <a:solidFill>
                  <a:schemeClr val="tx1">
                    <a:lumMod val="50000"/>
                  </a:schemeClr>
                </a:solidFill>
              </a:rPr>
              <a:t>a general rule, only use Device Categories when all devices in that category share the same KPIs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423" y="2093768"/>
            <a:ext cx="9142650" cy="19151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423" y="4754317"/>
            <a:ext cx="9142650" cy="19134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421" y="7306286"/>
            <a:ext cx="9142650" cy="1924388"/>
          </a:xfrm>
          <a:prstGeom prst="rect">
            <a:avLst/>
          </a:prstGeom>
        </p:spPr>
      </p:pic>
      <p:sp>
        <p:nvSpPr>
          <p:cNvPr id="7" name="Rectangle 6"/>
          <p:cNvSpPr/>
          <p:nvPr/>
        </p:nvSpPr>
        <p:spPr>
          <a:xfrm>
            <a:off x="3085120" y="2695518"/>
            <a:ext cx="2151103" cy="18589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6" name="Rectangle 15"/>
          <p:cNvSpPr/>
          <p:nvPr/>
        </p:nvSpPr>
        <p:spPr>
          <a:xfrm>
            <a:off x="8174499" y="5009076"/>
            <a:ext cx="1472030" cy="22434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7" name="Rectangle 16"/>
          <p:cNvSpPr/>
          <p:nvPr/>
        </p:nvSpPr>
        <p:spPr>
          <a:xfrm>
            <a:off x="2233088" y="8421755"/>
            <a:ext cx="2151103" cy="18589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9" name="TextBox 18"/>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2207037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9FBCBD5-A728-384D-A41B-B8C6FE40EEBE}" type="slidenum">
              <a:rPr lang="en-US" smtClean="0"/>
              <a:pPr/>
              <a:t>31</a:t>
            </a:fld>
            <a:endParaRPr lang="en-US" dirty="0"/>
          </a:p>
        </p:txBody>
      </p:sp>
      <p:sp>
        <p:nvSpPr>
          <p:cNvPr id="3" name="Title 2"/>
          <p:cNvSpPr>
            <a:spLocks noGrp="1"/>
          </p:cNvSpPr>
          <p:nvPr>
            <p:ph type="title"/>
          </p:nvPr>
        </p:nvSpPr>
        <p:spPr/>
        <p:txBody>
          <a:bodyPr>
            <a:normAutofit/>
          </a:bodyPr>
          <a:lstStyle/>
          <a:p>
            <a:r>
              <a:rPr lang="en-US" dirty="0"/>
              <a:t>Device Dashboards: Assignment</a:t>
            </a:r>
          </a:p>
        </p:txBody>
      </p:sp>
      <p:sp>
        <p:nvSpPr>
          <p:cNvPr id="5" name="Text Placeholder 4"/>
          <p:cNvSpPr>
            <a:spLocks noGrp="1"/>
          </p:cNvSpPr>
          <p:nvPr>
            <p:ph type="body" sz="quarter" idx="11"/>
          </p:nvPr>
        </p:nvSpPr>
        <p:spPr>
          <a:xfrm>
            <a:off x="1737360" y="1261552"/>
            <a:ext cx="12526433" cy="642620"/>
          </a:xfrm>
        </p:spPr>
        <p:txBody>
          <a:bodyPr>
            <a:normAutofit fontScale="85000" lnSpcReduction="20000"/>
          </a:bodyPr>
          <a:lstStyle/>
          <a:p>
            <a:r>
              <a:rPr lang="en-US" dirty="0" smtClean="0"/>
              <a:t>Registry &gt; Device Administration &gt; Wrench &gt; Properties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937" y="2000684"/>
            <a:ext cx="7094212" cy="5029797"/>
          </a:xfrm>
          <a:prstGeom prst="rect">
            <a:avLst/>
          </a:prstGeom>
          <a:ln w="15875">
            <a:solidFill>
              <a:schemeClr val="tx2"/>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367" y="2404725"/>
            <a:ext cx="5622289" cy="2971339"/>
          </a:xfrm>
          <a:prstGeom prst="rect">
            <a:avLst/>
          </a:prstGeom>
          <a:ln w="19050">
            <a:solidFill>
              <a:schemeClr val="tx2"/>
            </a:solidFill>
          </a:ln>
        </p:spPr>
      </p:pic>
      <p:sp>
        <p:nvSpPr>
          <p:cNvPr id="8" name="Rectangle 7"/>
          <p:cNvSpPr/>
          <p:nvPr/>
        </p:nvSpPr>
        <p:spPr>
          <a:xfrm>
            <a:off x="1733299" y="6134629"/>
            <a:ext cx="2031597" cy="26556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9" name="Rectangle 8"/>
          <p:cNvSpPr/>
          <p:nvPr/>
        </p:nvSpPr>
        <p:spPr>
          <a:xfrm>
            <a:off x="8542366" y="2521309"/>
            <a:ext cx="2031597" cy="26556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10" name="Content Placeholder 2"/>
          <p:cNvSpPr txBox="1">
            <a:spLocks/>
          </p:cNvSpPr>
          <p:nvPr/>
        </p:nvSpPr>
        <p:spPr>
          <a:xfrm>
            <a:off x="1485069" y="7220784"/>
            <a:ext cx="5623410" cy="3009389"/>
          </a:xfrm>
          <a:prstGeom prst="rect">
            <a:avLst/>
          </a:prstGeom>
        </p:spPr>
        <p:txBody>
          <a:bodyPr vert="horz" lIns="134112" tIns="67056" rIns="134112" bIns="67056" rtlCol="0">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40" dirty="0">
                <a:solidFill>
                  <a:schemeClr val="tx1">
                    <a:lumMod val="50000"/>
                  </a:schemeClr>
                </a:solidFill>
              </a:rPr>
              <a:t>All device dashboards are available from this drop-down and can be applied to just this device</a:t>
            </a:r>
          </a:p>
        </p:txBody>
      </p:sp>
      <p:cxnSp>
        <p:nvCxnSpPr>
          <p:cNvPr id="13" name="Straight Connector 12"/>
          <p:cNvCxnSpPr/>
          <p:nvPr/>
        </p:nvCxnSpPr>
        <p:spPr>
          <a:xfrm>
            <a:off x="3322891" y="6780804"/>
            <a:ext cx="175473" cy="439981"/>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436814" y="5519722"/>
            <a:ext cx="6041187" cy="3704219"/>
          </a:xfrm>
          <a:prstGeom prst="rect">
            <a:avLst/>
          </a:prstGeom>
          <a:noFill/>
        </p:spPr>
        <p:txBody>
          <a:bodyPr wrap="square" rtlCol="0">
            <a:spAutoFit/>
          </a:bodyPr>
          <a:lstStyle/>
          <a:p>
            <a:r>
              <a:rPr lang="en-US" sz="2347" dirty="0">
                <a:solidFill>
                  <a:schemeClr val="accent1"/>
                </a:solidFill>
                <a:latin typeface="Futura Lt BT"/>
              </a:rPr>
              <a:t>Device Reports &gt; Summary &gt; Device Dashboard: </a:t>
            </a:r>
            <a:r>
              <a:rPr lang="en-US" sz="2347" dirty="0">
                <a:solidFill>
                  <a:schemeClr val="tx1">
                    <a:lumMod val="50000"/>
                  </a:schemeClr>
                </a:solidFill>
                <a:latin typeface="Futura Lt BT"/>
              </a:rPr>
              <a:t>This list shows: </a:t>
            </a:r>
          </a:p>
          <a:p>
            <a:pPr marL="419110" indent="-419110">
              <a:buClr>
                <a:schemeClr val="accent1"/>
              </a:buClr>
              <a:buFont typeface="Arial" panose="020B0604020202020204" pitchFamily="34" charset="0"/>
              <a:buChar char="•"/>
            </a:pPr>
            <a:r>
              <a:rPr lang="en-US" sz="2347" dirty="0">
                <a:solidFill>
                  <a:schemeClr val="tx1">
                    <a:lumMod val="50000"/>
                  </a:schemeClr>
                </a:solidFill>
                <a:latin typeface="Futura Lt BT"/>
              </a:rPr>
              <a:t>Global Default</a:t>
            </a:r>
          </a:p>
          <a:p>
            <a:pPr marL="419110" indent="-419110">
              <a:buClr>
                <a:schemeClr val="accent1"/>
              </a:buClr>
              <a:buFont typeface="Arial" panose="020B0604020202020204" pitchFamily="34" charset="0"/>
              <a:buChar char="•"/>
            </a:pPr>
            <a:r>
              <a:rPr lang="en-US" sz="2347" dirty="0">
                <a:solidFill>
                  <a:schemeClr val="tx1">
                    <a:lumMod val="50000"/>
                  </a:schemeClr>
                </a:solidFill>
                <a:latin typeface="Futura Lt BT"/>
              </a:rPr>
              <a:t>Device Category</a:t>
            </a:r>
          </a:p>
          <a:p>
            <a:pPr marL="419110" indent="-419110">
              <a:buClr>
                <a:schemeClr val="accent1"/>
              </a:buClr>
              <a:buFont typeface="Arial" panose="020B0604020202020204" pitchFamily="34" charset="0"/>
              <a:buChar char="•"/>
            </a:pPr>
            <a:r>
              <a:rPr lang="en-US" sz="2347" dirty="0">
                <a:solidFill>
                  <a:schemeClr val="tx1">
                    <a:lumMod val="50000"/>
                  </a:schemeClr>
                </a:solidFill>
                <a:latin typeface="Futura Lt BT"/>
              </a:rPr>
              <a:t>Device Class</a:t>
            </a:r>
          </a:p>
          <a:p>
            <a:pPr marL="419110" indent="-419110">
              <a:buClr>
                <a:schemeClr val="accent1"/>
              </a:buClr>
              <a:buFont typeface="Arial" panose="020B0604020202020204" pitchFamily="34" charset="0"/>
              <a:buChar char="•"/>
            </a:pPr>
            <a:r>
              <a:rPr lang="en-US" sz="2347" dirty="0">
                <a:solidFill>
                  <a:schemeClr val="tx1">
                    <a:lumMod val="50000"/>
                  </a:schemeClr>
                </a:solidFill>
                <a:latin typeface="Futura Lt BT"/>
              </a:rPr>
              <a:t>Device Properties</a:t>
            </a:r>
          </a:p>
          <a:p>
            <a:pPr marL="419110" indent="-419110">
              <a:buClr>
                <a:schemeClr val="accent1"/>
              </a:buClr>
              <a:buFont typeface="Arial" panose="020B0604020202020204" pitchFamily="34" charset="0"/>
              <a:buChar char="•"/>
            </a:pPr>
            <a:r>
              <a:rPr lang="en-US" sz="2347" dirty="0">
                <a:solidFill>
                  <a:schemeClr val="tx1">
                    <a:lumMod val="50000"/>
                  </a:schemeClr>
                </a:solidFill>
                <a:latin typeface="Futura Lt BT"/>
              </a:rPr>
              <a:t>Dynamic Applications if they match the device</a:t>
            </a:r>
          </a:p>
          <a:p>
            <a:r>
              <a:rPr lang="en-US" sz="2347" dirty="0">
                <a:solidFill>
                  <a:schemeClr val="tx1">
                    <a:lumMod val="50000"/>
                  </a:schemeClr>
                </a:solidFill>
                <a:latin typeface="Futura Lt BT"/>
              </a:rPr>
              <a:t>Also any device specific dashboards that have been saved in Device Properties</a:t>
            </a:r>
          </a:p>
        </p:txBody>
      </p:sp>
      <p:cxnSp>
        <p:nvCxnSpPr>
          <p:cNvPr id="11" name="Straight Arrow Connector 10"/>
          <p:cNvCxnSpPr/>
          <p:nvPr/>
        </p:nvCxnSpPr>
        <p:spPr>
          <a:xfrm flipH="1" flipV="1">
            <a:off x="10678161" y="2945452"/>
            <a:ext cx="2132840" cy="257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4548177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520" dirty="0" smtClean="0">
                <a:solidFill>
                  <a:schemeClr val="accent1"/>
                </a:solidFill>
              </a:rPr>
              <a:t>System&gt;Customize&gt;Device </a:t>
            </a:r>
            <a:r>
              <a:rPr lang="en-US" sz="3520" dirty="0">
                <a:solidFill>
                  <a:schemeClr val="accent1"/>
                </a:solidFill>
              </a:rPr>
              <a:t>Dashboards</a:t>
            </a:r>
          </a:p>
          <a:p>
            <a:r>
              <a:rPr lang="en-US" sz="3520" dirty="0"/>
              <a:t>Select dashboard(s) to delete</a:t>
            </a:r>
          </a:p>
          <a:p>
            <a:r>
              <a:rPr lang="en-US" sz="3520" dirty="0"/>
              <a:t>Select Delete Dashboard from Bulk actions menu and Go</a:t>
            </a:r>
          </a:p>
        </p:txBody>
      </p:sp>
      <p:sp>
        <p:nvSpPr>
          <p:cNvPr id="3" name="Title 2"/>
          <p:cNvSpPr>
            <a:spLocks noGrp="1"/>
          </p:cNvSpPr>
          <p:nvPr>
            <p:ph type="title"/>
          </p:nvPr>
        </p:nvSpPr>
        <p:spPr/>
        <p:txBody>
          <a:bodyPr/>
          <a:lstStyle/>
          <a:p>
            <a:r>
              <a:rPr lang="en-US" dirty="0"/>
              <a:t>Device </a:t>
            </a:r>
            <a:r>
              <a:rPr lang="en-US" dirty="0" smtClean="0"/>
              <a:t>Dashboard: Delete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323" y="4045013"/>
            <a:ext cx="12124231" cy="1968375"/>
          </a:xfrm>
          <a:prstGeom prst="rect">
            <a:avLst/>
          </a:prstGeom>
        </p:spPr>
      </p:pic>
      <p:sp>
        <p:nvSpPr>
          <p:cNvPr id="6" name="TextBox 5"/>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8084" y="6470861"/>
            <a:ext cx="3506470" cy="2877820"/>
          </a:xfrm>
          <a:prstGeom prst="rect">
            <a:avLst/>
          </a:prstGeom>
        </p:spPr>
      </p:pic>
      <p:sp>
        <p:nvSpPr>
          <p:cNvPr id="7" name="Slide Number Placeholder 6"/>
          <p:cNvSpPr>
            <a:spLocks noGrp="1"/>
          </p:cNvSpPr>
          <p:nvPr>
            <p:ph type="sldNum" sz="quarter" idx="4"/>
          </p:nvPr>
        </p:nvSpPr>
        <p:spPr/>
        <p:txBody>
          <a:bodyPr/>
          <a:lstStyle/>
          <a:p>
            <a:pPr defTabSz="731520"/>
            <a:fld id="{59FBCBD5-A728-384D-A41B-B8C6FE40EEBE}" type="slidenum">
              <a:rPr lang="en-US" smtClean="0"/>
              <a:pPr defTabSz="731520"/>
              <a:t>32</a:t>
            </a:fld>
            <a:endParaRPr lang="en-US" dirty="0"/>
          </a:p>
        </p:txBody>
      </p:sp>
    </p:spTree>
    <p:extLst>
      <p:ext uri="{BB962C8B-B14F-4D97-AF65-F5344CB8AC3E}">
        <p14:creationId xmlns:p14="http://schemas.microsoft.com/office/powerpoint/2010/main" val="100535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marL="0" indent="0">
              <a:buNone/>
            </a:pPr>
            <a:r>
              <a:rPr lang="en-US" sz="2933" dirty="0"/>
              <a:t>NOC operators are getting their first look at the ScienceLogic product and have made suggestions.</a:t>
            </a:r>
          </a:p>
          <a:p>
            <a:pPr marL="0" indent="0">
              <a:buNone/>
            </a:pPr>
            <a:endParaRPr lang="en-US" sz="2933" dirty="0"/>
          </a:p>
          <a:p>
            <a:pPr marL="0" indent="0">
              <a:buNone/>
            </a:pPr>
            <a:r>
              <a:rPr lang="en-US" sz="2933" b="1" dirty="0"/>
              <a:t>Tasks:</a:t>
            </a:r>
            <a:r>
              <a:rPr lang="en-US" sz="2933" dirty="0"/>
              <a:t> </a:t>
            </a:r>
          </a:p>
          <a:p>
            <a:pPr>
              <a:buFont typeface="+mj-lt"/>
              <a:buAutoNum type="arabicParenR"/>
            </a:pPr>
            <a:r>
              <a:rPr lang="en-US" sz="2933" dirty="0"/>
              <a:t>NOC operators have requested that the SW3250r2c1 device have the same summary info that is currently displayed for their Cisco switches. </a:t>
            </a:r>
          </a:p>
          <a:p>
            <a:pPr>
              <a:buFont typeface="+mj-lt"/>
              <a:buAutoNum type="arabicParenR"/>
            </a:pPr>
            <a:r>
              <a:rPr lang="en-US" sz="2933" dirty="0"/>
              <a:t>The operator wants the </a:t>
            </a:r>
            <a:r>
              <a:rPr lang="en-US" sz="2933" dirty="0" smtClean="0"/>
              <a:t>widget Custom &gt; Configuration &gt; Host Resource: Memory </a:t>
            </a:r>
            <a:r>
              <a:rPr lang="en-US" sz="2933" dirty="0"/>
              <a:t>Configuration Dynamic Application on the dashboard of the CORP-AD systems instead of the event info. </a:t>
            </a:r>
          </a:p>
          <a:p>
            <a:pPr>
              <a:buFont typeface="+mj-lt"/>
              <a:buAutoNum type="arabicParenR"/>
            </a:pPr>
            <a:r>
              <a:rPr lang="en-US" sz="2933" dirty="0"/>
              <a:t>Watersports will be adding more AD servers in the future and want this device dashboard to be available for all the Microsoft Windows Server 2008 R2 Domain Controllers.</a:t>
            </a:r>
          </a:p>
          <a:p>
            <a:pPr marL="0" indent="0">
              <a:buNone/>
            </a:pPr>
            <a:endParaRPr lang="en-US" sz="2933" dirty="0"/>
          </a:p>
          <a:p>
            <a:pPr marL="0" indent="0">
              <a:buNone/>
            </a:pPr>
            <a:r>
              <a:rPr lang="en-US" sz="2933" b="1" dirty="0"/>
              <a:t>Requirements:</a:t>
            </a:r>
          </a:p>
          <a:p>
            <a:pPr>
              <a:buFont typeface="+mj-lt"/>
              <a:buAutoNum type="arabicParenR"/>
            </a:pPr>
            <a:r>
              <a:rPr lang="en-US" sz="2933" dirty="0"/>
              <a:t>Assign SW3250r2c1 a new dashboard.</a:t>
            </a:r>
          </a:p>
          <a:p>
            <a:pPr>
              <a:buFont typeface="+mj-lt"/>
              <a:buAutoNum type="arabicParenR"/>
            </a:pPr>
            <a:r>
              <a:rPr lang="en-US" sz="2933" dirty="0"/>
              <a:t>Create a Device Dashboard, swap out events for Memory Configuration.</a:t>
            </a:r>
          </a:p>
          <a:p>
            <a:pPr>
              <a:buFont typeface="+mj-lt"/>
              <a:buAutoNum type="arabicParenR"/>
            </a:pPr>
            <a:r>
              <a:rPr lang="en-US" sz="2933" dirty="0"/>
              <a:t> Assign to all Microsoft Windows Server 2008 R2 Domain Controllers</a:t>
            </a:r>
          </a:p>
          <a:p>
            <a:pPr>
              <a:buFont typeface="+mj-lt"/>
              <a:buAutoNum type="arabicParenR"/>
            </a:pPr>
            <a:endParaRPr lang="en-US" sz="2933" dirty="0"/>
          </a:p>
        </p:txBody>
      </p:sp>
      <p:sp>
        <p:nvSpPr>
          <p:cNvPr id="6" name="Title 5"/>
          <p:cNvSpPr>
            <a:spLocks noGrp="1"/>
          </p:cNvSpPr>
          <p:nvPr>
            <p:ph type="title"/>
          </p:nvPr>
        </p:nvSpPr>
        <p:spPr/>
        <p:txBody>
          <a:bodyPr/>
          <a:lstStyle/>
          <a:p>
            <a:r>
              <a:rPr lang="en-US" dirty="0" smtClean="0"/>
              <a:t>Lab </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33</a:t>
            </a:fld>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9148" y="11672"/>
            <a:ext cx="1004956" cy="1000490"/>
          </a:xfrm>
          <a:prstGeom prst="rect">
            <a:avLst/>
          </a:prstGeom>
        </p:spPr>
      </p:pic>
      <p:sp>
        <p:nvSpPr>
          <p:cNvPr id="9" name="TextBox 8"/>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3197503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59FBCBD5-A728-384D-A41B-B8C6FE40EEBE}" type="slidenum">
              <a:rPr lang="en-US" smtClean="0"/>
              <a:pPr/>
              <a:t>34</a:t>
            </a:fld>
            <a:endParaRPr lang="en-US" dirty="0"/>
          </a:p>
        </p:txBody>
      </p:sp>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sz="quarter" idx="10"/>
          </p:nvPr>
        </p:nvSpPr>
        <p:spPr>
          <a:xfrm>
            <a:off x="1737360" y="1838024"/>
            <a:ext cx="12526433" cy="4963247"/>
          </a:xfrm>
        </p:spPr>
        <p:txBody>
          <a:bodyPr>
            <a:normAutofit/>
          </a:bodyPr>
          <a:lstStyle/>
          <a:p>
            <a:pPr marL="0" indent="0">
              <a:buNone/>
            </a:pPr>
            <a:r>
              <a:rPr lang="en-GB" sz="3227" dirty="0"/>
              <a:t>This feature allows you to set interface types to hidden so they will not collect data or generate events.</a:t>
            </a:r>
          </a:p>
          <a:p>
            <a:r>
              <a:rPr lang="en-GB" sz="3227" dirty="0"/>
              <a:t>The settings in the Interface Type Editor page are global and affect all EM7 devices.</a:t>
            </a:r>
          </a:p>
          <a:p>
            <a:r>
              <a:rPr lang="en-GB" sz="3227" dirty="0"/>
              <a:t>Once an interface is hidden it will be removed from the device properties and the interfaces registry.</a:t>
            </a:r>
          </a:p>
          <a:p>
            <a:r>
              <a:rPr lang="en-GB" sz="3227" dirty="0"/>
              <a:t>By default </a:t>
            </a:r>
            <a:r>
              <a:rPr lang="en-GB" sz="3227" dirty="0" smtClean="0"/>
              <a:t>software loop </a:t>
            </a:r>
            <a:r>
              <a:rPr lang="en-GB" sz="3227" dirty="0"/>
              <a:t>back interfaces are hidden.</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705" y="6745388"/>
            <a:ext cx="8856980" cy="2491450"/>
          </a:xfrm>
          <a:prstGeom prst="rect">
            <a:avLst/>
          </a:prstGeom>
        </p:spPr>
      </p:pic>
      <p:cxnSp>
        <p:nvCxnSpPr>
          <p:cNvPr id="13" name="Straight Connector 12"/>
          <p:cNvCxnSpPr/>
          <p:nvPr/>
        </p:nvCxnSpPr>
        <p:spPr>
          <a:xfrm>
            <a:off x="3281044" y="8203058"/>
            <a:ext cx="768350" cy="103378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3281043" y="8203058"/>
            <a:ext cx="956947" cy="1033780"/>
          </a:xfrm>
          <a:prstGeom prst="line">
            <a:avLst/>
          </a:prstGeom>
          <a:ln w="63500"/>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5" name="7-Point Star 4"/>
          <p:cNvSpPr/>
          <p:nvPr/>
        </p:nvSpPr>
        <p:spPr>
          <a:xfrm>
            <a:off x="1330011" y="7194420"/>
            <a:ext cx="1762435" cy="1654466"/>
          </a:xfrm>
          <a:prstGeom prst="star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73" dirty="0">
                <a:latin typeface="Futura Lt BT" panose="020B0402020204020303"/>
              </a:rPr>
              <a:t>Hide interfaces not important</a:t>
            </a:r>
          </a:p>
        </p:txBody>
      </p:sp>
    </p:spTree>
    <p:extLst>
      <p:ext uri="{BB962C8B-B14F-4D97-AF65-F5344CB8AC3E}">
        <p14:creationId xmlns:p14="http://schemas.microsoft.com/office/powerpoint/2010/main" val="3912945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 Type</a:t>
            </a:r>
            <a:endParaRPr lang="en-US" dirty="0"/>
          </a:p>
        </p:txBody>
      </p:sp>
      <p:sp>
        <p:nvSpPr>
          <p:cNvPr id="4" name="Text Placeholder 3"/>
          <p:cNvSpPr>
            <a:spLocks noGrp="1"/>
          </p:cNvSpPr>
          <p:nvPr>
            <p:ph type="body" sz="quarter" idx="11"/>
          </p:nvPr>
        </p:nvSpPr>
        <p:spPr>
          <a:xfrm>
            <a:off x="1737360" y="1085041"/>
            <a:ext cx="12526433" cy="642620"/>
          </a:xfrm>
        </p:spPr>
        <p:txBody>
          <a:bodyPr>
            <a:normAutofit fontScale="85000" lnSpcReduction="20000"/>
          </a:bodyPr>
          <a:lstStyle/>
          <a:p>
            <a:r>
              <a:rPr lang="en-US" sz="4107" dirty="0">
                <a:solidFill>
                  <a:schemeClr val="accent1"/>
                </a:solidFill>
              </a:rPr>
              <a:t>System &gt; Customize &gt; Interfaces</a:t>
            </a:r>
          </a:p>
        </p:txBody>
      </p:sp>
      <p:sp>
        <p:nvSpPr>
          <p:cNvPr id="6" name="Slide Number Placeholder 5"/>
          <p:cNvSpPr>
            <a:spLocks noGrp="1"/>
          </p:cNvSpPr>
          <p:nvPr>
            <p:ph type="sldNum" sz="quarter" idx="4"/>
          </p:nvPr>
        </p:nvSpPr>
        <p:spPr/>
        <p:txBody>
          <a:bodyPr/>
          <a:lstStyle/>
          <a:p>
            <a:fld id="{59FBCBD5-A728-384D-A41B-B8C6FE40EEBE}" type="slidenum">
              <a:rPr lang="en-US" smtClean="0"/>
              <a:pPr/>
              <a:t>35</a:t>
            </a:fld>
            <a:endParaRPr lang="en-US" dirty="0"/>
          </a:p>
        </p:txBody>
      </p:sp>
      <p:sp>
        <p:nvSpPr>
          <p:cNvPr id="14" name="TextBox 1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579" y="2356421"/>
            <a:ext cx="9954215" cy="3355635"/>
          </a:xfrm>
          <a:prstGeom prst="rect">
            <a:avLst/>
          </a:prstGeom>
        </p:spPr>
      </p:pic>
      <p:sp>
        <p:nvSpPr>
          <p:cNvPr id="8" name="Line Callout 1 7"/>
          <p:cNvSpPr/>
          <p:nvPr/>
        </p:nvSpPr>
        <p:spPr>
          <a:xfrm>
            <a:off x="8907101" y="6372697"/>
            <a:ext cx="4982208" cy="1919581"/>
          </a:xfrm>
          <a:prstGeom prst="borderCallout1">
            <a:avLst>
              <a:gd name="adj1" fmla="val 42704"/>
              <a:gd name="adj2" fmla="val -3999"/>
              <a:gd name="adj3" fmla="val -129120"/>
              <a:gd name="adj4" fmla="val -35121"/>
            </a:avLst>
          </a:prstGeom>
        </p:spPr>
        <p:style>
          <a:lnRef idx="2">
            <a:schemeClr val="accent1"/>
          </a:lnRef>
          <a:fillRef idx="1">
            <a:schemeClr val="lt1"/>
          </a:fillRef>
          <a:effectRef idx="0">
            <a:schemeClr val="accent1"/>
          </a:effectRef>
          <a:fontRef idx="minor">
            <a:schemeClr val="dk1"/>
          </a:fontRef>
        </p:style>
        <p:txBody>
          <a:bodyPr rtlCol="0" anchor="ctr"/>
          <a:lstStyle/>
          <a:p>
            <a:r>
              <a:rPr lang="en-GB" sz="2400" b="1" dirty="0" smtClean="0">
                <a:solidFill>
                  <a:schemeClr val="tx1">
                    <a:lumMod val="50000"/>
                  </a:schemeClr>
                </a:solidFill>
                <a:latin typeface="Futura Lt BT" panose="020B0402020204020303" pitchFamily="34" charset="0"/>
              </a:rPr>
              <a:t>Yes - </a:t>
            </a:r>
            <a:r>
              <a:rPr lang="en-GB" sz="2400" dirty="0" smtClean="0">
                <a:solidFill>
                  <a:schemeClr val="tx1">
                    <a:lumMod val="50000"/>
                  </a:schemeClr>
                </a:solidFill>
                <a:latin typeface="Futura Lt BT" panose="020B0402020204020303" pitchFamily="34" charset="0"/>
              </a:rPr>
              <a:t>EM7 </a:t>
            </a:r>
            <a:r>
              <a:rPr lang="en-GB" sz="2400" dirty="0">
                <a:solidFill>
                  <a:schemeClr val="tx1">
                    <a:lumMod val="50000"/>
                  </a:schemeClr>
                </a:solidFill>
                <a:latin typeface="Futura Lt BT" panose="020B0402020204020303" pitchFamily="34" charset="0"/>
              </a:rPr>
              <a:t>will not discover the interface type</a:t>
            </a:r>
          </a:p>
          <a:p>
            <a:r>
              <a:rPr lang="en-GB" sz="2400" b="1" dirty="0" smtClean="0">
                <a:solidFill>
                  <a:schemeClr val="tx1">
                    <a:lumMod val="50000"/>
                  </a:schemeClr>
                </a:solidFill>
                <a:latin typeface="Futura Lt BT" panose="020B0402020204020303" pitchFamily="34" charset="0"/>
              </a:rPr>
              <a:t>No - </a:t>
            </a:r>
            <a:r>
              <a:rPr lang="en-GB" sz="2400" dirty="0" smtClean="0">
                <a:solidFill>
                  <a:schemeClr val="tx1">
                    <a:lumMod val="50000"/>
                  </a:schemeClr>
                </a:solidFill>
                <a:latin typeface="Futura Lt BT" panose="020B0402020204020303" pitchFamily="34" charset="0"/>
              </a:rPr>
              <a:t>EM7 </a:t>
            </a:r>
            <a:r>
              <a:rPr lang="en-GB" sz="2400" dirty="0">
                <a:solidFill>
                  <a:schemeClr val="tx1">
                    <a:lumMod val="50000"/>
                  </a:schemeClr>
                </a:solidFill>
                <a:latin typeface="Futura Lt BT" panose="020B0402020204020303" pitchFamily="34" charset="0"/>
              </a:rPr>
              <a:t>will discover the interface type</a:t>
            </a:r>
          </a:p>
        </p:txBody>
      </p:sp>
      <p:sp>
        <p:nvSpPr>
          <p:cNvPr id="7" name="Line Callout 1 6"/>
          <p:cNvSpPr/>
          <p:nvPr/>
        </p:nvSpPr>
        <p:spPr>
          <a:xfrm>
            <a:off x="1364827" y="4467719"/>
            <a:ext cx="3423109" cy="4222598"/>
          </a:xfrm>
          <a:prstGeom prst="borderCallout1">
            <a:avLst>
              <a:gd name="adj1" fmla="val 41749"/>
              <a:gd name="adj2" fmla="val 111054"/>
              <a:gd name="adj3" fmla="val -34866"/>
              <a:gd name="adj4" fmla="val 15202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solidFill>
                  <a:schemeClr val="tx1">
                    <a:lumMod val="50000"/>
                  </a:schemeClr>
                </a:solidFill>
                <a:latin typeface="Futura Lt BT" panose="020B0402020204020303" pitchFamily="34" charset="0"/>
              </a:rPr>
              <a:t>Do not edit this value. Select an interface from the Register and select its wrench icon. This name is defined in the IANAIfType MIB file.</a:t>
            </a:r>
            <a:endParaRPr lang="en-US" sz="2800" dirty="0">
              <a:solidFill>
                <a:schemeClr val="tx1">
                  <a:lumMod val="50000"/>
                </a:schemeClr>
              </a:solidFill>
              <a:latin typeface="Futura Lt BT" panose="020B0402020204020303" pitchFamily="34" charset="0"/>
            </a:endParaRPr>
          </a:p>
        </p:txBody>
      </p:sp>
    </p:spTree>
    <p:extLst>
      <p:ext uri="{BB962C8B-B14F-4D97-AF65-F5344CB8AC3E}">
        <p14:creationId xmlns:p14="http://schemas.microsoft.com/office/powerpoint/2010/main" val="3895655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Vendors</a:t>
            </a:r>
            <a:endParaRPr lang="en-US" dirty="0"/>
          </a:p>
        </p:txBody>
      </p:sp>
      <p:sp>
        <p:nvSpPr>
          <p:cNvPr id="3" name="Content Placeholder 2"/>
          <p:cNvSpPr>
            <a:spLocks noGrp="1"/>
          </p:cNvSpPr>
          <p:nvPr>
            <p:ph sz="quarter" idx="10"/>
          </p:nvPr>
        </p:nvSpPr>
        <p:spPr>
          <a:xfrm>
            <a:off x="594360" y="1471504"/>
            <a:ext cx="13571643" cy="6407573"/>
          </a:xfrm>
        </p:spPr>
        <p:txBody>
          <a:bodyPr>
            <a:normAutofit/>
          </a:bodyPr>
          <a:lstStyle/>
          <a:p>
            <a:pPr marL="0" indent="0">
              <a:buNone/>
            </a:pPr>
            <a:r>
              <a:rPr lang="en-US" sz="2800" dirty="0" smtClean="0"/>
              <a:t>MAC addresses used to be unique per device, today with virtualization technology multiple devices may have the same MAC address. </a:t>
            </a:r>
          </a:p>
          <a:p>
            <a:pPr marL="0" indent="0">
              <a:buNone/>
            </a:pPr>
            <a:endParaRPr lang="en-US" sz="2800" dirty="0"/>
          </a:p>
          <a:p>
            <a:pPr marL="0" indent="0">
              <a:buNone/>
            </a:pPr>
            <a:r>
              <a:rPr lang="en-US" sz="2800" dirty="0" smtClean="0"/>
              <a:t>To solve this challenge EM7 allows you to set the MAC prefix to virtual which will allow devices to be discovered based on uniqueness of their IP address versus MAC address.</a:t>
            </a:r>
            <a:endParaRPr lang="en-US" sz="2800" dirty="0"/>
          </a:p>
          <a:p>
            <a:r>
              <a:rPr lang="en-GB" sz="2800" dirty="0" smtClean="0"/>
              <a:t>EM7 does </a:t>
            </a:r>
            <a:r>
              <a:rPr lang="en-GB" sz="2800" dirty="0"/>
              <a:t>not allow the same MAC address to be associated with multiple </a:t>
            </a:r>
            <a:r>
              <a:rPr lang="en-GB" sz="2800" dirty="0" smtClean="0"/>
              <a:t>discovered devices </a:t>
            </a:r>
            <a:r>
              <a:rPr lang="en-GB" sz="2800" dirty="0"/>
              <a:t>unless the </a:t>
            </a:r>
            <a:r>
              <a:rPr lang="en-GB" sz="2800" dirty="0" smtClean="0"/>
              <a:t>MAC </a:t>
            </a:r>
            <a:r>
              <a:rPr lang="en-GB" sz="2800" dirty="0"/>
              <a:t>Vendor </a:t>
            </a:r>
            <a:r>
              <a:rPr lang="en-GB" sz="2800" dirty="0" smtClean="0"/>
              <a:t>Record has </a:t>
            </a:r>
            <a:r>
              <a:rPr lang="en-GB" sz="2800" dirty="0"/>
              <a:t>a virtual setting of "yes</a:t>
            </a:r>
            <a:r>
              <a:rPr lang="en-GB" sz="2800" dirty="0" smtClean="0"/>
              <a:t>".</a:t>
            </a:r>
          </a:p>
          <a:p>
            <a:r>
              <a:rPr lang="en-GB" sz="2800" dirty="0" smtClean="0"/>
              <a:t>If you attempt to discover a unique IP address that has the same MAC address as a pre-existing IP address in the system you will receive this message in the Discovery Log:</a:t>
            </a:r>
          </a:p>
        </p:txBody>
      </p:sp>
      <p:sp>
        <p:nvSpPr>
          <p:cNvPr id="10" name="Slide Number Placeholder 9"/>
          <p:cNvSpPr>
            <a:spLocks noGrp="1"/>
          </p:cNvSpPr>
          <p:nvPr>
            <p:ph type="sldNum" sz="quarter" idx="4"/>
          </p:nvPr>
        </p:nvSpPr>
        <p:spPr/>
        <p:txBody>
          <a:bodyPr/>
          <a:lstStyle/>
          <a:p>
            <a:fld id="{59FBCBD5-A728-384D-A41B-B8C6FE40EEBE}" type="slidenum">
              <a:rPr lang="en-US" smtClean="0"/>
              <a:pPr/>
              <a:t>36</a:t>
            </a:fld>
            <a:endParaRPr lang="en-US" dirty="0"/>
          </a:p>
        </p:txBody>
      </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221" y="7419524"/>
            <a:ext cx="12885094" cy="1670290"/>
          </a:xfrm>
          <a:prstGeom prst="rect">
            <a:avLst/>
          </a:prstGeom>
        </p:spPr>
      </p:pic>
      <p:sp>
        <p:nvSpPr>
          <p:cNvPr id="4" name="Rectangle 3"/>
          <p:cNvSpPr/>
          <p:nvPr/>
        </p:nvSpPr>
        <p:spPr>
          <a:xfrm>
            <a:off x="1917821" y="8595847"/>
            <a:ext cx="6577875" cy="25545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Tree>
    <p:extLst>
      <p:ext uri="{BB962C8B-B14F-4D97-AF65-F5344CB8AC3E}">
        <p14:creationId xmlns:p14="http://schemas.microsoft.com/office/powerpoint/2010/main" val="40130490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 </a:t>
            </a:r>
            <a:r>
              <a:rPr lang="en-US" dirty="0" smtClean="0"/>
              <a:t>Vendors: Bulk Actions</a:t>
            </a:r>
            <a:endParaRPr lang="en-US" dirty="0"/>
          </a:p>
        </p:txBody>
      </p:sp>
      <p:sp>
        <p:nvSpPr>
          <p:cNvPr id="3" name="Content Placeholder 2"/>
          <p:cNvSpPr>
            <a:spLocks noGrp="1"/>
          </p:cNvSpPr>
          <p:nvPr>
            <p:ph sz="quarter" idx="10"/>
          </p:nvPr>
        </p:nvSpPr>
        <p:spPr>
          <a:xfrm>
            <a:off x="1471931" y="2094602"/>
            <a:ext cx="13006070" cy="7665689"/>
          </a:xfrm>
        </p:spPr>
        <p:txBody>
          <a:bodyPr>
            <a:normAutofit/>
          </a:bodyPr>
          <a:lstStyle/>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smtClean="0"/>
          </a:p>
          <a:p>
            <a:pPr marL="670575" lvl="1" indent="0">
              <a:buNone/>
            </a:pPr>
            <a:r>
              <a:rPr lang="en-GB" b="1" dirty="0" smtClean="0"/>
              <a:t>Virtual Settings:</a:t>
            </a:r>
            <a:endParaRPr lang="en-GB" b="1" dirty="0"/>
          </a:p>
          <a:p>
            <a:pPr marL="670575" lvl="1" indent="0">
              <a:buNone/>
            </a:pPr>
            <a:r>
              <a:rPr lang="en-GB" b="1" dirty="0" smtClean="0"/>
              <a:t>Yes - </a:t>
            </a:r>
            <a:r>
              <a:rPr lang="en-GB" dirty="0" smtClean="0"/>
              <a:t>The </a:t>
            </a:r>
            <a:r>
              <a:rPr lang="en-GB" dirty="0"/>
              <a:t>vendor allows the same MAC address to be re-used on multiple devices. </a:t>
            </a:r>
          </a:p>
          <a:p>
            <a:pPr marL="670575" lvl="1" indent="0">
              <a:buNone/>
            </a:pPr>
            <a:r>
              <a:rPr lang="en-GB" b="1" dirty="0" smtClean="0"/>
              <a:t>No - </a:t>
            </a:r>
            <a:r>
              <a:rPr lang="en-GB" dirty="0" smtClean="0"/>
              <a:t>The </a:t>
            </a:r>
            <a:r>
              <a:rPr lang="en-GB" dirty="0"/>
              <a:t>vendor does not allow the same MAC address to be re-used on multiple devices. </a:t>
            </a:r>
            <a:endParaRPr lang="en-US" dirty="0"/>
          </a:p>
          <a:p>
            <a:pPr marL="0" indent="0">
              <a:buNone/>
            </a:pPr>
            <a:endParaRPr lang="en-GB" dirty="0"/>
          </a:p>
          <a:p>
            <a:pPr marL="0" indent="0">
              <a:buNone/>
            </a:pPr>
            <a:endParaRPr lang="en-GB" dirty="0" smtClean="0"/>
          </a:p>
          <a:p>
            <a:pPr marL="0" indent="0">
              <a:buNone/>
            </a:pPr>
            <a:endParaRPr lang="en-GB" dirty="0" smtClean="0"/>
          </a:p>
        </p:txBody>
      </p:sp>
      <p:sp>
        <p:nvSpPr>
          <p:cNvPr id="4" name="Text Placeholder 3"/>
          <p:cNvSpPr>
            <a:spLocks noGrp="1"/>
          </p:cNvSpPr>
          <p:nvPr>
            <p:ph type="body" sz="quarter" idx="11"/>
          </p:nvPr>
        </p:nvSpPr>
        <p:spPr>
          <a:xfrm>
            <a:off x="1737360" y="1238711"/>
            <a:ext cx="12526433" cy="642620"/>
          </a:xfrm>
        </p:spPr>
        <p:txBody>
          <a:bodyPr>
            <a:normAutofit fontScale="92500" lnSpcReduction="20000"/>
          </a:bodyPr>
          <a:lstStyle/>
          <a:p>
            <a:r>
              <a:rPr lang="en-US" sz="3520" dirty="0">
                <a:solidFill>
                  <a:schemeClr val="accent1"/>
                </a:solidFill>
              </a:rPr>
              <a:t>System &gt; Customize &gt; MAC Vendors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882" y="2252341"/>
            <a:ext cx="11906165" cy="2135253"/>
          </a:xfrm>
          <a:prstGeom prst="rect">
            <a:avLst/>
          </a:prstGeom>
          <a:ln>
            <a:solidFill>
              <a:schemeClr val="tx2"/>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367" y="4400406"/>
            <a:ext cx="3408680" cy="1047750"/>
          </a:xfrm>
          <a:prstGeom prst="rect">
            <a:avLst/>
          </a:prstGeom>
        </p:spPr>
      </p:pic>
      <p:sp>
        <p:nvSpPr>
          <p:cNvPr id="8" name="Line Callout 1 7"/>
          <p:cNvSpPr/>
          <p:nvPr/>
        </p:nvSpPr>
        <p:spPr>
          <a:xfrm>
            <a:off x="4861750" y="4600865"/>
            <a:ext cx="4738624" cy="830045"/>
          </a:xfrm>
          <a:prstGeom prst="borderCallout1">
            <a:avLst>
              <a:gd name="adj1" fmla="val 48930"/>
              <a:gd name="adj2" fmla="val 104602"/>
              <a:gd name="adj3" fmla="val 23706"/>
              <a:gd name="adj4" fmla="val 1190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tx1">
                    <a:lumMod val="50000"/>
                  </a:schemeClr>
                </a:solidFill>
                <a:latin typeface="Futura Lt BT" panose="020B0402020204020303" pitchFamily="34" charset="0"/>
              </a:rPr>
              <a:t>Change settings in bulk</a:t>
            </a:r>
          </a:p>
        </p:txBody>
      </p:sp>
      <p:sp>
        <p:nvSpPr>
          <p:cNvPr id="5" name="Rectangle 4"/>
          <p:cNvSpPr/>
          <p:nvPr/>
        </p:nvSpPr>
        <p:spPr>
          <a:xfrm>
            <a:off x="13569019" y="2919446"/>
            <a:ext cx="298027" cy="774869"/>
          </a:xfrm>
          <a:prstGeom prst="rect">
            <a:avLst/>
          </a:prstGeom>
          <a:noFill/>
          <a:ln w="158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0" name="Slide Number Placeholder 9"/>
          <p:cNvSpPr>
            <a:spLocks noGrp="1"/>
          </p:cNvSpPr>
          <p:nvPr>
            <p:ph type="sldNum" sz="quarter" idx="4"/>
          </p:nvPr>
        </p:nvSpPr>
        <p:spPr/>
        <p:txBody>
          <a:bodyPr/>
          <a:lstStyle/>
          <a:p>
            <a:fld id="{59FBCBD5-A728-384D-A41B-B8C6FE40EEBE}" type="slidenum">
              <a:rPr lang="en-US" smtClean="0"/>
              <a:pPr/>
              <a:t>37</a:t>
            </a:fld>
            <a:endParaRPr lang="en-US" dirty="0"/>
          </a:p>
        </p:txBody>
      </p:sp>
      <p:sp>
        <p:nvSpPr>
          <p:cNvPr id="11" name="TextBox 10"/>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854602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477440" y="2592418"/>
            <a:ext cx="12777041" cy="6490019"/>
          </a:xfrm>
        </p:spPr>
        <p:txBody>
          <a:bodyPr>
            <a:normAutofit fontScale="47500" lnSpcReduction="20000"/>
          </a:bodyPr>
          <a:lstStyle/>
          <a:p>
            <a:pPr>
              <a:buFont typeface="+mj-lt"/>
              <a:buAutoNum type="arabicPeriod"/>
            </a:pPr>
            <a:r>
              <a:rPr lang="en-US" dirty="0" smtClean="0"/>
              <a:t>You will know you need to set the MAC vendor to virtual if you try to discover the device and get “Discovered and modeled existing Device”</a:t>
            </a:r>
          </a:p>
          <a:p>
            <a:pPr>
              <a:buFont typeface="+mj-lt"/>
              <a:buAutoNum type="arabicPeriod"/>
            </a:pPr>
            <a:r>
              <a:rPr lang="en-US" dirty="0" smtClean="0"/>
              <a:t>Search the MAC Vendor records to see if MAC exists, if so set the virtual flag to :Yes” , Then re-run discovery</a:t>
            </a:r>
          </a:p>
          <a:p>
            <a:pPr>
              <a:buFont typeface="+mj-lt"/>
              <a:buAutoNum type="arabicPeriod"/>
            </a:pPr>
            <a:r>
              <a:rPr lang="en-US" dirty="0" smtClean="0"/>
              <a:t>If unable to locate the MAC hex you will need to add an entry to the MAC Vendor table. Currently this requires using a MySQL query:</a:t>
            </a:r>
          </a:p>
          <a:p>
            <a:pPr marL="0" lvl="2" indent="0">
              <a:buClr>
                <a:schemeClr val="accent1"/>
              </a:buClr>
              <a:buNone/>
            </a:pPr>
            <a:r>
              <a:rPr lang="en-US" sz="3080" dirty="0" smtClean="0"/>
              <a:t>	</a:t>
            </a:r>
          </a:p>
          <a:p>
            <a:pPr marL="0" lvl="2" indent="0">
              <a:buClr>
                <a:schemeClr val="accent1"/>
              </a:buClr>
              <a:buNone/>
            </a:pPr>
            <a:r>
              <a:rPr lang="en-US" sz="3080" dirty="0"/>
              <a:t>	</a:t>
            </a:r>
            <a:r>
              <a:rPr lang="en-US" sz="3080" dirty="0" smtClean="0"/>
              <a:t>insert</a:t>
            </a:r>
            <a:r>
              <a:rPr lang="en-US" sz="3080" dirty="0"/>
              <a:t> into </a:t>
            </a:r>
            <a:r>
              <a:rPr lang="en-US" sz="3080" dirty="0" err="1"/>
              <a:t>master.definitions_macs</a:t>
            </a:r>
            <a:r>
              <a:rPr lang="en-US" sz="3080" dirty="0"/>
              <a:t> (</a:t>
            </a:r>
            <a:r>
              <a:rPr lang="en-US" sz="3080" dirty="0" err="1"/>
              <a:t>hex,vendor,vnotes,virtual,edit_user,edit_date</a:t>
            </a:r>
            <a:r>
              <a:rPr lang="en-US" sz="3080" dirty="0"/>
              <a:t>) values </a:t>
            </a:r>
            <a:r>
              <a:rPr lang="en-US" sz="3080" b="1" dirty="0"/>
              <a:t>(“</a:t>
            </a:r>
            <a:r>
              <a:rPr lang="en-US" sz="3080" b="1" dirty="0" err="1"/>
              <a:t>xx:yy:zz</a:t>
            </a:r>
            <a:r>
              <a:rPr lang="en-US" sz="3080" dirty="0"/>
              <a:t>",”</a:t>
            </a:r>
            <a:r>
              <a:rPr lang="en-US" sz="3080" b="1" dirty="0">
                <a:solidFill>
                  <a:schemeClr val="accent1"/>
                </a:solidFill>
              </a:rPr>
              <a:t>Vendor Name</a:t>
            </a:r>
            <a:r>
              <a:rPr lang="en-US" sz="3080" dirty="0"/>
              <a:t>”, "Added by </a:t>
            </a:r>
            <a:r>
              <a:rPr lang="en-US" sz="3080" b="1" dirty="0">
                <a:solidFill>
                  <a:schemeClr val="accent1"/>
                </a:solidFill>
              </a:rPr>
              <a:t>usr </a:t>
            </a:r>
            <a:r>
              <a:rPr lang="en-US" sz="3080" b="1" dirty="0" smtClean="0">
                <a:solidFill>
                  <a:schemeClr val="accent1"/>
                </a:solidFill>
              </a:rPr>
              <a:t>	name</a:t>
            </a:r>
            <a:r>
              <a:rPr lang="en-US" sz="3080" dirty="0"/>
              <a:t>",1,1,now() ) </a:t>
            </a:r>
            <a:endParaRPr lang="en-US" dirty="0">
              <a:latin typeface="Futura Lt BT"/>
            </a:endParaRPr>
          </a:p>
          <a:p>
            <a:pPr marL="0" indent="0">
              <a:buNone/>
            </a:pPr>
            <a:endParaRPr lang="en-US" dirty="0" smtClean="0"/>
          </a:p>
          <a:p>
            <a:pPr>
              <a:buFont typeface="+mj-lt"/>
              <a:buAutoNum type="arabicPeriod"/>
            </a:pPr>
            <a:r>
              <a:rPr lang="en-US" sz="4107" dirty="0"/>
              <a:t>Navigate to </a:t>
            </a:r>
            <a:r>
              <a:rPr lang="en-US" sz="4107" dirty="0">
                <a:solidFill>
                  <a:schemeClr val="accent1"/>
                </a:solidFill>
              </a:rPr>
              <a:t>System &gt; Tools &gt; DB Tool</a:t>
            </a:r>
            <a:r>
              <a:rPr lang="en-US" sz="4107" dirty="0"/>
              <a:t>, then paste in the query</a:t>
            </a:r>
          </a:p>
          <a:p>
            <a:pPr>
              <a:buFont typeface="+mj-lt"/>
              <a:buAutoNum type="arabicPeriod"/>
            </a:pPr>
            <a:r>
              <a:rPr lang="en-US" dirty="0" smtClean="0">
                <a:latin typeface="Futura Lt BT"/>
              </a:rPr>
              <a:t>The xx:yy:zz should be the first 3 octets of the MAC address from the discovery message</a:t>
            </a:r>
          </a:p>
          <a:p>
            <a:pPr>
              <a:buFont typeface="+mj-lt"/>
              <a:buAutoNum type="arabicPeriod"/>
            </a:pPr>
            <a:r>
              <a:rPr lang="en-US" dirty="0" smtClean="0">
                <a:latin typeface="Futura Lt BT"/>
              </a:rPr>
              <a:t>Also replace vendor with vendor name</a:t>
            </a:r>
          </a:p>
          <a:p>
            <a:pPr>
              <a:buFont typeface="+mj-lt"/>
              <a:buAutoNum type="arabicPeriod"/>
            </a:pPr>
            <a:r>
              <a:rPr lang="en-US" dirty="0" smtClean="0">
                <a:latin typeface="Futura Lt BT"/>
              </a:rPr>
              <a:t>Add usr name, ex: </a:t>
            </a:r>
            <a:r>
              <a:rPr lang="en-US" dirty="0" err="1" smtClean="0">
                <a:latin typeface="Futura Lt BT"/>
              </a:rPr>
              <a:t>Jdoe</a:t>
            </a:r>
            <a:endParaRPr lang="en-US" dirty="0" smtClean="0">
              <a:latin typeface="Futura Lt BT"/>
            </a:endParaRPr>
          </a:p>
          <a:p>
            <a:pPr marL="0" indent="0">
              <a:buNone/>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smtClean="0"/>
          </a:p>
          <a:p>
            <a:pPr marL="0" indent="0">
              <a:buNone/>
            </a:pPr>
            <a:endParaRPr lang="en-US" dirty="0" smtClean="0"/>
          </a:p>
          <a:p>
            <a:pPr marL="0" indent="0">
              <a:buNone/>
            </a:pPr>
            <a:endParaRPr lang="en-US" dirty="0" smtClean="0"/>
          </a:p>
          <a:p>
            <a:pPr>
              <a:buFont typeface="+mj-lt"/>
              <a:buAutoNum type="arabicPeriod" startAt="8"/>
            </a:pPr>
            <a:r>
              <a:rPr lang="en-US" dirty="0" smtClean="0"/>
              <a:t>Search in MAC Vendor for entry just created and make sure it is set to “yes” and re-run discovery</a:t>
            </a:r>
            <a:endParaRPr lang="en-US" dirty="0"/>
          </a:p>
        </p:txBody>
      </p:sp>
      <p:sp>
        <p:nvSpPr>
          <p:cNvPr id="6" name="Title 5"/>
          <p:cNvSpPr>
            <a:spLocks noGrp="1"/>
          </p:cNvSpPr>
          <p:nvPr>
            <p:ph type="title"/>
          </p:nvPr>
        </p:nvSpPr>
        <p:spPr/>
        <p:txBody>
          <a:bodyPr/>
          <a:lstStyle/>
          <a:p>
            <a:r>
              <a:rPr lang="en-US" dirty="0" smtClean="0"/>
              <a:t>Mac Vendors: Record Adding</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38</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798" y="1267855"/>
            <a:ext cx="10218057" cy="1324563"/>
          </a:xfrm>
          <a:prstGeom prst="rect">
            <a:avLst/>
          </a:prstGeom>
        </p:spPr>
      </p:pic>
      <p:sp>
        <p:nvSpPr>
          <p:cNvPr id="4" name="Rectangle 3"/>
          <p:cNvSpPr/>
          <p:nvPr/>
        </p:nvSpPr>
        <p:spPr>
          <a:xfrm>
            <a:off x="4983933" y="2177660"/>
            <a:ext cx="1168501" cy="19917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61" y="6665560"/>
            <a:ext cx="8323647" cy="1768476"/>
          </a:xfrm>
          <a:prstGeom prst="rect">
            <a:avLst/>
          </a:prstGeom>
        </p:spPr>
      </p:pic>
      <p:sp>
        <p:nvSpPr>
          <p:cNvPr id="11" name="TextBox 10"/>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3" name="Oval 2"/>
          <p:cNvSpPr/>
          <p:nvPr/>
        </p:nvSpPr>
        <p:spPr>
          <a:xfrm>
            <a:off x="4559927" y="6810349"/>
            <a:ext cx="5975798" cy="940158"/>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512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Thresholds</a:t>
            </a:r>
            <a:endParaRPr lang="en-US" dirty="0"/>
          </a:p>
        </p:txBody>
      </p:sp>
      <p:sp>
        <p:nvSpPr>
          <p:cNvPr id="4" name="Content Placeholder 3"/>
          <p:cNvSpPr>
            <a:spLocks noGrp="1"/>
          </p:cNvSpPr>
          <p:nvPr>
            <p:ph idx="1"/>
          </p:nvPr>
        </p:nvSpPr>
        <p:spPr>
          <a:xfrm>
            <a:off x="1750013" y="1845094"/>
            <a:ext cx="12070080" cy="7241934"/>
          </a:xfrm>
        </p:spPr>
        <p:txBody>
          <a:bodyPr>
            <a:normAutofit fontScale="92500" lnSpcReduction="20000"/>
          </a:bodyPr>
          <a:lstStyle/>
          <a:p>
            <a:pPr marL="0" indent="0">
              <a:buNone/>
            </a:pPr>
            <a:r>
              <a:rPr lang="en-US" sz="3520" dirty="0"/>
              <a:t>Thresholds allows you to define default threshold settings for new devices as they are discovered and modeled in EM7.</a:t>
            </a:r>
          </a:p>
          <a:p>
            <a:pPr>
              <a:buFont typeface="Arial" panose="020B0604020202020204" pitchFamily="34" charset="0"/>
              <a:buChar char="•"/>
            </a:pPr>
            <a:endParaRPr lang="en-US" sz="3520" dirty="0"/>
          </a:p>
          <a:p>
            <a:pPr>
              <a:buFont typeface="Arial" panose="020B0604020202020204" pitchFamily="34" charset="0"/>
              <a:buChar char="•"/>
            </a:pPr>
            <a:r>
              <a:rPr lang="en-US" sz="3520" dirty="0"/>
              <a:t>Global settings for:</a:t>
            </a:r>
          </a:p>
          <a:p>
            <a:pPr lvl="1">
              <a:buClr>
                <a:schemeClr val="accent2"/>
              </a:buClr>
              <a:buFont typeface="Arial" panose="020B0604020202020204" pitchFamily="34" charset="0"/>
              <a:buChar char="•"/>
            </a:pPr>
            <a:r>
              <a:rPr lang="en-US" dirty="0" smtClean="0"/>
              <a:t>OS Thresholds</a:t>
            </a:r>
          </a:p>
          <a:p>
            <a:pPr lvl="1">
              <a:buClr>
                <a:schemeClr val="accent2"/>
              </a:buClr>
              <a:buFont typeface="Arial" panose="020B0604020202020204" pitchFamily="34" charset="0"/>
              <a:buChar char="•"/>
            </a:pPr>
            <a:r>
              <a:rPr lang="en-US" dirty="0" smtClean="0"/>
              <a:t>Counter roll overs</a:t>
            </a:r>
          </a:p>
          <a:p>
            <a:pPr lvl="1">
              <a:buClr>
                <a:schemeClr val="accent2"/>
              </a:buClr>
              <a:buFont typeface="Arial" panose="020B0604020202020204" pitchFamily="34" charset="0"/>
              <a:buChar char="•"/>
            </a:pPr>
            <a:r>
              <a:rPr lang="en-US" dirty="0" smtClean="0"/>
              <a:t>Interface and Bandwidth thresholds</a:t>
            </a:r>
          </a:p>
          <a:p>
            <a:pPr lvl="1">
              <a:buClr>
                <a:schemeClr val="accent2"/>
              </a:buClr>
              <a:buFont typeface="Arial" panose="020B0604020202020204" pitchFamily="34" charset="0"/>
              <a:buChar char="•"/>
            </a:pPr>
            <a:r>
              <a:rPr lang="en-US" dirty="0" smtClean="0"/>
              <a:t>ICMP availability thresholds</a:t>
            </a:r>
          </a:p>
          <a:p>
            <a:pPr lvl="1">
              <a:buClr>
                <a:schemeClr val="accent2"/>
              </a:buClr>
              <a:buFont typeface="Arial" panose="020B0604020202020204" pitchFamily="34" charset="0"/>
              <a:buChar char="•"/>
            </a:pPr>
            <a:r>
              <a:rPr lang="en-US" dirty="0" smtClean="0"/>
              <a:t>Component Device</a:t>
            </a:r>
          </a:p>
          <a:p>
            <a:pPr>
              <a:buFont typeface="Arial" panose="020B0604020202020204" pitchFamily="34" charset="0"/>
              <a:buChar char="•"/>
            </a:pPr>
            <a:r>
              <a:rPr lang="en-US" sz="3520" dirty="0"/>
              <a:t>Device thresholds settings override these global settings</a:t>
            </a:r>
          </a:p>
          <a:p>
            <a:pPr>
              <a:buFont typeface="Arial" panose="020B0604020202020204" pitchFamily="34" charset="0"/>
              <a:buChar char="•"/>
            </a:pPr>
            <a:r>
              <a:rPr lang="en-US" sz="3520" dirty="0"/>
              <a:t>Changing the global settings are not going to override device thresholds</a:t>
            </a:r>
          </a:p>
          <a:p>
            <a:pPr>
              <a:buFont typeface="Arial" panose="020B0604020202020204" pitchFamily="34" charset="0"/>
              <a:buChar char="•"/>
            </a:pPr>
            <a:r>
              <a:rPr lang="en-US" sz="3520" dirty="0"/>
              <a:t>All devices added to the system inherit these settings unless added with a device template that override one of these settings</a:t>
            </a:r>
          </a:p>
          <a:p>
            <a:pPr marL="0" indent="0">
              <a:buNone/>
            </a:pPr>
            <a:endParaRPr lang="en-US" sz="3520" dirty="0"/>
          </a:p>
        </p:txBody>
      </p:sp>
      <p:pic>
        <p:nvPicPr>
          <p:cNvPr id="5" name="Picture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53574" y="3021312"/>
            <a:ext cx="3813810" cy="2444750"/>
          </a:xfrm>
          <a:prstGeom prst="rect">
            <a:avLst/>
          </a:prstGeom>
        </p:spPr>
      </p:pic>
      <p:sp>
        <p:nvSpPr>
          <p:cNvPr id="3" name="Slide Number Placeholder 2"/>
          <p:cNvSpPr>
            <a:spLocks noGrp="1"/>
          </p:cNvSpPr>
          <p:nvPr>
            <p:ph type="sldNum" sz="quarter" idx="4"/>
          </p:nvPr>
        </p:nvSpPr>
        <p:spPr/>
        <p:txBody>
          <a:bodyPr/>
          <a:lstStyle/>
          <a:p>
            <a:fld id="{59FBCBD5-A728-384D-A41B-B8C6FE40EEBE}" type="slidenum">
              <a:rPr lang="en-US" smtClean="0"/>
              <a:pPr/>
              <a:t>39</a:t>
            </a:fld>
            <a:endParaRPr lang="en-US" dirty="0"/>
          </a:p>
        </p:txBody>
      </p:sp>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62200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Device Categories</a:t>
            </a:r>
          </a:p>
          <a:p>
            <a:r>
              <a:rPr lang="en-US" dirty="0" smtClean="0"/>
              <a:t>Device Classes </a:t>
            </a:r>
          </a:p>
          <a:p>
            <a:r>
              <a:rPr lang="en-US" dirty="0" smtClean="0"/>
              <a:t>Device Dashboards</a:t>
            </a:r>
          </a:p>
          <a:p>
            <a:r>
              <a:rPr lang="en-US" dirty="0" smtClean="0"/>
              <a:t>Interfaces</a:t>
            </a:r>
          </a:p>
          <a:p>
            <a:r>
              <a:rPr lang="en-US" dirty="0" smtClean="0"/>
              <a:t>Mac Vendors</a:t>
            </a:r>
          </a:p>
          <a:p>
            <a:r>
              <a:rPr lang="en-US" dirty="0"/>
              <a:t>TCP-IP </a:t>
            </a:r>
            <a:r>
              <a:rPr lang="en-US" dirty="0" smtClean="0"/>
              <a:t>Ports</a:t>
            </a:r>
          </a:p>
          <a:p>
            <a:r>
              <a:rPr lang="en-US" dirty="0" smtClean="0"/>
              <a:t>Global Thresholds</a:t>
            </a:r>
          </a:p>
          <a:p>
            <a:r>
              <a:rPr lang="en-US" dirty="0" smtClean="0"/>
              <a:t>Vanished Device Manager</a:t>
            </a:r>
          </a:p>
          <a:p>
            <a:r>
              <a:rPr lang="en-US" dirty="0" smtClean="0"/>
              <a:t>Resources</a:t>
            </a:r>
          </a:p>
          <a:p>
            <a:r>
              <a:rPr lang="en-US" dirty="0" smtClean="0"/>
              <a:t>Lab and Questions</a:t>
            </a:r>
          </a:p>
          <a:p>
            <a:endParaRPr lang="en-US" dirty="0"/>
          </a:p>
          <a:p>
            <a:pPr marL="0" indent="0">
              <a:buNone/>
            </a:pPr>
            <a:endParaRPr lang="en-US" dirty="0" smtClean="0"/>
          </a:p>
          <a:p>
            <a:endParaRPr lang="en-US" dirty="0" smtClean="0"/>
          </a:p>
          <a:p>
            <a:endParaRPr lang="en-US" dirty="0"/>
          </a:p>
        </p:txBody>
      </p:sp>
      <p:sp>
        <p:nvSpPr>
          <p:cNvPr id="8" name="Title 7"/>
          <p:cNvSpPr>
            <a:spLocks noGrp="1"/>
          </p:cNvSpPr>
          <p:nvPr>
            <p:ph type="title"/>
          </p:nvPr>
        </p:nvSpPr>
        <p:spPr>
          <a:xfrm>
            <a:off x="1634475" y="1"/>
            <a:ext cx="11713591" cy="1073370"/>
          </a:xfrm>
        </p:spPr>
        <p:txBody>
          <a:bodyPr/>
          <a:lstStyle/>
          <a:p>
            <a:r>
              <a:rPr lang="en-US" dirty="0" smtClean="0"/>
              <a:t>Device Administration Objectives</a:t>
            </a:r>
            <a:endParaRPr lang="en-US" dirty="0"/>
          </a:p>
        </p:txBody>
      </p:sp>
      <p:sp>
        <p:nvSpPr>
          <p:cNvPr id="2" name="Slide Number Placeholder 1"/>
          <p:cNvSpPr>
            <a:spLocks noGrp="1"/>
          </p:cNvSpPr>
          <p:nvPr>
            <p:ph type="sldNum" sz="quarter" idx="4"/>
          </p:nvPr>
        </p:nvSpPr>
        <p:spPr/>
        <p:txBody>
          <a:bodyPr/>
          <a:lstStyle/>
          <a:p>
            <a:fld id="{59FBCBD5-A728-384D-A41B-B8C6FE40EEBE}" type="slidenum">
              <a:rPr lang="en-US" smtClean="0"/>
              <a:pPr/>
              <a:t>4</a:t>
            </a:fld>
            <a:endParaRPr lang="en-US" dirty="0"/>
          </a:p>
        </p:txBody>
      </p:sp>
      <p:sp>
        <p:nvSpPr>
          <p:cNvPr id="6" name="TextBox 5"/>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178" b="2"/>
          <a:stretch/>
        </p:blipFill>
        <p:spPr>
          <a:xfrm>
            <a:off x="7415408" y="1061721"/>
            <a:ext cx="8129392" cy="8357852"/>
          </a:xfrm>
          <a:prstGeom prst="rect">
            <a:avLst/>
          </a:prstGeom>
        </p:spPr>
      </p:pic>
    </p:spTree>
    <p:extLst>
      <p:ext uri="{BB962C8B-B14F-4D97-AF65-F5344CB8AC3E}">
        <p14:creationId xmlns:p14="http://schemas.microsoft.com/office/powerpoint/2010/main" val="651141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440" y="1985337"/>
            <a:ext cx="12330001" cy="7150937"/>
          </a:xfrm>
        </p:spPr>
        <p:txBody>
          <a:bodyPr/>
          <a:lstStyle/>
          <a:p>
            <a:pPr marL="0" indent="0">
              <a:buNone/>
            </a:pPr>
            <a:r>
              <a:rPr lang="en-GB" dirty="0"/>
              <a:t>These settings apply to all devices and all interfaces on all devices</a:t>
            </a:r>
            <a:r>
              <a:rPr lang="en-GB" dirty="0" smtClean="0"/>
              <a:t>. </a:t>
            </a:r>
            <a:endParaRPr lang="en-US" dirty="0"/>
          </a:p>
        </p:txBody>
      </p:sp>
      <p:sp>
        <p:nvSpPr>
          <p:cNvPr id="3" name="Title 2"/>
          <p:cNvSpPr>
            <a:spLocks noGrp="1"/>
          </p:cNvSpPr>
          <p:nvPr>
            <p:ph type="title"/>
          </p:nvPr>
        </p:nvSpPr>
        <p:spPr/>
        <p:txBody>
          <a:bodyPr/>
          <a:lstStyle/>
          <a:p>
            <a:r>
              <a:rPr lang="en-US" dirty="0"/>
              <a:t>Thresholds</a:t>
            </a:r>
          </a:p>
        </p:txBody>
      </p:sp>
      <p:sp>
        <p:nvSpPr>
          <p:cNvPr id="4" name="TextBox 3"/>
          <p:cNvSpPr txBox="1"/>
          <p:nvPr/>
        </p:nvSpPr>
        <p:spPr>
          <a:xfrm>
            <a:off x="1477440" y="1308227"/>
            <a:ext cx="7602993" cy="634020"/>
          </a:xfrm>
          <a:prstGeom prst="rect">
            <a:avLst/>
          </a:prstGeom>
          <a:noFill/>
        </p:spPr>
        <p:txBody>
          <a:bodyPr wrap="square" rtlCol="0">
            <a:spAutoFit/>
          </a:bodyPr>
          <a:lstStyle/>
          <a:p>
            <a:r>
              <a:rPr lang="en-US" sz="3520" dirty="0">
                <a:solidFill>
                  <a:schemeClr val="accent1"/>
                </a:solidFill>
              </a:rPr>
              <a:t>System &gt; Settings &gt; Thresholds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751" y="3761843"/>
            <a:ext cx="7584779" cy="5374431"/>
          </a:xfrm>
          <a:prstGeom prst="rect">
            <a:avLst/>
          </a:prstGeom>
          <a:ln>
            <a:solidFill>
              <a:schemeClr val="tx2"/>
            </a:solidFill>
          </a:ln>
        </p:spPr>
      </p:pic>
      <p:sp>
        <p:nvSpPr>
          <p:cNvPr id="6" name="Line Callout 1 5"/>
          <p:cNvSpPr/>
          <p:nvPr/>
        </p:nvSpPr>
        <p:spPr>
          <a:xfrm>
            <a:off x="12420836" y="5470192"/>
            <a:ext cx="1851387" cy="1907099"/>
          </a:xfrm>
          <a:prstGeom prst="borderCallout1">
            <a:avLst>
              <a:gd name="adj1" fmla="val 21904"/>
              <a:gd name="adj2" fmla="val -11454"/>
              <a:gd name="adj3" fmla="val -50026"/>
              <a:gd name="adj4" fmla="val -72732"/>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347" dirty="0">
                <a:solidFill>
                  <a:schemeClr val="tx1">
                    <a:lumMod val="50000"/>
                  </a:schemeClr>
                </a:solidFill>
              </a:rPr>
              <a:t>Slide bar to value or type number in field</a:t>
            </a:r>
            <a:endParaRPr lang="en-US" sz="4253" dirty="0">
              <a:solidFill>
                <a:schemeClr val="tx1">
                  <a:lumMod val="50000"/>
                </a:schemeClr>
              </a:solidFill>
            </a:endParaRPr>
          </a:p>
        </p:txBody>
      </p:sp>
      <p:sp>
        <p:nvSpPr>
          <p:cNvPr id="5" name="Slide Number Placeholder 4"/>
          <p:cNvSpPr>
            <a:spLocks noGrp="1"/>
          </p:cNvSpPr>
          <p:nvPr>
            <p:ph type="sldNum" sz="quarter" idx="4"/>
          </p:nvPr>
        </p:nvSpPr>
        <p:spPr/>
        <p:txBody>
          <a:bodyPr/>
          <a:lstStyle/>
          <a:p>
            <a:fld id="{59FBCBD5-A728-384D-A41B-B8C6FE40EEBE}" type="slidenum">
              <a:rPr lang="en-US" smtClean="0"/>
              <a:pPr/>
              <a:t>40</a:t>
            </a:fld>
            <a:endParaRPr lang="en-US" dirty="0"/>
          </a:p>
        </p:txBody>
      </p:sp>
      <p:sp>
        <p:nvSpPr>
          <p:cNvPr id="9" name="TextBox 8"/>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10" name="Content Placeholder 1"/>
          <p:cNvSpPr txBox="1">
            <a:spLocks/>
          </p:cNvSpPr>
          <p:nvPr/>
        </p:nvSpPr>
        <p:spPr>
          <a:xfrm>
            <a:off x="1477441" y="4095883"/>
            <a:ext cx="4284311" cy="4706347"/>
          </a:xfrm>
          <a:prstGeom prst="rect">
            <a:avLst/>
          </a:prstGeom>
        </p:spPr>
        <p:txBody>
          <a:bodyPr vert="horz" lIns="134112" tIns="67056" rIns="134112" bIns="67056" rtlCol="0">
            <a:normAutofit fontScale="77500" lnSpcReduction="2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3667" dirty="0">
                <a:solidFill>
                  <a:schemeClr val="tx1">
                    <a:lumMod val="50000"/>
                  </a:schemeClr>
                </a:solidFill>
              </a:rPr>
              <a:t>Operating System Thresholds</a:t>
            </a:r>
          </a:p>
          <a:p>
            <a:r>
              <a:rPr lang="en-GB" sz="3667" dirty="0">
                <a:solidFill>
                  <a:schemeClr val="tx1">
                    <a:lumMod val="50000"/>
                  </a:schemeClr>
                </a:solidFill>
              </a:rPr>
              <a:t>Counter Rollover Thresholds</a:t>
            </a:r>
          </a:p>
          <a:p>
            <a:r>
              <a:rPr lang="en-GB" sz="3667" dirty="0">
                <a:solidFill>
                  <a:schemeClr val="tx1">
                    <a:lumMod val="50000"/>
                  </a:schemeClr>
                </a:solidFill>
              </a:rPr>
              <a:t>Bandwidth/Interface Thresholds</a:t>
            </a:r>
          </a:p>
          <a:p>
            <a:r>
              <a:rPr lang="en-GB" sz="3667" dirty="0">
                <a:solidFill>
                  <a:schemeClr val="tx1">
                    <a:lumMod val="50000"/>
                  </a:schemeClr>
                </a:solidFill>
              </a:rPr>
              <a:t>ICMP Availability Thresholds</a:t>
            </a:r>
          </a:p>
          <a:p>
            <a:r>
              <a:rPr lang="en-GB" sz="3667" dirty="0">
                <a:solidFill>
                  <a:schemeClr val="tx1">
                    <a:lumMod val="50000"/>
                  </a:schemeClr>
                </a:solidFill>
              </a:rPr>
              <a:t>Component Device Thresholds</a:t>
            </a:r>
          </a:p>
        </p:txBody>
      </p:sp>
    </p:spTree>
    <p:extLst>
      <p:ext uri="{BB962C8B-B14F-4D97-AF65-F5344CB8AC3E}">
        <p14:creationId xmlns:p14="http://schemas.microsoft.com/office/powerpoint/2010/main" val="17266787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Managing Transient Workloads</a:t>
            </a:r>
          </a:p>
        </p:txBody>
      </p:sp>
      <p:sp>
        <p:nvSpPr>
          <p:cNvPr id="3" name="Title 2"/>
          <p:cNvSpPr>
            <a:spLocks noGrp="1"/>
          </p:cNvSpPr>
          <p:nvPr>
            <p:ph type="title"/>
          </p:nvPr>
        </p:nvSpPr>
        <p:spPr/>
        <p:txBody>
          <a:bodyPr/>
          <a:lstStyle/>
          <a:p>
            <a:r>
              <a:rPr lang="en-US" dirty="0" smtClean="0"/>
              <a:t>Vanished Device Manager</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41</a:t>
            </a:fld>
            <a:endParaRPr lang="en-US" dirty="0"/>
          </a:p>
        </p:txBody>
      </p:sp>
      <p:sp>
        <p:nvSpPr>
          <p:cNvPr id="5" name="Content Placeholder 1"/>
          <p:cNvSpPr txBox="1">
            <a:spLocks/>
          </p:cNvSpPr>
          <p:nvPr/>
        </p:nvSpPr>
        <p:spPr>
          <a:xfrm>
            <a:off x="508535" y="2680915"/>
            <a:ext cx="12070080" cy="4978559"/>
          </a:xfrm>
          <a:prstGeom prst="rect">
            <a:avLst/>
          </a:prstGeom>
        </p:spPr>
        <p:txBody>
          <a:bodyPr vert="horz" lIns="134112" tIns="67056" rIns="134112" bIns="67056" rtlCol="0">
            <a:normAutofit fontScale="92500"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bg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67" dirty="0">
                <a:solidFill>
                  <a:schemeClr val="tx1">
                    <a:lumMod val="50000"/>
                  </a:schemeClr>
                </a:solidFill>
              </a:rPr>
              <a:t>Elastic compute:</a:t>
            </a:r>
          </a:p>
          <a:p>
            <a:pPr marL="0" indent="0">
              <a:buNone/>
            </a:pPr>
            <a:r>
              <a:rPr lang="en-US" sz="3667" dirty="0">
                <a:solidFill>
                  <a:schemeClr val="tx1">
                    <a:lumMod val="50000"/>
                  </a:schemeClr>
                </a:solidFill>
              </a:rPr>
              <a:t>	Characteristic of cloud environments</a:t>
            </a:r>
          </a:p>
          <a:p>
            <a:pPr marL="0" indent="0">
              <a:buNone/>
            </a:pPr>
            <a:r>
              <a:rPr lang="en-US" sz="3667" dirty="0">
                <a:solidFill>
                  <a:schemeClr val="tx1">
                    <a:lumMod val="50000"/>
                  </a:schemeClr>
                </a:solidFill>
              </a:rPr>
              <a:t>	Device Components come and go, can be short-lived</a:t>
            </a:r>
          </a:p>
          <a:p>
            <a:pPr marL="0" indent="0">
              <a:buNone/>
            </a:pPr>
            <a:endParaRPr lang="en-US" sz="3667" dirty="0">
              <a:solidFill>
                <a:schemeClr val="tx1"/>
              </a:solidFill>
            </a:endParaRPr>
          </a:p>
          <a:p>
            <a:pPr marL="0" indent="0">
              <a:buNone/>
            </a:pPr>
            <a:endParaRPr lang="en-US" sz="3667" dirty="0">
              <a:solidFill>
                <a:schemeClr val="tx1"/>
              </a:solidFill>
            </a:endParaRPr>
          </a:p>
          <a:p>
            <a:pPr marL="0" indent="0">
              <a:buNone/>
            </a:pPr>
            <a:r>
              <a:rPr lang="en-US" sz="3667" dirty="0">
                <a:solidFill>
                  <a:schemeClr val="tx1">
                    <a:lumMod val="50000"/>
                  </a:schemeClr>
                </a:solidFill>
              </a:rPr>
              <a:t>What happens when short-lived Device Components go away?</a:t>
            </a:r>
          </a:p>
          <a:p>
            <a:pPr marL="0" indent="0">
              <a:buNone/>
            </a:pPr>
            <a:r>
              <a:rPr lang="en-US" sz="3667" dirty="0">
                <a:solidFill>
                  <a:schemeClr val="tx1">
                    <a:lumMod val="50000"/>
                  </a:schemeClr>
                </a:solidFill>
              </a:rPr>
              <a:t>What happens if it comes back?</a:t>
            </a:r>
          </a:p>
        </p:txBody>
      </p:sp>
      <p:sp>
        <p:nvSpPr>
          <p:cNvPr id="6" name="Cloud 5"/>
          <p:cNvSpPr/>
          <p:nvPr/>
        </p:nvSpPr>
        <p:spPr>
          <a:xfrm>
            <a:off x="10678160" y="1387024"/>
            <a:ext cx="3464560" cy="2011680"/>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7" name="Cloud 6"/>
          <p:cNvSpPr/>
          <p:nvPr/>
        </p:nvSpPr>
        <p:spPr>
          <a:xfrm>
            <a:off x="8137985" y="4805137"/>
            <a:ext cx="2060059" cy="913021"/>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nvGrpSpPr>
          <p:cNvPr id="11" name="Group 10"/>
          <p:cNvGrpSpPr/>
          <p:nvPr/>
        </p:nvGrpSpPr>
        <p:grpSpPr>
          <a:xfrm>
            <a:off x="12528694" y="5594992"/>
            <a:ext cx="1838477" cy="1719036"/>
            <a:chOff x="7086600" y="4779924"/>
            <a:chExt cx="1600200" cy="1450851"/>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5335425"/>
              <a:ext cx="1600200" cy="895350"/>
            </a:xfrm>
            <a:prstGeom prst="rect">
              <a:avLst/>
            </a:prstGeom>
          </p:spPr>
        </p:pic>
        <p:sp>
          <p:nvSpPr>
            <p:cNvPr id="9" name="Cloud 8"/>
            <p:cNvSpPr/>
            <p:nvPr/>
          </p:nvSpPr>
          <p:spPr>
            <a:xfrm>
              <a:off x="7228857" y="4779924"/>
              <a:ext cx="1371600" cy="590550"/>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364" y="8116554"/>
            <a:ext cx="2346960" cy="1313180"/>
          </a:xfrm>
          <a:prstGeom prst="rect">
            <a:avLst/>
          </a:prstGeom>
        </p:spPr>
      </p:pic>
      <p:sp>
        <p:nvSpPr>
          <p:cNvPr id="8" name="Cloud 7"/>
          <p:cNvSpPr/>
          <p:nvPr/>
        </p:nvSpPr>
        <p:spPr>
          <a:xfrm>
            <a:off x="8186364" y="7314028"/>
            <a:ext cx="2011680" cy="866140"/>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4" name="TextBox 1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225594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a:t>
            </a:r>
            <a:endParaRPr lang="en-US" dirty="0"/>
          </a:p>
        </p:txBody>
      </p:sp>
      <p:sp>
        <p:nvSpPr>
          <p:cNvPr id="4" name="Rounded Rectangle 3"/>
          <p:cNvSpPr/>
          <p:nvPr/>
        </p:nvSpPr>
        <p:spPr>
          <a:xfrm>
            <a:off x="1477441" y="1341121"/>
            <a:ext cx="12438892" cy="229251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2800" dirty="0">
                <a:solidFill>
                  <a:schemeClr val="tx1">
                    <a:lumMod val="50000"/>
                  </a:schemeClr>
                </a:solidFill>
                <a:latin typeface="Futura Lt BT" panose="020B0402020204020303"/>
              </a:rPr>
              <a:t>The Challenge: </a:t>
            </a:r>
          </a:p>
          <a:p>
            <a:r>
              <a:rPr lang="en-US" sz="2800" dirty="0">
                <a:solidFill>
                  <a:schemeClr val="tx1">
                    <a:lumMod val="50000"/>
                  </a:schemeClr>
                </a:solidFill>
                <a:latin typeface="Futura Lt BT" panose="020B0402020204020303"/>
              </a:rPr>
              <a:t>Customers turn on instances of VM’s and EM7 models them as a device components, how does EM7 handle these when the customer turns off instances?</a:t>
            </a:r>
          </a:p>
        </p:txBody>
      </p:sp>
      <p:sp>
        <p:nvSpPr>
          <p:cNvPr id="5" name="Rounded Rectangle 4"/>
          <p:cNvSpPr/>
          <p:nvPr/>
        </p:nvSpPr>
        <p:spPr>
          <a:xfrm>
            <a:off x="1508082" y="3886334"/>
            <a:ext cx="12438892" cy="26950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dirty="0">
                <a:solidFill>
                  <a:schemeClr val="tx1">
                    <a:lumMod val="50000"/>
                  </a:schemeClr>
                </a:solidFill>
                <a:latin typeface="Futura Lt BT" panose="020B0402020204020303"/>
              </a:rPr>
              <a:t>The Solution:</a:t>
            </a:r>
          </a:p>
          <a:p>
            <a:pPr marL="419110" indent="-41911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Vanished Devices Gives back control of behavior when device components are no longer visible in the cloud.</a:t>
            </a:r>
          </a:p>
          <a:p>
            <a:pPr marL="419110" indent="-41911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Have device components “vanish” from EM7 but keep history should it return.</a:t>
            </a:r>
          </a:p>
          <a:p>
            <a:pPr marL="419110" indent="-419110">
              <a:buClr>
                <a:schemeClr val="accent1"/>
              </a:buClr>
              <a:buFont typeface="Arial" panose="020B0604020202020204" pitchFamily="34" charset="0"/>
              <a:buChar char="•"/>
            </a:pPr>
            <a:r>
              <a:rPr lang="en-US" sz="2400" dirty="0">
                <a:solidFill>
                  <a:schemeClr val="tx1">
                    <a:lumMod val="50000"/>
                  </a:schemeClr>
                </a:solidFill>
                <a:latin typeface="Futura Lt BT" panose="020B0402020204020303"/>
              </a:rPr>
              <a:t>Have device components “purge” if history is not required.</a:t>
            </a:r>
          </a:p>
          <a:p>
            <a:pPr marL="419110" indent="-419110">
              <a:buClr>
                <a:schemeClr val="accent4"/>
              </a:buClr>
              <a:buFont typeface="Arial" panose="020B0604020202020204" pitchFamily="34" charset="0"/>
              <a:buChar char="•"/>
            </a:pPr>
            <a:endParaRPr lang="en-US" sz="4253" dirty="0">
              <a:latin typeface="Futura Lt BT" panose="020B0402020204020303"/>
            </a:endParaRPr>
          </a:p>
        </p:txBody>
      </p:sp>
      <p:sp>
        <p:nvSpPr>
          <p:cNvPr id="6" name="Rounded Rectangle 5"/>
          <p:cNvSpPr/>
          <p:nvPr/>
        </p:nvSpPr>
        <p:spPr>
          <a:xfrm>
            <a:off x="1477440" y="6837190"/>
            <a:ext cx="12438892" cy="22925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a:solidFill>
                  <a:schemeClr val="tx1">
                    <a:lumMod val="50000"/>
                  </a:schemeClr>
                </a:solidFill>
                <a:latin typeface="Futura Lt BT" panose="020B0402020204020303"/>
              </a:rPr>
              <a:t>The Result:</a:t>
            </a:r>
          </a:p>
          <a:p>
            <a:r>
              <a:rPr lang="en-US" sz="2400" dirty="0">
                <a:solidFill>
                  <a:schemeClr val="tx1">
                    <a:lumMod val="50000"/>
                  </a:schemeClr>
                </a:solidFill>
                <a:latin typeface="Futura Lt BT" panose="020B0402020204020303"/>
              </a:rPr>
              <a:t>Automated Device Components management.</a:t>
            </a:r>
          </a:p>
        </p:txBody>
      </p:sp>
      <p:sp>
        <p:nvSpPr>
          <p:cNvPr id="7" name="TextBox 6"/>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42</a:t>
            </a:fld>
            <a:endParaRPr lang="en-US" dirty="0"/>
          </a:p>
        </p:txBody>
      </p:sp>
    </p:spTree>
    <p:extLst>
      <p:ext uri="{BB962C8B-B14F-4D97-AF65-F5344CB8AC3E}">
        <p14:creationId xmlns:p14="http://schemas.microsoft.com/office/powerpoint/2010/main" val="9390924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2" y="1219600"/>
            <a:ext cx="12330001" cy="7749249"/>
          </a:xfrm>
        </p:spPr>
        <p:txBody>
          <a:bodyPr>
            <a:normAutofit fontScale="70000" lnSpcReduction="20000"/>
          </a:bodyPr>
          <a:lstStyle/>
          <a:p>
            <a:pPr marL="0" indent="0">
              <a:buNone/>
            </a:pPr>
            <a:r>
              <a:rPr lang="en-GB" dirty="0"/>
              <a:t>If EM7 cannot retrieve information about a component device from a root device for the amount of time specified in the Component Vanish Timeout </a:t>
            </a:r>
            <a:r>
              <a:rPr lang="en-GB" dirty="0" smtClean="0"/>
              <a:t>field, EM7 </a:t>
            </a:r>
            <a:r>
              <a:rPr lang="en-GB" dirty="0"/>
              <a:t>sets the device to "vanished". </a:t>
            </a:r>
            <a:endParaRPr lang="en-GB" dirty="0" smtClean="0"/>
          </a:p>
          <a:p>
            <a:pPr marL="0" indent="0">
              <a:buNone/>
            </a:pPr>
            <a:endParaRPr lang="en-GB" dirty="0" smtClean="0"/>
          </a:p>
          <a:p>
            <a:r>
              <a:rPr lang="en-GB" dirty="0" smtClean="0"/>
              <a:t>When</a:t>
            </a:r>
            <a:r>
              <a:rPr lang="en-GB" dirty="0"/>
              <a:t> </a:t>
            </a:r>
            <a:r>
              <a:rPr lang="en-GB" dirty="0" smtClean="0"/>
              <a:t>a device </a:t>
            </a:r>
            <a:r>
              <a:rPr lang="en-GB" dirty="0"/>
              <a:t>is set to "vanished", EM7 stops trying to collect data about the component device. The vanished device will not appear in reports or </a:t>
            </a:r>
            <a:r>
              <a:rPr lang="en-GB" dirty="0" smtClean="0"/>
              <a:t>views, and appears </a:t>
            </a:r>
            <a:r>
              <a:rPr lang="en-GB" dirty="0"/>
              <a:t>only in the Vanished Device Manager page</a:t>
            </a:r>
            <a:r>
              <a:rPr lang="en-GB" dirty="0" smtClean="0"/>
              <a:t>.</a:t>
            </a:r>
          </a:p>
          <a:p>
            <a:endParaRPr lang="en-GB" dirty="0" smtClean="0"/>
          </a:p>
          <a:p>
            <a:r>
              <a:rPr lang="en-GB" dirty="0" smtClean="0"/>
              <a:t>If the discovery Dynamic Application resumes collecting information about the device prior to the device component being purged, it will be added back as a device component.</a:t>
            </a:r>
          </a:p>
          <a:p>
            <a:endParaRPr lang="en-GB" dirty="0" smtClean="0"/>
          </a:p>
          <a:p>
            <a:r>
              <a:rPr lang="en-GB" dirty="0" smtClean="0"/>
              <a:t>Setting Component Purge Timeout specifies when </a:t>
            </a:r>
            <a:r>
              <a:rPr lang="en-GB" i="1" dirty="0"/>
              <a:t>Vanished Devices</a:t>
            </a:r>
            <a:r>
              <a:rPr lang="en-GB" dirty="0"/>
              <a:t> will then be </a:t>
            </a:r>
            <a:r>
              <a:rPr lang="en-GB" dirty="0" smtClean="0"/>
              <a:t>deleted </a:t>
            </a:r>
            <a:r>
              <a:rPr lang="en-GB" dirty="0"/>
              <a:t>from the Vanished Device Manager </a:t>
            </a:r>
            <a:r>
              <a:rPr lang="en-GB" dirty="0" smtClean="0"/>
              <a:t>page and from the database.</a:t>
            </a:r>
          </a:p>
          <a:p>
            <a:endParaRPr lang="en-GB" dirty="0" smtClean="0"/>
          </a:p>
          <a:p>
            <a:r>
              <a:rPr lang="en-GB" dirty="0" smtClean="0"/>
              <a:t>Vanished devices only apply to component devices</a:t>
            </a:r>
            <a:r>
              <a:rPr lang="en-GB" dirty="0"/>
              <a:t>.</a:t>
            </a:r>
            <a:endParaRPr lang="en-US" dirty="0"/>
          </a:p>
        </p:txBody>
      </p:sp>
      <p:sp>
        <p:nvSpPr>
          <p:cNvPr id="3" name="Title 2"/>
          <p:cNvSpPr>
            <a:spLocks noGrp="1"/>
          </p:cNvSpPr>
          <p:nvPr>
            <p:ph type="title"/>
          </p:nvPr>
        </p:nvSpPr>
        <p:spPr/>
        <p:txBody>
          <a:bodyPr/>
          <a:lstStyle/>
          <a:p>
            <a:r>
              <a:rPr lang="en-US" dirty="0" smtClean="0"/>
              <a:t>Vanished Device Manager</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43</a:t>
            </a:fld>
            <a:endParaRPr lang="en-US" dirty="0"/>
          </a:p>
        </p:txBody>
      </p:sp>
      <p:sp>
        <p:nvSpPr>
          <p:cNvPr id="5" name="TextBox 4"/>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743815" y="7402587"/>
            <a:ext cx="1835070" cy="1835070"/>
          </a:xfrm>
          <a:prstGeom prst="rect">
            <a:avLst/>
          </a:prstGeom>
        </p:spPr>
      </p:pic>
    </p:spTree>
    <p:extLst>
      <p:ext uri="{BB962C8B-B14F-4D97-AF65-F5344CB8AC3E}">
        <p14:creationId xmlns:p14="http://schemas.microsoft.com/office/powerpoint/2010/main" val="5971619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FBCBD5-A728-384D-A41B-B8C6FE40EEBE}" type="slidenum">
              <a:rPr lang="en-US" smtClean="0"/>
              <a:pPr/>
              <a:t>44</a:t>
            </a:fld>
            <a:endParaRPr lang="en-US" dirty="0"/>
          </a:p>
        </p:txBody>
      </p:sp>
      <p:sp>
        <p:nvSpPr>
          <p:cNvPr id="3" name="Title 2"/>
          <p:cNvSpPr>
            <a:spLocks noGrp="1"/>
          </p:cNvSpPr>
          <p:nvPr>
            <p:ph type="title"/>
          </p:nvPr>
        </p:nvSpPr>
        <p:spPr/>
        <p:txBody>
          <a:bodyPr>
            <a:normAutofit/>
          </a:bodyPr>
          <a:lstStyle/>
          <a:p>
            <a:r>
              <a:rPr lang="en-US" dirty="0"/>
              <a:t>Vanished Device </a:t>
            </a:r>
            <a:r>
              <a:rPr lang="en-US" dirty="0" smtClean="0"/>
              <a:t>Manager: Viewing</a:t>
            </a:r>
            <a:endParaRPr lang="en-US" dirty="0"/>
          </a:p>
        </p:txBody>
      </p:sp>
      <p:sp>
        <p:nvSpPr>
          <p:cNvPr id="5" name="Content Placeholder 4"/>
          <p:cNvSpPr>
            <a:spLocks noGrp="1"/>
          </p:cNvSpPr>
          <p:nvPr>
            <p:ph sz="quarter" idx="10"/>
          </p:nvPr>
        </p:nvSpPr>
        <p:spPr>
          <a:xfrm>
            <a:off x="1737360" y="2097829"/>
            <a:ext cx="12526433" cy="6407573"/>
          </a:xfrm>
        </p:spPr>
        <p:txBody>
          <a:bodyPr>
            <a:normAutofit/>
          </a:bodyPr>
          <a:lstStyle/>
          <a:p>
            <a:r>
              <a:rPr lang="en-US" sz="3600" dirty="0"/>
              <a:t>Vanished Date. </a:t>
            </a:r>
            <a:r>
              <a:rPr lang="en-GB" sz="3600" dirty="0"/>
              <a:t>Date on which the device was set to "vanished". </a:t>
            </a:r>
            <a:endParaRPr lang="en-GB" sz="3600" dirty="0" smtClean="0"/>
          </a:p>
          <a:p>
            <a:r>
              <a:rPr lang="en-US" sz="3600" dirty="0"/>
              <a:t>Hours Until Purge. </a:t>
            </a:r>
            <a:r>
              <a:rPr lang="en-GB" sz="3600" dirty="0"/>
              <a:t>Based on the threshold Component Purge Timeout, specifies the number of </a:t>
            </a:r>
            <a:r>
              <a:rPr lang="en-GB" sz="3600" dirty="0" smtClean="0"/>
              <a:t>hours until </a:t>
            </a:r>
            <a:r>
              <a:rPr lang="en-GB" sz="3600" dirty="0"/>
              <a:t>the vanished device will be purged. </a:t>
            </a:r>
            <a:endParaRPr lang="en-US" sz="3600" dirty="0"/>
          </a:p>
        </p:txBody>
      </p:sp>
      <p:sp>
        <p:nvSpPr>
          <p:cNvPr id="6" name="Text Placeholder 5"/>
          <p:cNvSpPr>
            <a:spLocks noGrp="1"/>
          </p:cNvSpPr>
          <p:nvPr>
            <p:ph type="body" sz="quarter" idx="11"/>
          </p:nvPr>
        </p:nvSpPr>
        <p:spPr>
          <a:xfrm>
            <a:off x="1737360" y="1257300"/>
            <a:ext cx="12526433" cy="642620"/>
          </a:xfrm>
        </p:spPr>
        <p:txBody>
          <a:bodyPr>
            <a:normAutofit fontScale="85000" lnSpcReduction="20000"/>
          </a:bodyPr>
          <a:lstStyle/>
          <a:p>
            <a:r>
              <a:rPr lang="en-GB" dirty="0"/>
              <a:t>Registry &gt; Devices &gt; Vanished Device </a:t>
            </a:r>
            <a:r>
              <a:rPr lang="en-GB" dirty="0" smtClean="0"/>
              <a:t>Manager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540" y="5693551"/>
            <a:ext cx="12237720" cy="1549112"/>
          </a:xfrm>
          <a:prstGeom prst="rect">
            <a:avLst/>
          </a:prstGeom>
          <a:ln>
            <a:solidFill>
              <a:schemeClr val="tx2"/>
            </a:solidFill>
          </a:ln>
        </p:spPr>
      </p:pic>
      <p:sp>
        <p:nvSpPr>
          <p:cNvPr id="8" name="Rectangle 7"/>
          <p:cNvSpPr/>
          <p:nvPr/>
        </p:nvSpPr>
        <p:spPr>
          <a:xfrm>
            <a:off x="11837671" y="6287588"/>
            <a:ext cx="1858010" cy="9550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580" y="7974542"/>
            <a:ext cx="3408680" cy="1061720"/>
          </a:xfrm>
          <a:prstGeom prst="rect">
            <a:avLst/>
          </a:prstGeom>
        </p:spPr>
      </p:pic>
      <p:sp>
        <p:nvSpPr>
          <p:cNvPr id="10" name="TextBox 9"/>
          <p:cNvSpPr txBox="1"/>
          <p:nvPr/>
        </p:nvSpPr>
        <p:spPr>
          <a:xfrm>
            <a:off x="7012196" y="8124501"/>
            <a:ext cx="2698367" cy="646331"/>
          </a:xfrm>
          <a:prstGeom prst="rect">
            <a:avLst/>
          </a:prstGeom>
          <a:noFill/>
        </p:spPr>
        <p:txBody>
          <a:bodyPr wrap="none" rtlCol="0">
            <a:spAutoFit/>
          </a:bodyPr>
          <a:lstStyle/>
          <a:p>
            <a:r>
              <a:rPr lang="en-US" sz="3600" dirty="0">
                <a:solidFill>
                  <a:schemeClr val="tx1">
                    <a:lumMod val="50000"/>
                  </a:schemeClr>
                </a:solidFill>
                <a:latin typeface="Futura Lt BT" panose="020B0402020204020303" pitchFamily="34" charset="0"/>
              </a:rPr>
              <a:t>Bulk Actions</a:t>
            </a:r>
          </a:p>
        </p:txBody>
      </p:sp>
      <p:cxnSp>
        <p:nvCxnSpPr>
          <p:cNvPr id="12" name="Straight Arrow Connector 11"/>
          <p:cNvCxnSpPr/>
          <p:nvPr/>
        </p:nvCxnSpPr>
        <p:spPr>
          <a:xfrm>
            <a:off x="9752473" y="8505402"/>
            <a:ext cx="730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3921737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440" y="1085042"/>
            <a:ext cx="12330001" cy="7749249"/>
          </a:xfrm>
        </p:spPr>
        <p:txBody>
          <a:bodyPr>
            <a:normAutofit/>
          </a:bodyPr>
          <a:lstStyle/>
          <a:p>
            <a:pPr marL="0" indent="0">
              <a:buNone/>
            </a:pPr>
            <a:r>
              <a:rPr lang="en-GB" sz="3520" dirty="0"/>
              <a:t>Two locations for setting the component vanished and component purge timeout thresholds:</a:t>
            </a:r>
            <a:endParaRPr lang="en-US" sz="3520" dirty="0"/>
          </a:p>
        </p:txBody>
      </p:sp>
      <p:sp>
        <p:nvSpPr>
          <p:cNvPr id="3" name="Title 2"/>
          <p:cNvSpPr>
            <a:spLocks noGrp="1"/>
          </p:cNvSpPr>
          <p:nvPr>
            <p:ph type="title"/>
          </p:nvPr>
        </p:nvSpPr>
        <p:spPr/>
        <p:txBody>
          <a:bodyPr/>
          <a:lstStyle/>
          <a:p>
            <a:r>
              <a:rPr lang="en-US" dirty="0" smtClean="0"/>
              <a:t>Vanished Device Manager: Threshold Settings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45</a:t>
            </a:fld>
            <a:endParaRPr lang="en-US" dirty="0"/>
          </a:p>
        </p:txBody>
      </p:sp>
      <p:sp>
        <p:nvSpPr>
          <p:cNvPr id="5" name="TextBox 4"/>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6" name="TextBox 5"/>
          <p:cNvSpPr txBox="1"/>
          <p:nvPr/>
        </p:nvSpPr>
        <p:spPr>
          <a:xfrm>
            <a:off x="1477440" y="2513215"/>
            <a:ext cx="5401733" cy="523220"/>
          </a:xfrm>
          <a:prstGeom prst="rect">
            <a:avLst/>
          </a:prstGeom>
          <a:noFill/>
        </p:spPr>
        <p:txBody>
          <a:bodyPr wrap="square" rtlCol="0">
            <a:spAutoFit/>
          </a:bodyPr>
          <a:lstStyle/>
          <a:p>
            <a:r>
              <a:rPr lang="en-GB" sz="2800" dirty="0">
                <a:solidFill>
                  <a:schemeClr val="accent1"/>
                </a:solidFill>
                <a:latin typeface="Futura Lt BT" panose="020B0402020204020303" pitchFamily="34" charset="0"/>
              </a:rPr>
              <a:t>System &gt; Settings &gt; Thresholds</a:t>
            </a:r>
          </a:p>
        </p:txBody>
      </p:sp>
      <p:sp>
        <p:nvSpPr>
          <p:cNvPr id="7" name="TextBox 6"/>
          <p:cNvSpPr txBox="1"/>
          <p:nvPr/>
        </p:nvSpPr>
        <p:spPr>
          <a:xfrm>
            <a:off x="7514598" y="2513215"/>
            <a:ext cx="7513534" cy="523220"/>
          </a:xfrm>
          <a:prstGeom prst="rect">
            <a:avLst/>
          </a:prstGeom>
          <a:noFill/>
        </p:spPr>
        <p:txBody>
          <a:bodyPr wrap="square" rtlCol="0">
            <a:spAutoFit/>
          </a:bodyPr>
          <a:lstStyle/>
          <a:p>
            <a:r>
              <a:rPr lang="en-GB" sz="2800" dirty="0">
                <a:solidFill>
                  <a:schemeClr val="accent1"/>
                </a:solidFill>
                <a:latin typeface="Futura Lt BT" panose="020B0402020204020303" pitchFamily="34" charset="0"/>
              </a:rPr>
              <a:t>Device Administration Panel&gt; Thresholds Tab</a:t>
            </a:r>
          </a:p>
        </p:txBody>
      </p:sp>
      <p:sp>
        <p:nvSpPr>
          <p:cNvPr id="12" name="TextBox 11"/>
          <p:cNvSpPr txBox="1"/>
          <p:nvPr/>
        </p:nvSpPr>
        <p:spPr>
          <a:xfrm>
            <a:off x="7467387" y="6562851"/>
            <a:ext cx="6918638" cy="3046988"/>
          </a:xfrm>
          <a:prstGeom prst="rect">
            <a:avLst/>
          </a:prstGeom>
          <a:noFill/>
        </p:spPr>
        <p:txBody>
          <a:bodyPr wrap="square" rtlCol="0">
            <a:spAutoFit/>
          </a:bodyPr>
          <a:lstStyle/>
          <a:p>
            <a:pPr marL="419110" indent="-419110">
              <a:buClr>
                <a:schemeClr val="accent1"/>
              </a:buClr>
              <a:buFont typeface="Arial" panose="020B0604020202020204" pitchFamily="34" charset="0"/>
              <a:buChar char="•"/>
            </a:pPr>
            <a:r>
              <a:rPr lang="en-GB" sz="2400" b="1" dirty="0">
                <a:solidFill>
                  <a:schemeClr val="tx1">
                    <a:lumMod val="50000"/>
                  </a:schemeClr>
                </a:solidFill>
                <a:latin typeface="Futura Lt BT" panose="020B0402020204020303"/>
              </a:rPr>
              <a:t>Component Purge </a:t>
            </a:r>
            <a:r>
              <a:rPr lang="en-GB" sz="2400" b="1" dirty="0" smtClean="0">
                <a:solidFill>
                  <a:schemeClr val="tx1">
                    <a:lumMod val="50000"/>
                  </a:schemeClr>
                </a:solidFill>
                <a:latin typeface="Futura Lt BT" panose="020B0402020204020303"/>
              </a:rPr>
              <a:t>Timeout - </a:t>
            </a:r>
            <a:r>
              <a:rPr lang="en-GB" sz="2400" dirty="0" smtClean="0">
                <a:solidFill>
                  <a:schemeClr val="tx1">
                    <a:lumMod val="50000"/>
                  </a:schemeClr>
                </a:solidFill>
                <a:latin typeface="Futura Lt BT" panose="020B0402020204020303"/>
              </a:rPr>
              <a:t>This </a:t>
            </a:r>
            <a:r>
              <a:rPr lang="en-GB" sz="2400" dirty="0">
                <a:solidFill>
                  <a:schemeClr val="tx1">
                    <a:lumMod val="50000"/>
                  </a:schemeClr>
                </a:solidFill>
                <a:latin typeface="Futura Lt BT" panose="020B0402020204020303"/>
              </a:rPr>
              <a:t>field specifies how many hours to wait until purging the component device. When a device is purged, all of its configuration data and collected data is deleted from EM7. If this threshold is set to zero for a component device, the component device is never purged.</a:t>
            </a:r>
          </a:p>
          <a:p>
            <a:endParaRPr lang="en-GB" sz="2400" dirty="0">
              <a:solidFill>
                <a:schemeClr val="bg1">
                  <a:lumMod val="50000"/>
                </a:schemeClr>
              </a:solidFill>
              <a:latin typeface="Futura Lt BT" panose="020B0402020204020303" pitchFamily="34" charset="0"/>
            </a:endParaRPr>
          </a:p>
        </p:txBody>
      </p:sp>
      <p:sp>
        <p:nvSpPr>
          <p:cNvPr id="13" name="TextBox 12"/>
          <p:cNvSpPr txBox="1"/>
          <p:nvPr/>
        </p:nvSpPr>
        <p:spPr>
          <a:xfrm>
            <a:off x="898856" y="6562884"/>
            <a:ext cx="6326079" cy="2677656"/>
          </a:xfrm>
          <a:prstGeom prst="rect">
            <a:avLst/>
          </a:prstGeom>
          <a:noFill/>
        </p:spPr>
        <p:txBody>
          <a:bodyPr wrap="square" rtlCol="0">
            <a:spAutoFit/>
          </a:bodyPr>
          <a:lstStyle/>
          <a:p>
            <a:pPr marL="419110" indent="-419110">
              <a:buClr>
                <a:schemeClr val="accent1"/>
              </a:buClr>
              <a:buFont typeface="Arial" panose="020B0604020202020204" pitchFamily="34" charset="0"/>
              <a:buChar char="•"/>
            </a:pPr>
            <a:r>
              <a:rPr lang="en-GB" sz="2400" b="1" dirty="0">
                <a:solidFill>
                  <a:schemeClr val="tx1">
                    <a:lumMod val="50000"/>
                  </a:schemeClr>
                </a:solidFill>
                <a:latin typeface="Futura Lt BT" panose="020B0402020204020303"/>
              </a:rPr>
              <a:t>Component Vanish </a:t>
            </a:r>
            <a:r>
              <a:rPr lang="en-GB" sz="2400" b="1" dirty="0" smtClean="0">
                <a:solidFill>
                  <a:schemeClr val="tx1">
                    <a:lumMod val="50000"/>
                  </a:schemeClr>
                </a:solidFill>
                <a:latin typeface="Futura Lt BT" panose="020B0402020204020303"/>
              </a:rPr>
              <a:t>Timeout - </a:t>
            </a:r>
            <a:r>
              <a:rPr lang="en-GB" sz="2400" dirty="0" smtClean="0">
                <a:solidFill>
                  <a:schemeClr val="tx1">
                    <a:lumMod val="50000"/>
                  </a:schemeClr>
                </a:solidFill>
                <a:latin typeface="Futura Lt BT" panose="020B0402020204020303"/>
              </a:rPr>
              <a:t>This </a:t>
            </a:r>
            <a:r>
              <a:rPr lang="en-GB" sz="2400" dirty="0">
                <a:solidFill>
                  <a:schemeClr val="tx1">
                    <a:lumMod val="50000"/>
                  </a:schemeClr>
                </a:solidFill>
                <a:latin typeface="Futura Lt BT" panose="020B0402020204020303"/>
              </a:rPr>
              <a:t>threshold specifies how many hours to wait until putting the component device into "vanish" mode. If this threshold is set to zero for a component device, the component device is never set to "vanished".</a:t>
            </a:r>
          </a:p>
        </p:txBody>
      </p:sp>
      <p:grpSp>
        <p:nvGrpSpPr>
          <p:cNvPr id="10" name="Group 9"/>
          <p:cNvGrpSpPr/>
          <p:nvPr/>
        </p:nvGrpSpPr>
        <p:grpSpPr>
          <a:xfrm>
            <a:off x="8405489" y="3383653"/>
            <a:ext cx="5401952" cy="3017148"/>
            <a:chOff x="4542426" y="2169911"/>
            <a:chExt cx="4783267" cy="28243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426" y="2169911"/>
              <a:ext cx="4021547" cy="2824323"/>
            </a:xfrm>
            <a:prstGeom prst="rect">
              <a:avLst/>
            </a:prstGeom>
          </p:spPr>
        </p:pic>
        <p:sp>
          <p:nvSpPr>
            <p:cNvPr id="15" name="Rectangle 14"/>
            <p:cNvSpPr/>
            <p:nvPr/>
          </p:nvSpPr>
          <p:spPr>
            <a:xfrm>
              <a:off x="4611337" y="4343743"/>
              <a:ext cx="3445328" cy="61517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9" name="Line Callout 1 8"/>
            <p:cNvSpPr/>
            <p:nvPr/>
          </p:nvSpPr>
          <p:spPr>
            <a:xfrm>
              <a:off x="8056664" y="3431969"/>
              <a:ext cx="1269029" cy="1178302"/>
            </a:xfrm>
            <a:prstGeom prst="borderCallout1">
              <a:avLst>
                <a:gd name="adj1" fmla="val 18750"/>
                <a:gd name="adj2" fmla="val -8333"/>
                <a:gd name="adj3" fmla="val 76435"/>
                <a:gd name="adj4" fmla="val -8792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760" dirty="0">
                  <a:solidFill>
                    <a:schemeClr val="tx1">
                      <a:lumMod val="50000"/>
                    </a:schemeClr>
                  </a:solidFill>
                  <a:latin typeface="Futura Lt BT" panose="020B0402020204020303"/>
                </a:rPr>
                <a:t>Single device setting</a:t>
              </a:r>
            </a:p>
            <a:p>
              <a:pPr algn="ctr"/>
              <a:r>
                <a:rPr lang="en-US" sz="1760" dirty="0">
                  <a:solidFill>
                    <a:schemeClr val="tx1">
                      <a:lumMod val="50000"/>
                    </a:schemeClr>
                  </a:solidFill>
                  <a:latin typeface="Futura Lt BT" panose="020B0402020204020303"/>
                </a:rPr>
                <a:t>Default is “0”</a:t>
              </a:r>
            </a:p>
          </p:txBody>
        </p:sp>
      </p:grpSp>
      <p:grpSp>
        <p:nvGrpSpPr>
          <p:cNvPr id="19" name="Group 18"/>
          <p:cNvGrpSpPr/>
          <p:nvPr/>
        </p:nvGrpSpPr>
        <p:grpSpPr>
          <a:xfrm>
            <a:off x="1477439" y="3511240"/>
            <a:ext cx="4921623" cy="2649533"/>
            <a:chOff x="89512" y="2188275"/>
            <a:chExt cx="4274524" cy="2432956"/>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2188275"/>
              <a:ext cx="4257673" cy="2432956"/>
            </a:xfrm>
            <a:prstGeom prst="rect">
              <a:avLst/>
            </a:prstGeom>
          </p:spPr>
        </p:pic>
        <p:sp>
          <p:nvSpPr>
            <p:cNvPr id="14" name="Rectangle 13"/>
            <p:cNvSpPr/>
            <p:nvPr/>
          </p:nvSpPr>
          <p:spPr>
            <a:xfrm>
              <a:off x="89512" y="4288834"/>
              <a:ext cx="4257673" cy="32942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18" name="Line Callout 1 17"/>
            <p:cNvSpPr/>
            <p:nvPr/>
          </p:nvSpPr>
          <p:spPr>
            <a:xfrm>
              <a:off x="2639538" y="3137720"/>
              <a:ext cx="1072059" cy="1106701"/>
            </a:xfrm>
            <a:prstGeom prst="borderCallout1">
              <a:avLst>
                <a:gd name="adj1" fmla="val 18750"/>
                <a:gd name="adj2" fmla="val -8333"/>
                <a:gd name="adj3" fmla="val 105082"/>
                <a:gd name="adj4" fmla="val -724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760" dirty="0">
                  <a:solidFill>
                    <a:schemeClr val="tx1">
                      <a:lumMod val="50000"/>
                    </a:schemeClr>
                  </a:solidFill>
                  <a:latin typeface="Futura Lt BT" panose="020B0402020204020303"/>
                </a:rPr>
                <a:t>Global setting Default is “0”</a:t>
              </a:r>
            </a:p>
          </p:txBody>
        </p:sp>
      </p:grpSp>
    </p:spTree>
    <p:extLst>
      <p:ext uri="{BB962C8B-B14F-4D97-AF65-F5344CB8AC3E}">
        <p14:creationId xmlns:p14="http://schemas.microsoft.com/office/powerpoint/2010/main" val="12633172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1477440" y="2205398"/>
            <a:ext cx="12330001" cy="6930876"/>
          </a:xfrm>
        </p:spPr>
        <p:txBody>
          <a:bodyPr>
            <a:normAutofit lnSpcReduction="10000"/>
          </a:bodyPr>
          <a:lstStyle/>
          <a:p>
            <a:r>
              <a:rPr lang="pt-BR" sz="3520" dirty="0">
                <a:solidFill>
                  <a:srgbClr val="4C5455"/>
                </a:solidFill>
              </a:rPr>
              <a:t>Sciencelogic Customization</a:t>
            </a:r>
          </a:p>
          <a:p>
            <a:r>
              <a:rPr lang="pt-BR" sz="3520" dirty="0">
                <a:solidFill>
                  <a:srgbClr val="4C5455"/>
                </a:solidFill>
              </a:rPr>
              <a:t>ScienceLogic Device Management</a:t>
            </a:r>
          </a:p>
          <a:p>
            <a:r>
              <a:rPr lang="pt-BR" sz="3520" dirty="0">
                <a:solidFill>
                  <a:srgbClr val="4C5455"/>
                </a:solidFill>
              </a:rPr>
              <a:t>Guide Button</a:t>
            </a:r>
          </a:p>
          <a:p>
            <a:r>
              <a:rPr lang="pt-BR" sz="3520" dirty="0">
                <a:solidFill>
                  <a:srgbClr val="4C5455"/>
                </a:solidFill>
              </a:rPr>
              <a:t>Reports and Dashboard Widgets</a:t>
            </a:r>
          </a:p>
          <a:p>
            <a:r>
              <a:rPr lang="pt-BR" sz="3520" dirty="0">
                <a:solidFill>
                  <a:srgbClr val="4C5455"/>
                </a:solidFill>
              </a:rPr>
              <a:t>Access Hooks and Keys</a:t>
            </a:r>
          </a:p>
          <a:p>
            <a:r>
              <a:rPr lang="pt-BR" sz="3520" dirty="0">
                <a:solidFill>
                  <a:srgbClr val="4C5455"/>
                </a:solidFill>
              </a:rPr>
              <a:t>Process, System Settings, and Data Retention</a:t>
            </a:r>
          </a:p>
          <a:p>
            <a:r>
              <a:rPr lang="pt-BR" sz="3520" dirty="0">
                <a:solidFill>
                  <a:srgbClr val="4C5455"/>
                </a:solidFill>
              </a:rPr>
              <a:t>API</a:t>
            </a:r>
          </a:p>
          <a:p>
            <a:pPr marL="0" indent="0">
              <a:buClr>
                <a:srgbClr val="C00000"/>
              </a:buClr>
              <a:buSzPct val="100000"/>
              <a:buNone/>
            </a:pPr>
            <a:endParaRPr lang="en-US" sz="3520" dirty="0">
              <a:solidFill>
                <a:srgbClr val="4C5455"/>
              </a:solidFill>
            </a:endParaRPr>
          </a:p>
          <a:p>
            <a:pPr marL="0" indent="0">
              <a:buNone/>
            </a:pPr>
            <a:r>
              <a:rPr lang="en-US" sz="3520" dirty="0">
                <a:solidFill>
                  <a:srgbClr val="4C5455"/>
                </a:solidFill>
                <a:ea typeface="ＭＳ ゴシック" pitchFamily="26" charset="-128"/>
              </a:rPr>
              <a:t>All manuals are available on the Customer Portal:</a:t>
            </a:r>
          </a:p>
          <a:p>
            <a:pPr marL="0" indent="0">
              <a:buNone/>
            </a:pPr>
            <a:r>
              <a:rPr lang="en-US" sz="3520" dirty="0">
                <a:solidFill>
                  <a:srgbClr val="4C5455"/>
                </a:solidFill>
                <a:ea typeface="ＭＳ ゴシック" pitchFamily="26" charset="-128"/>
              </a:rPr>
              <a:t>http://portal.sciencelogic.com</a:t>
            </a:r>
          </a:p>
          <a:p>
            <a:pPr marL="0" indent="0">
              <a:buNone/>
            </a:pPr>
            <a:endParaRPr lang="en-US" sz="352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2" name="Text Placeholder 1"/>
          <p:cNvSpPr>
            <a:spLocks noGrp="1"/>
          </p:cNvSpPr>
          <p:nvPr>
            <p:ph type="body" sz="quarter" idx="4294967295"/>
          </p:nvPr>
        </p:nvSpPr>
        <p:spPr>
          <a:xfrm>
            <a:off x="1633051" y="1310853"/>
            <a:ext cx="12046797"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967125" y="1594443"/>
            <a:ext cx="1508760" cy="1676400"/>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46</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555" y="6764975"/>
            <a:ext cx="2381886" cy="2371299"/>
          </a:xfrm>
          <a:prstGeom prst="rect">
            <a:avLst/>
          </a:prstGeom>
        </p:spPr>
      </p:pic>
      <p:sp>
        <p:nvSpPr>
          <p:cNvPr id="8" name="TextBox 7"/>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Tree>
    <p:extLst>
      <p:ext uri="{BB962C8B-B14F-4D97-AF65-F5344CB8AC3E}">
        <p14:creationId xmlns:p14="http://schemas.microsoft.com/office/powerpoint/2010/main" val="1838110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3860780" y="9290050"/>
            <a:ext cx="1684020" cy="670560"/>
          </a:xfrm>
          <a:prstGeom prst="rect">
            <a:avLst/>
          </a:prstGeom>
        </p:spPr>
        <p:txBody>
          <a:bodyPr lIns="146304" tIns="73152" rIns="146304" bIns="73152"/>
          <a:lstStyle/>
          <a:p>
            <a:pPr>
              <a:defRPr/>
            </a:pPr>
            <a:fld id="{E83884FE-01A1-462F-A0AB-8065D0CD299F}" type="slidenum">
              <a:rPr>
                <a:solidFill>
                  <a:srgbClr val="FFFFFF"/>
                </a:solidFill>
              </a:rPr>
              <a:pPr>
                <a:defRPr/>
              </a:pPr>
              <a:t>47</a:t>
            </a:fld>
            <a:endParaRPr dirty="0">
              <a:solidFill>
                <a:srgbClr val="FFFFFF"/>
              </a:solidFill>
            </a:endParaRPr>
          </a:p>
        </p:txBody>
      </p:sp>
      <p:sp>
        <p:nvSpPr>
          <p:cNvPr id="5" name="Title 4"/>
          <p:cNvSpPr>
            <a:spLocks noGrp="1"/>
          </p:cNvSpPr>
          <p:nvPr>
            <p:ph type="title" idx="4294967295"/>
          </p:nvPr>
        </p:nvSpPr>
        <p:spPr>
          <a:xfrm>
            <a:off x="4219303" y="2357244"/>
            <a:ext cx="7106194" cy="1336463"/>
          </a:xfrm>
        </p:spPr>
        <p:txBody>
          <a:bodyPr>
            <a:normAutofit/>
          </a:bodyPr>
          <a:lstStyle/>
          <a:p>
            <a:pPr algn="ctr"/>
            <a:r>
              <a:rPr lang="en-US" sz="5100" dirty="0" smtClean="0">
                <a:solidFill>
                  <a:schemeClr val="tx1">
                    <a:lumMod val="50000"/>
                  </a:schemeClr>
                </a:solidFill>
              </a:rPr>
              <a:t>Ticket Console</a:t>
            </a:r>
            <a:endParaRPr lang="en-US" sz="5100" dirty="0">
              <a:solidFill>
                <a:schemeClr val="tx1">
                  <a:lumMod val="50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776" y="3941585"/>
            <a:ext cx="2903248" cy="2504763"/>
          </a:xfrm>
          <a:prstGeom prst="rect">
            <a:avLst/>
          </a:prstGeom>
        </p:spPr>
      </p:pic>
    </p:spTree>
    <p:extLst>
      <p:ext uri="{BB962C8B-B14F-4D97-AF65-F5344CB8AC3E}">
        <p14:creationId xmlns:p14="http://schemas.microsoft.com/office/powerpoint/2010/main" val="380513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3800" dirty="0"/>
              <a:t>Benefits of EM7 Ticketing</a:t>
            </a:r>
          </a:p>
          <a:p>
            <a:pPr>
              <a:buFont typeface="Arial" panose="020B0604020202020204" pitchFamily="34" charset="0"/>
              <a:buChar char="•"/>
            </a:pPr>
            <a:r>
              <a:rPr lang="en-US" sz="3800" dirty="0"/>
              <a:t>What is a Ticket?</a:t>
            </a:r>
          </a:p>
          <a:p>
            <a:pPr>
              <a:buFont typeface="Arial" panose="020B0604020202020204" pitchFamily="34" charset="0"/>
              <a:buChar char="•"/>
            </a:pPr>
            <a:r>
              <a:rPr lang="en-US" sz="3800" dirty="0"/>
              <a:t>Ticket Console</a:t>
            </a:r>
          </a:p>
          <a:p>
            <a:pPr>
              <a:buFont typeface="Arial" panose="020B0604020202020204" pitchFamily="34" charset="0"/>
              <a:buChar char="•"/>
            </a:pPr>
            <a:r>
              <a:rPr lang="en-US" sz="3800" dirty="0"/>
              <a:t>Creating Tickets</a:t>
            </a:r>
          </a:p>
          <a:p>
            <a:pPr>
              <a:buFont typeface="Arial" panose="020B0604020202020204" pitchFamily="34" charset="0"/>
              <a:buChar char="•"/>
            </a:pPr>
            <a:r>
              <a:rPr lang="en-US" sz="3800" dirty="0"/>
              <a:t>Viewing Tickets</a:t>
            </a:r>
          </a:p>
          <a:p>
            <a:pPr>
              <a:buFont typeface="Arial" panose="020B0604020202020204" pitchFamily="34" charset="0"/>
              <a:buChar char="•"/>
            </a:pPr>
            <a:r>
              <a:rPr lang="en-US" sz="3800" dirty="0"/>
              <a:t>Resolving Tickets</a:t>
            </a:r>
          </a:p>
          <a:p>
            <a:pPr>
              <a:buFont typeface="Arial" panose="020B0604020202020204" pitchFamily="34" charset="0"/>
              <a:buChar char="•"/>
            </a:pPr>
            <a:r>
              <a:rPr lang="en-US" sz="3800" dirty="0"/>
              <a:t>Ticket Watchers</a:t>
            </a:r>
          </a:p>
          <a:p>
            <a:pPr>
              <a:buFont typeface="Arial" panose="020B0604020202020204" pitchFamily="34" charset="0"/>
              <a:buChar char="•"/>
            </a:pPr>
            <a:r>
              <a:rPr lang="en-US" sz="3800" dirty="0"/>
              <a:t>Ticket Queues</a:t>
            </a:r>
          </a:p>
          <a:p>
            <a:pPr>
              <a:buClr>
                <a:srgbClr val="C00000"/>
              </a:buClr>
              <a:buFont typeface="Wingdings" pitchFamily="2" charset="2"/>
              <a:buChar char="l"/>
            </a:pPr>
            <a:endParaRPr lang="en-US" dirty="0" smtClean="0"/>
          </a:p>
          <a:p>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Objectives</a:t>
            </a:r>
            <a:endParaRPr lang="en-US" dirty="0">
              <a:solidFill>
                <a:schemeClr val="tx1">
                  <a:lumMod val="50000"/>
                </a:schemeClr>
              </a:solidFill>
            </a:endParaRPr>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178" b="2"/>
          <a:stretch/>
        </p:blipFill>
        <p:spPr>
          <a:xfrm>
            <a:off x="7415408" y="1061721"/>
            <a:ext cx="8129392" cy="8357852"/>
          </a:xfrm>
          <a:prstGeom prst="rect">
            <a:avLst/>
          </a:prstGeom>
        </p:spPr>
      </p:pic>
    </p:spTree>
    <p:extLst>
      <p:ext uri="{BB962C8B-B14F-4D97-AF65-F5344CB8AC3E}">
        <p14:creationId xmlns:p14="http://schemas.microsoft.com/office/powerpoint/2010/main" val="18232914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Integrate event and ticketing for seamless operations</a:t>
            </a:r>
          </a:p>
          <a:p>
            <a:r>
              <a:rPr lang="en-US" dirty="0" smtClean="0"/>
              <a:t>Automate notifications, escalations, and response/remediation</a:t>
            </a:r>
          </a:p>
          <a:p>
            <a:r>
              <a:rPr lang="en-US" dirty="0" smtClean="0"/>
              <a:t>Align processes to customized workflows</a:t>
            </a:r>
            <a:endParaRPr lang="en-US" dirty="0"/>
          </a:p>
        </p:txBody>
      </p:sp>
      <p:sp>
        <p:nvSpPr>
          <p:cNvPr id="2" name="Title 1"/>
          <p:cNvSpPr>
            <a:spLocks noGrp="1"/>
          </p:cNvSpPr>
          <p:nvPr>
            <p:ph type="title"/>
          </p:nvPr>
        </p:nvSpPr>
        <p:spPr/>
        <p:txBody>
          <a:bodyPr/>
          <a:lstStyle/>
          <a:p>
            <a:r>
              <a:rPr lang="en-US" dirty="0" smtClean="0">
                <a:solidFill>
                  <a:schemeClr val="tx1">
                    <a:lumMod val="50000"/>
                  </a:schemeClr>
                </a:solidFill>
              </a:rPr>
              <a:t>Benefits of Ticketing in EM7</a:t>
            </a:r>
            <a:endParaRPr lang="en-US" dirty="0">
              <a:solidFill>
                <a:schemeClr val="tx1">
                  <a:lumMod val="50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182" y="5650938"/>
            <a:ext cx="7416012" cy="130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2919726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Device Administration in EM7 is made up of many features from adding devices that EM7 is not aware of, to administrating global device default settings and behavior.</a:t>
            </a:r>
          </a:p>
          <a:p>
            <a:pPr marL="0" indent="0">
              <a:buNone/>
            </a:pPr>
            <a:endParaRPr lang="en-US" dirty="0"/>
          </a:p>
          <a:p>
            <a:pPr marL="0" indent="0">
              <a:buNone/>
            </a:pPr>
            <a:r>
              <a:rPr lang="en-US" dirty="0" smtClean="0"/>
              <a:t>This section will cover where to go to make these changes to </a:t>
            </a:r>
            <a:r>
              <a:rPr lang="en-US" dirty="0"/>
              <a:t>help you maximize availability and </a:t>
            </a:r>
            <a:r>
              <a:rPr lang="en-US" dirty="0" smtClean="0"/>
              <a:t>optimize performance.</a:t>
            </a:r>
          </a:p>
          <a:p>
            <a:pPr marL="0" indent="0">
              <a:buNone/>
            </a:pPr>
            <a:endParaRPr lang="en-US" dirty="0" smtClean="0"/>
          </a:p>
          <a:p>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Section Overview</a:t>
            </a:r>
            <a:endParaRPr lang="en-US" dirty="0"/>
          </a:p>
        </p:txBody>
      </p:sp>
      <p:sp>
        <p:nvSpPr>
          <p:cNvPr id="4" name="TextBox 3"/>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159" y="6300364"/>
            <a:ext cx="3464560" cy="2835910"/>
          </a:xfrm>
          <a:prstGeom prst="rect">
            <a:avLst/>
          </a:prstGeom>
        </p:spPr>
      </p:pic>
      <p:sp>
        <p:nvSpPr>
          <p:cNvPr id="6" name="Slide Number Placeholder 5"/>
          <p:cNvSpPr>
            <a:spLocks noGrp="1"/>
          </p:cNvSpPr>
          <p:nvPr>
            <p:ph type="sldNum" sz="quarter" idx="4"/>
          </p:nvPr>
        </p:nvSpPr>
        <p:spPr/>
        <p:txBody>
          <a:bodyPr/>
          <a:lstStyle/>
          <a:p>
            <a:pPr defTabSz="731520"/>
            <a:fld id="{59FBCBD5-A728-384D-A41B-B8C6FE40EEBE}" type="slidenum">
              <a:rPr lang="en-US" smtClean="0"/>
              <a:pPr defTabSz="731520"/>
              <a:t>5</a:t>
            </a:fld>
            <a:endParaRPr lang="en-US" dirty="0"/>
          </a:p>
        </p:txBody>
      </p:sp>
    </p:spTree>
    <p:extLst>
      <p:ext uri="{BB962C8B-B14F-4D97-AF65-F5344CB8AC3E}">
        <p14:creationId xmlns:p14="http://schemas.microsoft.com/office/powerpoint/2010/main" val="2794469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800" dirty="0"/>
              <a:t>A ticket is a request for work and a log of the work.</a:t>
            </a:r>
          </a:p>
          <a:p>
            <a:r>
              <a:rPr lang="en-US" sz="3800" dirty="0"/>
              <a:t>A ticket can be created manually or created based on an event. </a:t>
            </a:r>
          </a:p>
          <a:p>
            <a:r>
              <a:rPr lang="en-US" sz="3800" dirty="0"/>
              <a:t>From the </a:t>
            </a:r>
            <a:r>
              <a:rPr lang="en-US" sz="3800" dirty="0">
                <a:solidFill>
                  <a:schemeClr val="accent1"/>
                </a:solidFill>
              </a:rPr>
              <a:t>Ticket Console </a:t>
            </a:r>
            <a:r>
              <a:rPr lang="en-US" sz="3800" dirty="0"/>
              <a:t>page, you can:</a:t>
            </a:r>
          </a:p>
          <a:p>
            <a:pPr lvl="1">
              <a:buClr>
                <a:schemeClr val="accent2"/>
              </a:buClr>
              <a:buSzPct val="100000"/>
            </a:pPr>
            <a:r>
              <a:rPr lang="en-US" dirty="0"/>
              <a:t>View a list of active tickets</a:t>
            </a:r>
          </a:p>
          <a:p>
            <a:pPr lvl="1">
              <a:buClr>
                <a:schemeClr val="accent2"/>
              </a:buClr>
              <a:buSzPct val="100000"/>
            </a:pPr>
            <a:r>
              <a:rPr lang="en-US" dirty="0"/>
              <a:t>Create a new ticket</a:t>
            </a:r>
          </a:p>
          <a:p>
            <a:pPr lvl="1">
              <a:buClr>
                <a:schemeClr val="accent2"/>
              </a:buClr>
              <a:buSzPct val="100000"/>
            </a:pPr>
            <a:r>
              <a:rPr lang="en-US" dirty="0"/>
              <a:t>Edit one or more existing tickets</a:t>
            </a:r>
          </a:p>
          <a:p>
            <a:pPr lvl="1">
              <a:buClr>
                <a:schemeClr val="accent2"/>
              </a:buClr>
              <a:buSzPct val="100000"/>
            </a:pPr>
            <a:r>
              <a:rPr lang="en-US" dirty="0"/>
              <a:t>Filter, search, and sort the list of tickets</a:t>
            </a:r>
          </a:p>
          <a:p>
            <a:pPr lvl="1">
              <a:buClr>
                <a:schemeClr val="accent2"/>
              </a:buClr>
              <a:buSzPct val="100000"/>
            </a:pPr>
            <a:r>
              <a:rPr lang="en-US" dirty="0"/>
              <a:t>Generate reports for one or more tickets</a:t>
            </a:r>
          </a:p>
        </p:txBody>
      </p:sp>
      <p:sp>
        <p:nvSpPr>
          <p:cNvPr id="2" name="Title 1"/>
          <p:cNvSpPr>
            <a:spLocks noGrp="1"/>
          </p:cNvSpPr>
          <p:nvPr>
            <p:ph type="title"/>
          </p:nvPr>
        </p:nvSpPr>
        <p:spPr/>
        <p:txBody>
          <a:bodyPr/>
          <a:lstStyle/>
          <a:p>
            <a:r>
              <a:rPr lang="en-US" dirty="0" smtClean="0">
                <a:solidFill>
                  <a:schemeClr val="tx1">
                    <a:lumMod val="50000"/>
                  </a:schemeClr>
                </a:solidFill>
              </a:rPr>
              <a:t>What is a Ticket?</a:t>
            </a:r>
            <a:endParaRPr lang="en-US" dirty="0">
              <a:solidFill>
                <a:schemeClr val="tx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7935" y="5307233"/>
            <a:ext cx="4274820" cy="2738120"/>
          </a:xfrm>
          <a:prstGeom prst="rect">
            <a:avLst/>
          </a:prstGeom>
        </p:spPr>
      </p:pic>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473860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86" y="2325190"/>
            <a:ext cx="14479378" cy="1463525"/>
          </a:xfrm>
          <a:prstGeom prst="rect">
            <a:avLst/>
          </a:prstGeom>
          <a:ln>
            <a:solidFill>
              <a:schemeClr val="tx2"/>
            </a:solidFill>
          </a:ln>
        </p:spPr>
      </p:pic>
      <p:sp>
        <p:nvSpPr>
          <p:cNvPr id="2" name="Title 1"/>
          <p:cNvSpPr>
            <a:spLocks noGrp="1"/>
          </p:cNvSpPr>
          <p:nvPr>
            <p:ph type="title"/>
          </p:nvPr>
        </p:nvSpPr>
        <p:spPr/>
        <p:txBody>
          <a:bodyPr/>
          <a:lstStyle/>
          <a:p>
            <a:r>
              <a:rPr lang="en-US" dirty="0" smtClean="0">
                <a:solidFill>
                  <a:schemeClr val="tx1">
                    <a:lumMod val="50000"/>
                  </a:schemeClr>
                </a:solidFill>
              </a:rPr>
              <a:t>Ticket Console</a:t>
            </a:r>
            <a:endParaRPr lang="en-US" dirty="0">
              <a:solidFill>
                <a:schemeClr val="tx1">
                  <a:lumMod val="50000"/>
                </a:schemeClr>
              </a:solidFill>
            </a:endParaRPr>
          </a:p>
        </p:txBody>
      </p:sp>
      <p:sp>
        <p:nvSpPr>
          <p:cNvPr id="3" name="Content Placeholder 2"/>
          <p:cNvSpPr>
            <a:spLocks noGrp="1"/>
          </p:cNvSpPr>
          <p:nvPr>
            <p:ph sz="quarter" idx="10"/>
          </p:nvPr>
        </p:nvSpPr>
        <p:spPr>
          <a:xfrm>
            <a:off x="777239" y="2580358"/>
            <a:ext cx="14519275" cy="6407573"/>
          </a:xfrm>
        </p:spPr>
        <p:txBody>
          <a:bodyPr>
            <a:normAutofit fontScale="70000" lnSpcReduction="20000"/>
          </a:bodyPr>
          <a:lstStyle/>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dirty="0" smtClean="0">
              <a:solidFill>
                <a:schemeClr val="accent1"/>
              </a:solidFill>
            </a:endParaRPr>
          </a:p>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dirty="0" smtClean="0">
              <a:solidFill>
                <a:schemeClr val="accent1"/>
              </a:solidFill>
            </a:endParaRPr>
          </a:p>
          <a:p>
            <a:pPr marL="0" indent="0" fontAlgn="base">
              <a:spcBef>
                <a:spcPct val="0"/>
              </a:spcBef>
              <a:spcAft>
                <a:spcPct val="0"/>
              </a:spcAft>
              <a:buSzPct val="100000"/>
              <a:buNone/>
            </a:pPr>
            <a:endParaRPr lang="en-US" dirty="0">
              <a:solidFill>
                <a:schemeClr val="accent1"/>
              </a:solidFill>
            </a:endParaRPr>
          </a:p>
          <a:p>
            <a:pPr marL="0" indent="0" fontAlgn="base">
              <a:spcBef>
                <a:spcPct val="0"/>
              </a:spcBef>
              <a:spcAft>
                <a:spcPct val="0"/>
              </a:spcAft>
              <a:buSzPct val="100000"/>
              <a:buNone/>
            </a:pPr>
            <a:endParaRPr lang="en-US" dirty="0" smtClean="0">
              <a:solidFill>
                <a:srgbClr val="4D4D4D"/>
              </a:solidFill>
            </a:endParaRPr>
          </a:p>
          <a:p>
            <a:pPr fontAlgn="base">
              <a:spcBef>
                <a:spcPct val="0"/>
              </a:spcBef>
              <a:spcAft>
                <a:spcPct val="0"/>
              </a:spcAft>
              <a:buSzPct val="100000"/>
              <a:buFont typeface="Arial" panose="020B0604020202020204" pitchFamily="34" charset="0"/>
              <a:buChar char="•"/>
            </a:pPr>
            <a:r>
              <a:rPr lang="en-US" dirty="0" smtClean="0">
                <a:latin typeface="Futura Lt BT"/>
              </a:rPr>
              <a:t>Find-while-you-type </a:t>
            </a:r>
            <a:r>
              <a:rPr lang="en-US" dirty="0">
                <a:latin typeface="Futura Lt BT"/>
              </a:rPr>
              <a:t>filters</a:t>
            </a:r>
          </a:p>
          <a:p>
            <a:pPr fontAlgn="base">
              <a:spcBef>
                <a:spcPct val="0"/>
              </a:spcBef>
              <a:spcAft>
                <a:spcPct val="0"/>
              </a:spcAft>
              <a:buSzPct val="100000"/>
              <a:buFont typeface="Arial" panose="020B0604020202020204" pitchFamily="34" charset="0"/>
              <a:buChar char="•"/>
            </a:pPr>
            <a:r>
              <a:rPr lang="en-US" dirty="0">
                <a:latin typeface="Futura Lt BT"/>
              </a:rPr>
              <a:t>Sort ascending/descending</a:t>
            </a:r>
          </a:p>
          <a:p>
            <a:pPr fontAlgn="base">
              <a:spcBef>
                <a:spcPct val="0"/>
              </a:spcBef>
              <a:spcAft>
                <a:spcPct val="0"/>
              </a:spcAft>
              <a:buSzPct val="100000"/>
              <a:buFont typeface="Arial" panose="020B0604020202020204" pitchFamily="34" charset="0"/>
              <a:buChar char="•"/>
            </a:pPr>
            <a:r>
              <a:rPr lang="en-US" dirty="0">
                <a:latin typeface="Futura Lt BT"/>
              </a:rPr>
              <a:t>Save filters to create Custom View’s per user</a:t>
            </a:r>
          </a:p>
          <a:p>
            <a:pPr fontAlgn="base">
              <a:spcBef>
                <a:spcPct val="0"/>
              </a:spcBef>
              <a:spcAft>
                <a:spcPct val="0"/>
              </a:spcAft>
              <a:buSzPct val="100000"/>
              <a:buFont typeface="Arial" panose="020B0604020202020204" pitchFamily="34" charset="0"/>
              <a:buChar char="•"/>
            </a:pPr>
            <a:r>
              <a:rPr lang="en-US" dirty="0">
                <a:latin typeface="Futura Lt BT"/>
              </a:rPr>
              <a:t>Default sort is for Open/Working/Pending (Resolved not shown)</a:t>
            </a:r>
          </a:p>
          <a:p>
            <a:pPr fontAlgn="base">
              <a:spcBef>
                <a:spcPct val="0"/>
              </a:spcBef>
              <a:spcAft>
                <a:spcPct val="0"/>
              </a:spcAft>
              <a:buSzPct val="100000"/>
              <a:buFont typeface="Arial" panose="020B0604020202020204" pitchFamily="34" charset="0"/>
              <a:buChar char="•"/>
            </a:pPr>
            <a:r>
              <a:rPr lang="en-US" dirty="0">
                <a:latin typeface="Futura Lt BT"/>
              </a:rPr>
              <a:t>Create new tickets</a:t>
            </a:r>
          </a:p>
          <a:p>
            <a:pPr fontAlgn="base">
              <a:spcBef>
                <a:spcPct val="0"/>
              </a:spcBef>
              <a:spcAft>
                <a:spcPct val="0"/>
              </a:spcAft>
              <a:buSzPct val="100000"/>
              <a:buFont typeface="Arial" panose="020B0604020202020204" pitchFamily="34" charset="0"/>
              <a:buChar char="•"/>
            </a:pPr>
            <a:r>
              <a:rPr lang="en-US" dirty="0">
                <a:latin typeface="Futura Lt BT"/>
              </a:rPr>
              <a:t>Report of either the list of tickets or on an individual ticket</a:t>
            </a:r>
          </a:p>
          <a:p>
            <a:pPr fontAlgn="base">
              <a:spcBef>
                <a:spcPct val="0"/>
              </a:spcBef>
              <a:spcAft>
                <a:spcPct val="0"/>
              </a:spcAft>
              <a:buSzPct val="100000"/>
              <a:buFont typeface="Arial" panose="020B0604020202020204" pitchFamily="34" charset="0"/>
              <a:buChar char="•"/>
            </a:pPr>
            <a:r>
              <a:rPr lang="en-US" dirty="0">
                <a:latin typeface="Futura Lt BT"/>
              </a:rPr>
              <a:t>Bulk actions including Bulk Resolve</a:t>
            </a:r>
          </a:p>
          <a:p>
            <a:pPr fontAlgn="base">
              <a:spcBef>
                <a:spcPct val="0"/>
              </a:spcBef>
              <a:spcAft>
                <a:spcPct val="0"/>
              </a:spcAft>
              <a:buSzPct val="100000"/>
              <a:buFont typeface="Arial" panose="020B0604020202020204" pitchFamily="34" charset="0"/>
              <a:buChar char="•"/>
            </a:pPr>
            <a:r>
              <a:rPr lang="en-US" dirty="0">
                <a:latin typeface="Futura Lt BT"/>
              </a:rPr>
              <a:t>Send ticket as a Message</a:t>
            </a:r>
          </a:p>
          <a:p>
            <a:pPr fontAlgn="base">
              <a:spcBef>
                <a:spcPct val="0"/>
              </a:spcBef>
              <a:spcAft>
                <a:spcPct val="0"/>
              </a:spcAft>
              <a:buSzPct val="100000"/>
              <a:buFont typeface="Arial" panose="020B0604020202020204" pitchFamily="34" charset="0"/>
              <a:buChar char="•"/>
            </a:pPr>
            <a:r>
              <a:rPr lang="en-US" dirty="0">
                <a:latin typeface="Futura Lt BT"/>
              </a:rPr>
              <a:t>Filter for </a:t>
            </a:r>
            <a:r>
              <a:rPr lang="en-US" b="1" i="1" dirty="0">
                <a:latin typeface="Futura Lt BT"/>
              </a:rPr>
              <a:t>Status</a:t>
            </a:r>
            <a:r>
              <a:rPr lang="en-US" dirty="0">
                <a:latin typeface="Futura Lt BT"/>
              </a:rPr>
              <a:t> “resolved” to see list of resolved </a:t>
            </a:r>
            <a:r>
              <a:rPr lang="en-US" dirty="0" smtClean="0">
                <a:latin typeface="Futura Lt BT"/>
              </a:rPr>
              <a:t>tickets</a:t>
            </a:r>
            <a:endParaRPr lang="en-US" dirty="0">
              <a:latin typeface="Futura Lt BT"/>
            </a:endParaRPr>
          </a:p>
        </p:txBody>
      </p:sp>
      <p:sp>
        <p:nvSpPr>
          <p:cNvPr id="5" name="Text Placeholder 4"/>
          <p:cNvSpPr>
            <a:spLocks noGrp="1"/>
          </p:cNvSpPr>
          <p:nvPr>
            <p:ph type="body" sz="quarter" idx="11"/>
          </p:nvPr>
        </p:nvSpPr>
        <p:spPr/>
        <p:txBody>
          <a:bodyPr>
            <a:normAutofit fontScale="85000" lnSpcReduction="20000"/>
          </a:bodyPr>
          <a:lstStyle/>
          <a:p>
            <a:r>
              <a:rPr lang="en-US" dirty="0">
                <a:solidFill>
                  <a:schemeClr val="accent1"/>
                </a:solidFill>
              </a:rPr>
              <a:t>Tickets Tab</a:t>
            </a:r>
          </a:p>
          <a:p>
            <a:endParaRPr lang="en-US" dirty="0"/>
          </a:p>
        </p:txBody>
      </p:sp>
      <p:sp>
        <p:nvSpPr>
          <p:cNvPr id="14" name="TextBox 13"/>
          <p:cNvSpPr txBox="1"/>
          <p:nvPr/>
        </p:nvSpPr>
        <p:spPr>
          <a:xfrm>
            <a:off x="9892435" y="1763516"/>
            <a:ext cx="4486506" cy="594009"/>
          </a:xfrm>
          <a:prstGeom prst="rect">
            <a:avLst/>
          </a:prstGeom>
          <a:noFill/>
        </p:spPr>
        <p:txBody>
          <a:bodyPr wrap="square" lIns="146304" tIns="73152" rIns="146304" bIns="73152" rtlCol="0">
            <a:spAutoFit/>
          </a:bodyPr>
          <a:lstStyle/>
          <a:p>
            <a:pPr fontAlgn="base">
              <a:spcBef>
                <a:spcPct val="0"/>
              </a:spcBef>
              <a:spcAft>
                <a:spcPct val="0"/>
              </a:spcAft>
            </a:pPr>
            <a:r>
              <a:rPr lang="en-US" dirty="0">
                <a:solidFill>
                  <a:schemeClr val="tx1">
                    <a:lumMod val="50000"/>
                  </a:schemeClr>
                </a:solidFill>
                <a:latin typeface="Futura Lt BT"/>
              </a:rPr>
              <a:t>Screen refresh timer </a:t>
            </a:r>
          </a:p>
        </p:txBody>
      </p:sp>
      <p:cxnSp>
        <p:nvCxnSpPr>
          <p:cNvPr id="6" name="Elbow Connector 5"/>
          <p:cNvCxnSpPr/>
          <p:nvPr/>
        </p:nvCxnSpPr>
        <p:spPr>
          <a:xfrm rot="16200000" flipH="1">
            <a:off x="12589997" y="1697153"/>
            <a:ext cx="344279" cy="1536672"/>
          </a:xfrm>
          <a:prstGeom prst="bentConnector2">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36142159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Console Icons</a:t>
            </a:r>
            <a:endParaRPr lang="en-US" dirty="0">
              <a:solidFill>
                <a:schemeClr val="tx1">
                  <a:lumMod val="50000"/>
                </a:schemeClr>
              </a:solidFill>
            </a:endParaRPr>
          </a:p>
        </p:txBody>
      </p:sp>
      <p:graphicFrame>
        <p:nvGraphicFramePr>
          <p:cNvPr id="3" name="Table 2"/>
          <p:cNvGraphicFramePr>
            <a:graphicFrameLocks noGrp="1"/>
          </p:cNvGraphicFramePr>
          <p:nvPr>
            <p:extLst/>
          </p:nvPr>
        </p:nvGraphicFramePr>
        <p:xfrm>
          <a:off x="2394223" y="1598363"/>
          <a:ext cx="10363200" cy="7443162"/>
        </p:xfrm>
        <a:graphic>
          <a:graphicData uri="http://schemas.openxmlformats.org/drawingml/2006/table">
            <a:tbl>
              <a:tblPr firstRow="1" bandRow="1">
                <a:tableStyleId>{5C22544A-7EE6-4342-B048-85BDC9FD1C3A}</a:tableStyleId>
              </a:tblPr>
              <a:tblGrid>
                <a:gridCol w="1351816"/>
                <a:gridCol w="9011384"/>
              </a:tblGrid>
              <a:tr h="1127706">
                <a:tc>
                  <a:txBody>
                    <a:bodyPr/>
                    <a:lstStyle/>
                    <a:p>
                      <a:r>
                        <a:rPr lang="en-US" sz="4300" dirty="0" smtClean="0"/>
                        <a:t>Icon</a:t>
                      </a:r>
                      <a:endParaRPr lang="en-US" sz="4300" dirty="0"/>
                    </a:p>
                  </a:txBody>
                  <a:tcPr marL="155448" marR="155448" marT="67056" marB="67056"/>
                </a:tc>
                <a:tc>
                  <a:txBody>
                    <a:bodyPr/>
                    <a:lstStyle/>
                    <a:p>
                      <a:r>
                        <a:rPr lang="en-US" sz="4300" dirty="0" smtClean="0"/>
                        <a:t>Purpose</a:t>
                      </a:r>
                      <a:endParaRPr lang="en-US" sz="4300" dirty="0"/>
                    </a:p>
                  </a:txBody>
                  <a:tcPr marL="155448" marR="155448" marT="67056" marB="67056"/>
                </a:tc>
              </a:tr>
              <a:tr h="622321">
                <a:tc>
                  <a:txBody>
                    <a:bodyPr/>
                    <a:lstStyle/>
                    <a:p>
                      <a:endParaRPr lang="en-US" sz="4300" dirty="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Filters icon</a:t>
                      </a:r>
                    </a:p>
                  </a:txBody>
                  <a:tcPr marL="155448" marR="155448" marT="67056" marB="67056"/>
                </a:tc>
              </a:tr>
              <a:tr h="622321">
                <a:tc>
                  <a:txBody>
                    <a:bodyPr/>
                    <a:lstStyle/>
                    <a:p>
                      <a:endParaRPr lang="en-US" sz="430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Ticket Editor icon</a:t>
                      </a:r>
                    </a:p>
                  </a:txBody>
                  <a:tcPr marL="155448" marR="155448" marT="67056" marB="67056"/>
                </a:tc>
              </a:tr>
              <a:tr h="622321">
                <a:tc>
                  <a:txBody>
                    <a:bodyPr/>
                    <a:lstStyle/>
                    <a:p>
                      <a:endParaRPr lang="en-US" sz="430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Device Administration</a:t>
                      </a:r>
                      <a:r>
                        <a:rPr lang="en-US" sz="2600" baseline="0" dirty="0" smtClean="0">
                          <a:solidFill>
                            <a:schemeClr val="tx1">
                              <a:lumMod val="50000"/>
                            </a:schemeClr>
                          </a:solidFill>
                          <a:latin typeface="Futura Lt BT" panose="020B0402020204020303"/>
                        </a:rPr>
                        <a:t> </a:t>
                      </a:r>
                      <a:r>
                        <a:rPr lang="en-US" sz="2600" dirty="0" smtClean="0">
                          <a:solidFill>
                            <a:schemeClr val="tx1">
                              <a:lumMod val="50000"/>
                            </a:schemeClr>
                          </a:solidFill>
                          <a:latin typeface="Futura Lt BT" panose="020B0402020204020303"/>
                        </a:rPr>
                        <a:t>icon</a:t>
                      </a:r>
                    </a:p>
                  </a:txBody>
                  <a:tcPr marL="155448" marR="155448" marT="67056" marB="67056"/>
                </a:tc>
              </a:tr>
              <a:tr h="622321">
                <a:tc>
                  <a:txBody>
                    <a:bodyPr/>
                    <a:lstStyle/>
                    <a:p>
                      <a:endParaRPr lang="en-US" sz="4300" dirty="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Ticket Summary icon</a:t>
                      </a:r>
                    </a:p>
                  </a:txBody>
                  <a:tcPr marL="155448" marR="155448" marT="67056" marB="67056"/>
                </a:tc>
              </a:tr>
              <a:tr h="622321">
                <a:tc>
                  <a:txBody>
                    <a:bodyPr/>
                    <a:lstStyle/>
                    <a:p>
                      <a:endParaRPr lang="en-US" sz="4300" dirty="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Send a message icon</a:t>
                      </a:r>
                    </a:p>
                  </a:txBody>
                  <a:tcPr marL="155448" marR="155448" marT="67056" marB="67056"/>
                </a:tc>
              </a:tr>
              <a:tr h="622321">
                <a:tc>
                  <a:txBody>
                    <a:bodyPr/>
                    <a:lstStyle/>
                    <a:p>
                      <a:endParaRPr lang="en-US" sz="430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Report Creator icon</a:t>
                      </a:r>
                    </a:p>
                  </a:txBody>
                  <a:tcPr marL="155448" marR="155448" marT="67056" marB="67056"/>
                </a:tc>
              </a:tr>
              <a:tr h="622321">
                <a:tc>
                  <a:txBody>
                    <a:bodyPr/>
                    <a:lstStyle/>
                    <a:p>
                      <a:endParaRPr lang="en-US" sz="430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Parent Ticket icon</a:t>
                      </a:r>
                    </a:p>
                  </a:txBody>
                  <a:tcPr marL="155448" marR="155448" marT="67056" marB="67056"/>
                </a:tc>
              </a:tr>
              <a:tr h="622321">
                <a:tc>
                  <a:txBody>
                    <a:bodyPr/>
                    <a:lstStyle/>
                    <a:p>
                      <a:endParaRPr lang="en-US" sz="4300" dirty="0"/>
                    </a:p>
                  </a:txBody>
                  <a:tcPr marL="155448" marR="155448" marT="67056" marB="6705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chemeClr val="tx1">
                              <a:lumMod val="50000"/>
                            </a:schemeClr>
                          </a:solidFill>
                          <a:latin typeface="Futura Lt BT" panose="020B0402020204020303"/>
                        </a:rPr>
                        <a:t>Checkbox icon</a:t>
                      </a:r>
                    </a:p>
                  </a:txBody>
                  <a:tcPr marL="155448" marR="155448" marT="67056" marB="67056"/>
                </a:tc>
              </a:tr>
            </a:tbl>
          </a:graphicData>
        </a:graphic>
      </p:graphicFrame>
      <p:grpSp>
        <p:nvGrpSpPr>
          <p:cNvPr id="4" name="Group 3"/>
          <p:cNvGrpSpPr/>
          <p:nvPr/>
        </p:nvGrpSpPr>
        <p:grpSpPr>
          <a:xfrm>
            <a:off x="2783598" y="2929525"/>
            <a:ext cx="564040" cy="5846175"/>
            <a:chOff x="2015735" y="1994901"/>
            <a:chExt cx="331788" cy="3006590"/>
          </a:xfrm>
        </p:grpSpPr>
        <p:pic>
          <p:nvPicPr>
            <p:cNvPr id="19" name="Picture 18" descr="filter icon.jpg"/>
            <p:cNvPicPr>
              <a:picLocks noChangeAspect="1"/>
            </p:cNvPicPr>
            <p:nvPr/>
          </p:nvPicPr>
          <p:blipFill>
            <a:blip r:embed="rId3" cstate="print"/>
            <a:stretch>
              <a:fillRect/>
            </a:stretch>
          </p:blipFill>
          <p:spPr>
            <a:xfrm>
              <a:off x="2015735" y="1994901"/>
              <a:ext cx="331788" cy="279400"/>
            </a:xfrm>
            <a:prstGeom prst="rect">
              <a:avLst/>
            </a:prstGeom>
          </p:spPr>
        </p:pic>
        <p:pic>
          <p:nvPicPr>
            <p:cNvPr id="24" name="Picture 23" descr="edit.png"/>
            <p:cNvPicPr>
              <a:picLocks noChangeAspect="1"/>
            </p:cNvPicPr>
            <p:nvPr/>
          </p:nvPicPr>
          <p:blipFill>
            <a:blip r:embed="rId4" cstate="print"/>
            <a:stretch>
              <a:fillRect/>
            </a:stretch>
          </p:blipFill>
          <p:spPr>
            <a:xfrm>
              <a:off x="2078096" y="2410434"/>
              <a:ext cx="207066" cy="207066"/>
            </a:xfrm>
            <a:prstGeom prst="rect">
              <a:avLst/>
            </a:prstGeom>
          </p:spPr>
        </p:pic>
        <p:pic>
          <p:nvPicPr>
            <p:cNvPr id="26" name="Picture 25" descr="device properties icon.jpg"/>
            <p:cNvPicPr>
              <a:picLocks noChangeAspect="1"/>
            </p:cNvPicPr>
            <p:nvPr/>
          </p:nvPicPr>
          <p:blipFill>
            <a:blip r:embed="rId5" cstate="print"/>
            <a:stretch>
              <a:fillRect/>
            </a:stretch>
          </p:blipFill>
          <p:spPr>
            <a:xfrm>
              <a:off x="2078096" y="2834005"/>
              <a:ext cx="203051" cy="191770"/>
            </a:xfrm>
            <a:prstGeom prst="rect">
              <a:avLst/>
            </a:prstGeom>
          </p:spPr>
        </p:pic>
        <p:pic>
          <p:nvPicPr>
            <p:cNvPr id="20" name="Picture 19" descr="i icon.jpg"/>
            <p:cNvPicPr>
              <a:picLocks noChangeAspect="1"/>
            </p:cNvPicPr>
            <p:nvPr/>
          </p:nvPicPr>
          <p:blipFill>
            <a:blip r:embed="rId6" cstate="print"/>
            <a:stretch>
              <a:fillRect/>
            </a:stretch>
          </p:blipFill>
          <p:spPr>
            <a:xfrm>
              <a:off x="2041191" y="3182735"/>
              <a:ext cx="276860" cy="276860"/>
            </a:xfrm>
            <a:prstGeom prst="rect">
              <a:avLst/>
            </a:prstGeom>
          </p:spPr>
        </p:pic>
        <p:pic>
          <p:nvPicPr>
            <p:cNvPr id="25" name="Picture 24" descr="mail2.png"/>
            <p:cNvPicPr>
              <a:picLocks noChangeAspect="1"/>
            </p:cNvPicPr>
            <p:nvPr/>
          </p:nvPicPr>
          <p:blipFill>
            <a:blip r:embed="rId7" cstate="print"/>
            <a:stretch>
              <a:fillRect/>
            </a:stretch>
          </p:blipFill>
          <p:spPr>
            <a:xfrm>
              <a:off x="2062873" y="3608014"/>
              <a:ext cx="237512" cy="237512"/>
            </a:xfrm>
            <a:prstGeom prst="rect">
              <a:avLst/>
            </a:prstGeom>
          </p:spPr>
        </p:pic>
        <p:pic>
          <p:nvPicPr>
            <p:cNvPr id="27" name="Picture 26" descr="printer.png"/>
            <p:cNvPicPr>
              <a:picLocks noChangeAspect="1"/>
            </p:cNvPicPr>
            <p:nvPr/>
          </p:nvPicPr>
          <p:blipFill>
            <a:blip r:embed="rId8" cstate="print"/>
            <a:stretch>
              <a:fillRect/>
            </a:stretch>
          </p:blipFill>
          <p:spPr>
            <a:xfrm>
              <a:off x="2078096" y="3989015"/>
              <a:ext cx="242626" cy="242626"/>
            </a:xfrm>
            <a:prstGeom prst="rect">
              <a:avLst/>
            </a:prstGeom>
          </p:spPr>
        </p:pic>
        <p:pic>
          <p:nvPicPr>
            <p:cNvPr id="28" name="Picture 27" descr="blocks.png"/>
            <p:cNvPicPr>
              <a:picLocks noChangeAspect="1"/>
            </p:cNvPicPr>
            <p:nvPr/>
          </p:nvPicPr>
          <p:blipFill>
            <a:blip r:embed="rId9" cstate="print"/>
            <a:stretch>
              <a:fillRect/>
            </a:stretch>
          </p:blipFill>
          <p:spPr>
            <a:xfrm>
              <a:off x="2095029" y="4420208"/>
              <a:ext cx="204490" cy="204490"/>
            </a:xfrm>
            <a:prstGeom prst="rect">
              <a:avLst/>
            </a:prstGeom>
          </p:spPr>
        </p:pic>
        <p:pic>
          <p:nvPicPr>
            <p:cNvPr id="10" name="Picture 9" descr="checkbox.jpg"/>
            <p:cNvPicPr>
              <a:picLocks noChangeAspect="1"/>
            </p:cNvPicPr>
            <p:nvPr/>
          </p:nvPicPr>
          <p:blipFill>
            <a:blip r:embed="rId10" cstate="print"/>
            <a:stretch>
              <a:fillRect/>
            </a:stretch>
          </p:blipFill>
          <p:spPr>
            <a:xfrm>
              <a:off x="2095543" y="4777971"/>
              <a:ext cx="209550" cy="223520"/>
            </a:xfrm>
            <a:prstGeom prst="rect">
              <a:avLst/>
            </a:prstGeom>
          </p:spPr>
        </p:pic>
      </p:grpSp>
      <p:sp>
        <p:nvSpPr>
          <p:cNvPr id="14" name="TextBox 13"/>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758567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Console Reports</a:t>
            </a:r>
            <a:endParaRPr lang="en-US" dirty="0">
              <a:solidFill>
                <a:schemeClr val="tx1">
                  <a:lumMod val="50000"/>
                </a:schemeClr>
              </a:solidFill>
            </a:endParaRPr>
          </a:p>
        </p:txBody>
      </p:sp>
      <p:sp>
        <p:nvSpPr>
          <p:cNvPr id="5" name="Text Placeholder 4"/>
          <p:cNvSpPr>
            <a:spLocks noGrp="1"/>
          </p:cNvSpPr>
          <p:nvPr>
            <p:ph type="body" sz="quarter" idx="11"/>
          </p:nvPr>
        </p:nvSpPr>
        <p:spPr/>
        <p:txBody>
          <a:bodyPr>
            <a:normAutofit fontScale="85000" lnSpcReduction="20000"/>
          </a:bodyPr>
          <a:lstStyle/>
          <a:p>
            <a:r>
              <a:rPr lang="en-US" dirty="0">
                <a:solidFill>
                  <a:schemeClr val="accent1"/>
                </a:solidFill>
              </a:rPr>
              <a:t>Tickets Tab</a:t>
            </a:r>
          </a:p>
          <a:p>
            <a:endParaRPr lang="en-US" dirty="0"/>
          </a:p>
        </p:txBody>
      </p:sp>
      <p:sp>
        <p:nvSpPr>
          <p:cNvPr id="4" name="TextBox 3"/>
          <p:cNvSpPr txBox="1"/>
          <p:nvPr/>
        </p:nvSpPr>
        <p:spPr>
          <a:xfrm>
            <a:off x="936219" y="4682496"/>
            <a:ext cx="12870435" cy="594009"/>
          </a:xfrm>
          <a:prstGeom prst="rect">
            <a:avLst/>
          </a:prstGeom>
          <a:noFill/>
        </p:spPr>
        <p:txBody>
          <a:bodyPr wrap="square" lIns="146304" tIns="73152" rIns="146304" bIns="73152" rtlCol="0">
            <a:spAutoFit/>
          </a:bodyPr>
          <a:lstStyle/>
          <a:p>
            <a:pPr fontAlgn="base">
              <a:spcBef>
                <a:spcPct val="0"/>
              </a:spcBef>
              <a:spcAft>
                <a:spcPct val="0"/>
              </a:spcAft>
              <a:buClr>
                <a:srgbClr val="C00000"/>
              </a:buClr>
              <a:buSzPct val="65000"/>
            </a:pPr>
            <a:r>
              <a:rPr lang="en-US" dirty="0">
                <a:solidFill>
                  <a:schemeClr val="tx1">
                    <a:lumMod val="50000"/>
                  </a:schemeClr>
                </a:solidFill>
                <a:latin typeface="Futura Lt BT"/>
              </a:rPr>
              <a:t>Individual ticket </a:t>
            </a:r>
            <a:r>
              <a:rPr lang="en-US" b="1" dirty="0">
                <a:solidFill>
                  <a:schemeClr val="tx1">
                    <a:lumMod val="50000"/>
                  </a:schemeClr>
                </a:solidFill>
                <a:latin typeface="Futura Lt BT"/>
              </a:rPr>
              <a:t>[Printer] </a:t>
            </a:r>
            <a:r>
              <a:rPr lang="en-US" dirty="0">
                <a:solidFill>
                  <a:schemeClr val="tx1">
                    <a:lumMod val="50000"/>
                  </a:schemeClr>
                </a:solidFill>
                <a:latin typeface="Futura Lt BT"/>
              </a:rPr>
              <a:t>icon provides individual ticket report</a:t>
            </a:r>
          </a:p>
        </p:txBody>
      </p:sp>
      <p:sp>
        <p:nvSpPr>
          <p:cNvPr id="14" name="TextBox 13"/>
          <p:cNvSpPr txBox="1"/>
          <p:nvPr/>
        </p:nvSpPr>
        <p:spPr>
          <a:xfrm>
            <a:off x="936218" y="1854769"/>
            <a:ext cx="12743205" cy="594009"/>
          </a:xfrm>
          <a:prstGeom prst="rect">
            <a:avLst/>
          </a:prstGeom>
          <a:noFill/>
        </p:spPr>
        <p:txBody>
          <a:bodyPr wrap="square" lIns="146304" tIns="73152" rIns="146304" bIns="73152" rtlCol="0">
            <a:spAutoFit/>
          </a:bodyPr>
          <a:lstStyle/>
          <a:p>
            <a:pPr fontAlgn="base">
              <a:spcBef>
                <a:spcPct val="0"/>
              </a:spcBef>
              <a:spcAft>
                <a:spcPct val="0"/>
              </a:spcAft>
            </a:pPr>
            <a:r>
              <a:rPr lang="en-US" b="1" dirty="0">
                <a:solidFill>
                  <a:schemeClr val="tx1">
                    <a:lumMod val="50000"/>
                  </a:schemeClr>
                </a:solidFill>
                <a:latin typeface="Futura Lt BT"/>
              </a:rPr>
              <a:t>[Actions]</a:t>
            </a:r>
            <a:r>
              <a:rPr lang="en-US" dirty="0">
                <a:solidFill>
                  <a:schemeClr val="tx1">
                    <a:lumMod val="50000"/>
                  </a:schemeClr>
                </a:solidFill>
                <a:latin typeface="Futura Lt BT"/>
              </a:rPr>
              <a:t> </a:t>
            </a:r>
            <a:r>
              <a:rPr lang="en-US" i="1" dirty="0">
                <a:solidFill>
                  <a:schemeClr val="tx1">
                    <a:lumMod val="50000"/>
                  </a:schemeClr>
                </a:solidFill>
                <a:latin typeface="Futura Lt BT"/>
              </a:rPr>
              <a:t>Generate Report</a:t>
            </a:r>
            <a:r>
              <a:rPr lang="en-US" dirty="0">
                <a:solidFill>
                  <a:schemeClr val="tx1">
                    <a:lumMod val="50000"/>
                  </a:schemeClr>
                </a:solidFill>
                <a:latin typeface="Futura Lt BT"/>
              </a:rPr>
              <a:t> provides listing of all tickets on screen</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20" y="2531078"/>
            <a:ext cx="12432309" cy="2151418"/>
          </a:xfrm>
          <a:prstGeom prst="rect">
            <a:avLst/>
          </a:prstGeom>
          <a:noFill/>
          <a:ln w="9525">
            <a:solidFill>
              <a:srgbClr val="4D4D4D"/>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20" y="5522109"/>
            <a:ext cx="10118925" cy="3780424"/>
          </a:xfrm>
          <a:prstGeom prst="rect">
            <a:avLst/>
          </a:prstGeom>
          <a:noFill/>
          <a:ln w="9525">
            <a:solidFill>
              <a:srgbClr val="4D4D4D"/>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616" y="5924056"/>
            <a:ext cx="2400300" cy="638175"/>
          </a:xfrm>
          <a:prstGeom prst="rect">
            <a:avLst/>
          </a:prstGeom>
        </p:spPr>
      </p:pic>
    </p:spTree>
    <p:extLst>
      <p:ext uri="{BB962C8B-B14F-4D97-AF65-F5344CB8AC3E}">
        <p14:creationId xmlns:p14="http://schemas.microsoft.com/office/powerpoint/2010/main" val="10815297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Creating Tickets</a:t>
            </a:r>
            <a:endParaRPr lang="en-US" dirty="0">
              <a:solidFill>
                <a:schemeClr val="tx1">
                  <a:lumMod val="50000"/>
                </a:schemeClr>
              </a:solidFill>
            </a:endParaRPr>
          </a:p>
        </p:txBody>
      </p:sp>
      <p:sp>
        <p:nvSpPr>
          <p:cNvPr id="5" name="Content Placeholder 4"/>
          <p:cNvSpPr>
            <a:spLocks noGrp="1"/>
          </p:cNvSpPr>
          <p:nvPr>
            <p:ph sz="quarter" idx="10"/>
          </p:nvPr>
        </p:nvSpPr>
        <p:spPr>
          <a:xfrm>
            <a:off x="512764" y="2217587"/>
            <a:ext cx="14519275" cy="6407573"/>
          </a:xfrm>
        </p:spPr>
        <p:txBody>
          <a:bodyPr>
            <a:normAutofit fontScale="92500" lnSpcReduction="20000"/>
          </a:bodyPr>
          <a:lstStyle/>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sz="3200" dirty="0" smtClean="0"/>
          </a:p>
          <a:p>
            <a:pPr marL="0" indent="0">
              <a:buNone/>
            </a:pPr>
            <a:r>
              <a:rPr lang="en-US" sz="3200" dirty="0" smtClean="0"/>
              <a:t>None </a:t>
            </a:r>
            <a:r>
              <a:rPr lang="en-US" sz="3200" dirty="0"/>
              <a:t>of the fields are required, but at a minimum fill out:</a:t>
            </a:r>
          </a:p>
          <a:p>
            <a:pPr lvl="1">
              <a:buClr>
                <a:schemeClr val="accent1"/>
              </a:buClr>
              <a:buSzPct val="100000"/>
            </a:pPr>
            <a:r>
              <a:rPr lang="en-US" sz="2600" dirty="0"/>
              <a:t>Description</a:t>
            </a:r>
          </a:p>
          <a:p>
            <a:pPr lvl="1">
              <a:buClr>
                <a:schemeClr val="accent1"/>
              </a:buClr>
              <a:buSzPct val="100000"/>
            </a:pPr>
            <a:r>
              <a:rPr lang="en-US" sz="2600" dirty="0"/>
              <a:t>Severity</a:t>
            </a:r>
          </a:p>
          <a:p>
            <a:pPr lvl="1">
              <a:buClr>
                <a:schemeClr val="accent1"/>
              </a:buClr>
              <a:buSzPct val="100000"/>
            </a:pPr>
            <a:r>
              <a:rPr lang="en-US" sz="2600" dirty="0"/>
              <a:t>First note</a:t>
            </a:r>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accent1"/>
                </a:solidFill>
              </a:rPr>
              <a:t>Tickets &gt; Create</a:t>
            </a:r>
          </a:p>
          <a:p>
            <a:endParaRPr lang="en-US" dirty="0"/>
          </a:p>
        </p:txBody>
      </p:sp>
      <p:sp>
        <p:nvSpPr>
          <p:cNvPr id="6" name="TextBox 5"/>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8" y="2217587"/>
            <a:ext cx="13859012" cy="4088620"/>
          </a:xfrm>
          <a:prstGeom prst="rect">
            <a:avLst/>
          </a:prstGeom>
          <a:ln>
            <a:solidFill>
              <a:schemeClr val="tx2"/>
            </a:solidFill>
          </a:ln>
        </p:spPr>
      </p:pic>
    </p:spTree>
    <p:extLst>
      <p:ext uri="{BB962C8B-B14F-4D97-AF65-F5344CB8AC3E}">
        <p14:creationId xmlns:p14="http://schemas.microsoft.com/office/powerpoint/2010/main" val="117792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Opening Existing Ticket</a:t>
            </a:r>
            <a:endParaRPr lang="en-US" dirty="0">
              <a:solidFill>
                <a:schemeClr val="tx1">
                  <a:lumMod val="50000"/>
                </a:schemeClr>
              </a:solidFill>
            </a:endParaRPr>
          </a:p>
        </p:txBody>
      </p:sp>
      <p:sp>
        <p:nvSpPr>
          <p:cNvPr id="3" name="Content Placeholder 2"/>
          <p:cNvSpPr>
            <a:spLocks noGrp="1"/>
          </p:cNvSpPr>
          <p:nvPr>
            <p:ph sz="quarter" idx="10"/>
          </p:nvPr>
        </p:nvSpPr>
        <p:spPr>
          <a:xfrm>
            <a:off x="802859" y="5152724"/>
            <a:ext cx="14519275" cy="3768154"/>
          </a:xfrm>
        </p:spPr>
        <p:txBody>
          <a:bodyPr>
            <a:normAutofit fontScale="92500" lnSpcReduction="10000"/>
          </a:bodyPr>
          <a:lstStyle/>
          <a:p>
            <a:pPr marL="0" indent="0" fontAlgn="base">
              <a:spcBef>
                <a:spcPct val="0"/>
              </a:spcBef>
              <a:spcAft>
                <a:spcPct val="0"/>
              </a:spcAft>
              <a:buClr>
                <a:srgbClr val="C00000"/>
              </a:buClr>
              <a:buSzPct val="65000"/>
              <a:buNone/>
            </a:pPr>
            <a:r>
              <a:rPr lang="en-US" dirty="0"/>
              <a:t>Methods to open ticket on the Ticket Console:</a:t>
            </a:r>
          </a:p>
          <a:p>
            <a:pPr fontAlgn="base">
              <a:spcBef>
                <a:spcPct val="0"/>
              </a:spcBef>
              <a:spcAft>
                <a:spcPct val="0"/>
              </a:spcAft>
              <a:buClr>
                <a:srgbClr val="C00000"/>
              </a:buClr>
              <a:buSzPct val="65000"/>
            </a:pPr>
            <a:endParaRPr lang="en-US" dirty="0"/>
          </a:p>
          <a:p>
            <a:pPr fontAlgn="base">
              <a:spcBef>
                <a:spcPct val="0"/>
              </a:spcBef>
              <a:spcAft>
                <a:spcPct val="0"/>
              </a:spcAft>
              <a:buSzPct val="100000"/>
              <a:buFont typeface="Arial" panose="020B0604020202020204" pitchFamily="34" charset="0"/>
              <a:buChar char="•"/>
            </a:pPr>
            <a:r>
              <a:rPr lang="en-US" dirty="0"/>
              <a:t>Click the wrench for the ticket </a:t>
            </a:r>
          </a:p>
          <a:p>
            <a:pPr fontAlgn="base">
              <a:spcBef>
                <a:spcPct val="0"/>
              </a:spcBef>
              <a:spcAft>
                <a:spcPct val="0"/>
              </a:spcAft>
              <a:buSzPct val="100000"/>
              <a:buFont typeface="Arial" panose="020B0604020202020204" pitchFamily="34" charset="0"/>
              <a:buChar char="•"/>
            </a:pPr>
            <a:r>
              <a:rPr lang="en-US" dirty="0"/>
              <a:t>Double click the description of the ticket</a:t>
            </a:r>
          </a:p>
          <a:p>
            <a:pPr fontAlgn="base">
              <a:spcBef>
                <a:spcPct val="0"/>
              </a:spcBef>
              <a:spcAft>
                <a:spcPct val="0"/>
              </a:spcAft>
              <a:buSzPct val="100000"/>
              <a:buFont typeface="Arial" panose="020B0604020202020204" pitchFamily="34" charset="0"/>
              <a:buChar char="•"/>
            </a:pPr>
            <a:r>
              <a:rPr lang="en-US" dirty="0"/>
              <a:t>Click the ticket ID number</a:t>
            </a:r>
          </a:p>
          <a:p>
            <a:pPr fontAlgn="base">
              <a:spcBef>
                <a:spcPct val="0"/>
              </a:spcBef>
              <a:spcAft>
                <a:spcPct val="0"/>
              </a:spcAft>
              <a:buSzPct val="100000"/>
              <a:buFont typeface="Arial" panose="020B0604020202020204" pitchFamily="34" charset="0"/>
              <a:buChar char="•"/>
            </a:pPr>
            <a:r>
              <a:rPr lang="en-US" dirty="0"/>
              <a:t>Click the “</a:t>
            </a:r>
            <a:r>
              <a:rPr lang="en-US" dirty="0" err="1"/>
              <a:t>i</a:t>
            </a:r>
            <a:r>
              <a:rPr lang="en-US" dirty="0"/>
              <a:t>” icon and then the [Edit] button</a:t>
            </a:r>
          </a:p>
          <a:p>
            <a:endParaRPr lang="en-US" dirty="0"/>
          </a:p>
        </p:txBody>
      </p:sp>
      <p:sp>
        <p:nvSpPr>
          <p:cNvPr id="4" name="Text Placeholder 3"/>
          <p:cNvSpPr>
            <a:spLocks noGrp="1"/>
          </p:cNvSpPr>
          <p:nvPr>
            <p:ph type="body" sz="quarter" idx="11"/>
          </p:nvPr>
        </p:nvSpPr>
        <p:spPr>
          <a:xfrm>
            <a:off x="802859" y="1406966"/>
            <a:ext cx="14519275" cy="642620"/>
          </a:xfrm>
        </p:spPr>
        <p:txBody>
          <a:bodyPr>
            <a:normAutofit fontScale="85000" lnSpcReduction="20000"/>
          </a:bodyPr>
          <a:lstStyle/>
          <a:p>
            <a:r>
              <a:rPr lang="en-US" dirty="0" smtClean="0">
                <a:solidFill>
                  <a:schemeClr val="accent1"/>
                </a:solidFill>
              </a:rPr>
              <a:t>Tickets Tab</a:t>
            </a:r>
            <a:endParaRPr lang="en-US" dirty="0">
              <a:solidFill>
                <a:schemeClr val="accent1"/>
              </a:solidFill>
            </a:endParaRPr>
          </a:p>
        </p:txBody>
      </p:sp>
      <p:cxnSp>
        <p:nvCxnSpPr>
          <p:cNvPr id="6" name="Straight Arrow Connector 5"/>
          <p:cNvCxnSpPr/>
          <p:nvPr/>
        </p:nvCxnSpPr>
        <p:spPr>
          <a:xfrm flipH="1" flipV="1">
            <a:off x="777242" y="3520056"/>
            <a:ext cx="594358" cy="1279742"/>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86213" y="3595245"/>
            <a:ext cx="0" cy="1129364"/>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639788" y="3550668"/>
            <a:ext cx="0" cy="117394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3022317" y="3493973"/>
            <a:ext cx="1385057" cy="130582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53" y="2365438"/>
            <a:ext cx="14680697" cy="1128534"/>
          </a:xfrm>
          <a:prstGeom prst="rect">
            <a:avLst/>
          </a:prstGeom>
          <a:ln>
            <a:solidFill>
              <a:schemeClr val="tx2"/>
            </a:solidFill>
          </a:ln>
        </p:spPr>
      </p:pic>
    </p:spTree>
    <p:extLst>
      <p:ext uri="{BB962C8B-B14F-4D97-AF65-F5344CB8AC3E}">
        <p14:creationId xmlns:p14="http://schemas.microsoft.com/office/powerpoint/2010/main" val="311909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Viewing Ticket</a:t>
            </a:r>
            <a:endParaRPr lang="en-US" dirty="0">
              <a:solidFill>
                <a:schemeClr val="tx1">
                  <a:lumMod val="50000"/>
                </a:schemeClr>
              </a:solidFill>
            </a:endParaRPr>
          </a:p>
        </p:txBody>
      </p:sp>
      <p:sp>
        <p:nvSpPr>
          <p:cNvPr id="3" name="Content Placeholder 2"/>
          <p:cNvSpPr>
            <a:spLocks noGrp="1"/>
          </p:cNvSpPr>
          <p:nvPr>
            <p:ph sz="quarter" idx="10"/>
          </p:nvPr>
        </p:nvSpPr>
        <p:spPr>
          <a:xfrm>
            <a:off x="777240" y="2550856"/>
            <a:ext cx="4644934" cy="6407573"/>
          </a:xfrm>
        </p:spPr>
        <p:txBody>
          <a:bodyPr>
            <a:normAutofit fontScale="77500" lnSpcReduction="20000"/>
          </a:bodyPr>
          <a:lstStyle/>
          <a:p>
            <a:pPr marL="0" indent="0" fontAlgn="base">
              <a:spcBef>
                <a:spcPct val="0"/>
              </a:spcBef>
              <a:spcAft>
                <a:spcPct val="0"/>
              </a:spcAft>
              <a:buClr>
                <a:srgbClr val="C00000"/>
              </a:buClr>
              <a:buSzPct val="65000"/>
              <a:buNone/>
            </a:pPr>
            <a:r>
              <a:rPr lang="en-US" dirty="0"/>
              <a:t>Main Ticket Editor items:</a:t>
            </a:r>
          </a:p>
          <a:p>
            <a:pPr fontAlgn="base">
              <a:spcBef>
                <a:spcPct val="0"/>
              </a:spcBef>
              <a:spcAft>
                <a:spcPct val="0"/>
              </a:spcAft>
              <a:buClr>
                <a:srgbClr val="C00000"/>
              </a:buClr>
              <a:buSzPct val="65000"/>
            </a:pPr>
            <a:endParaRPr lang="en-US" dirty="0"/>
          </a:p>
          <a:p>
            <a:pPr fontAlgn="base">
              <a:spcBef>
                <a:spcPct val="0"/>
              </a:spcBef>
              <a:spcAft>
                <a:spcPct val="0"/>
              </a:spcAft>
              <a:buSzPct val="100000"/>
              <a:buFont typeface="Arial" panose="020B0604020202020204" pitchFamily="34" charset="0"/>
              <a:buChar char="•"/>
            </a:pPr>
            <a:r>
              <a:rPr lang="en-US" dirty="0"/>
              <a:t>TID listed at top, each ticket has a unique id number that will not be repeated</a:t>
            </a:r>
          </a:p>
          <a:p>
            <a:pPr fontAlgn="base">
              <a:spcBef>
                <a:spcPct val="0"/>
              </a:spcBef>
              <a:spcAft>
                <a:spcPct val="0"/>
              </a:spcAft>
              <a:buSzPct val="100000"/>
              <a:buFont typeface="Arial" panose="020B0604020202020204" pitchFamily="34" charset="0"/>
              <a:buChar char="•"/>
            </a:pPr>
            <a:r>
              <a:rPr lang="en-US" dirty="0"/>
              <a:t>Logs tab: record of modifications to ticket</a:t>
            </a:r>
          </a:p>
          <a:p>
            <a:pPr fontAlgn="base">
              <a:spcBef>
                <a:spcPct val="0"/>
              </a:spcBef>
              <a:spcAft>
                <a:spcPct val="0"/>
              </a:spcAft>
              <a:buSzPct val="100000"/>
              <a:buFont typeface="Arial" panose="020B0604020202020204" pitchFamily="34" charset="0"/>
              <a:buChar char="•"/>
            </a:pPr>
            <a:r>
              <a:rPr lang="en-US" dirty="0"/>
              <a:t>Message: send out email version of ticket</a:t>
            </a:r>
          </a:p>
          <a:p>
            <a:pPr fontAlgn="base">
              <a:spcBef>
                <a:spcPct val="0"/>
              </a:spcBef>
              <a:spcAft>
                <a:spcPct val="0"/>
              </a:spcAft>
              <a:buSzPct val="100000"/>
              <a:buFont typeface="Arial" panose="020B0604020202020204" pitchFamily="34" charset="0"/>
              <a:buChar char="•"/>
            </a:pPr>
            <a:r>
              <a:rPr lang="en-US" dirty="0"/>
              <a:t>Actions: various important operations that can be </a:t>
            </a:r>
            <a:r>
              <a:rPr lang="en-US" dirty="0" smtClean="0"/>
              <a:t>executed</a:t>
            </a:r>
            <a:endParaRPr lang="en-US" dirty="0"/>
          </a:p>
        </p:txBody>
      </p:sp>
      <p:sp>
        <p:nvSpPr>
          <p:cNvPr id="4" name="Text Placeholder 3"/>
          <p:cNvSpPr>
            <a:spLocks noGrp="1"/>
          </p:cNvSpPr>
          <p:nvPr>
            <p:ph type="body" sz="quarter" idx="11"/>
          </p:nvPr>
        </p:nvSpPr>
        <p:spPr>
          <a:xfrm>
            <a:off x="777240" y="1362244"/>
            <a:ext cx="14519275" cy="642620"/>
          </a:xfrm>
        </p:spPr>
        <p:txBody>
          <a:bodyPr>
            <a:normAutofit fontScale="85000" lnSpcReduction="20000"/>
          </a:bodyPr>
          <a:lstStyle/>
          <a:p>
            <a:r>
              <a:rPr lang="en-US" dirty="0" smtClean="0">
                <a:solidFill>
                  <a:schemeClr val="accent1"/>
                </a:solidFill>
              </a:rPr>
              <a:t>Tickets &gt; Ticket Editor</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707" y="1586079"/>
            <a:ext cx="9372600" cy="7372350"/>
          </a:xfrm>
          <a:prstGeom prst="rect">
            <a:avLst/>
          </a:prstGeom>
        </p:spPr>
      </p:pic>
    </p:spTree>
    <p:extLst>
      <p:ext uri="{BB962C8B-B14F-4D97-AF65-F5344CB8AC3E}">
        <p14:creationId xmlns:p14="http://schemas.microsoft.com/office/powerpoint/2010/main" val="1173758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Logs</a:t>
            </a:r>
            <a:endParaRPr lang="en-US" dirty="0">
              <a:solidFill>
                <a:schemeClr val="tx1">
                  <a:lumMod val="50000"/>
                </a:schemeClr>
              </a:solidFill>
            </a:endParaRPr>
          </a:p>
        </p:txBody>
      </p:sp>
      <p:sp>
        <p:nvSpPr>
          <p:cNvPr id="3" name="Content Placeholder 2"/>
          <p:cNvSpPr>
            <a:spLocks noGrp="1"/>
          </p:cNvSpPr>
          <p:nvPr>
            <p:ph sz="quarter" idx="10"/>
          </p:nvPr>
        </p:nvSpPr>
        <p:spPr>
          <a:xfrm>
            <a:off x="777241" y="2267226"/>
            <a:ext cx="4108269" cy="6407573"/>
          </a:xfrm>
        </p:spPr>
        <p:txBody>
          <a:bodyPr>
            <a:normAutofit fontScale="62500" lnSpcReduction="20000"/>
          </a:bodyPr>
          <a:lstStyle/>
          <a:p>
            <a:pPr marL="0" indent="0" fontAlgn="base">
              <a:spcBef>
                <a:spcPct val="0"/>
              </a:spcBef>
              <a:spcAft>
                <a:spcPct val="0"/>
              </a:spcAft>
              <a:buClr>
                <a:srgbClr val="C00000"/>
              </a:buClr>
              <a:buSzPct val="65000"/>
              <a:buNone/>
            </a:pPr>
            <a:r>
              <a:rPr lang="en-US" dirty="0"/>
              <a:t>Ticket logs show all modifications to the ticket:</a:t>
            </a:r>
          </a:p>
          <a:p>
            <a:pPr fontAlgn="base">
              <a:spcBef>
                <a:spcPct val="0"/>
              </a:spcBef>
              <a:spcAft>
                <a:spcPct val="0"/>
              </a:spcAft>
              <a:buClr>
                <a:srgbClr val="C00000"/>
              </a:buClr>
              <a:buSzPct val="65000"/>
            </a:pPr>
            <a:endParaRPr lang="en-US" dirty="0"/>
          </a:p>
          <a:p>
            <a:pPr fontAlgn="base">
              <a:spcBef>
                <a:spcPct val="0"/>
              </a:spcBef>
              <a:spcAft>
                <a:spcPct val="0"/>
              </a:spcAft>
              <a:buSzPct val="100000"/>
              <a:buFont typeface="Arial" panose="020B0604020202020204" pitchFamily="34" charset="0"/>
              <a:buChar char="•"/>
            </a:pPr>
            <a:r>
              <a:rPr lang="en-US" dirty="0"/>
              <a:t>What user modified the ticket (user account, automation, or escalation)</a:t>
            </a:r>
          </a:p>
          <a:p>
            <a:pPr fontAlgn="base">
              <a:spcBef>
                <a:spcPct val="0"/>
              </a:spcBef>
              <a:spcAft>
                <a:spcPct val="0"/>
              </a:spcAft>
              <a:buSzPct val="100000"/>
              <a:buFont typeface="Arial" panose="020B0604020202020204" pitchFamily="34" charset="0"/>
              <a:buChar char="•"/>
            </a:pPr>
            <a:r>
              <a:rPr lang="en-US" dirty="0"/>
              <a:t>Date/time stamp of the modification</a:t>
            </a:r>
          </a:p>
          <a:p>
            <a:pPr fontAlgn="base">
              <a:spcBef>
                <a:spcPct val="0"/>
              </a:spcBef>
              <a:spcAft>
                <a:spcPct val="0"/>
              </a:spcAft>
              <a:buSzPct val="100000"/>
              <a:buFont typeface="Arial" panose="020B0604020202020204" pitchFamily="34" charset="0"/>
              <a:buChar char="•"/>
            </a:pPr>
            <a:r>
              <a:rPr lang="en-US" dirty="0"/>
              <a:t>How long since the creation of the ticket to when the modification took place</a:t>
            </a:r>
          </a:p>
          <a:p>
            <a:pPr fontAlgn="base">
              <a:spcBef>
                <a:spcPct val="0"/>
              </a:spcBef>
              <a:spcAft>
                <a:spcPct val="0"/>
              </a:spcAft>
              <a:buSzPct val="100000"/>
              <a:buFont typeface="Arial" panose="020B0604020202020204" pitchFamily="34" charset="0"/>
              <a:buChar char="•"/>
            </a:pPr>
            <a:r>
              <a:rPr lang="en-US" dirty="0"/>
              <a:t>To whom the ticket is assigned (if applicable)</a:t>
            </a:r>
          </a:p>
          <a:p>
            <a:endParaRPr lang="en-US" dirty="0"/>
          </a:p>
        </p:txBody>
      </p:sp>
      <p:sp>
        <p:nvSpPr>
          <p:cNvPr id="4" name="Text Placeholder 3"/>
          <p:cNvSpPr>
            <a:spLocks noGrp="1"/>
          </p:cNvSpPr>
          <p:nvPr>
            <p:ph type="body" sz="quarter" idx="11"/>
          </p:nvPr>
        </p:nvSpPr>
        <p:spPr>
          <a:xfrm>
            <a:off x="801944" y="1332704"/>
            <a:ext cx="14519275" cy="642620"/>
          </a:xfrm>
        </p:spPr>
        <p:txBody>
          <a:bodyPr>
            <a:normAutofit fontScale="85000" lnSpcReduction="20000"/>
          </a:bodyPr>
          <a:lstStyle/>
          <a:p>
            <a:r>
              <a:rPr lang="en-US" dirty="0" smtClean="0">
                <a:solidFill>
                  <a:schemeClr val="accent1"/>
                </a:solidFill>
              </a:rPr>
              <a:t>Ticket Editor &gt; Logs</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580" y="2971211"/>
            <a:ext cx="9363075" cy="4060210"/>
          </a:xfrm>
          <a:prstGeom prst="rect">
            <a:avLst/>
          </a:prstGeom>
          <a:ln>
            <a:solidFill>
              <a:schemeClr val="tx2"/>
            </a:solidFill>
          </a:ln>
        </p:spPr>
      </p:pic>
    </p:spTree>
    <p:extLst>
      <p:ext uri="{BB962C8B-B14F-4D97-AF65-F5344CB8AC3E}">
        <p14:creationId xmlns:p14="http://schemas.microsoft.com/office/powerpoint/2010/main" val="874472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Send Message</a:t>
            </a:r>
            <a:endParaRPr lang="en-US" dirty="0">
              <a:solidFill>
                <a:schemeClr val="tx1">
                  <a:lumMod val="50000"/>
                </a:schemeClr>
              </a:solidFill>
            </a:endParaRPr>
          </a:p>
        </p:txBody>
      </p:sp>
      <p:sp>
        <p:nvSpPr>
          <p:cNvPr id="3" name="Content Placeholder 2"/>
          <p:cNvSpPr>
            <a:spLocks noGrp="1"/>
          </p:cNvSpPr>
          <p:nvPr>
            <p:ph sz="quarter" idx="10"/>
          </p:nvPr>
        </p:nvSpPr>
        <p:spPr>
          <a:xfrm>
            <a:off x="777241" y="2199150"/>
            <a:ext cx="4367349" cy="6407573"/>
          </a:xfrm>
        </p:spPr>
        <p:txBody>
          <a:bodyPr>
            <a:normAutofit fontScale="70000" lnSpcReduction="20000"/>
          </a:bodyPr>
          <a:lstStyle/>
          <a:p>
            <a:pPr marL="0" indent="0" fontAlgn="base">
              <a:spcBef>
                <a:spcPct val="0"/>
              </a:spcBef>
              <a:spcAft>
                <a:spcPct val="0"/>
              </a:spcAft>
              <a:buClr>
                <a:srgbClr val="C00000"/>
              </a:buClr>
              <a:buSzPct val="65000"/>
              <a:buNone/>
            </a:pPr>
            <a:r>
              <a:rPr lang="en-US" dirty="0"/>
              <a:t>Send an email version of the ticket:</a:t>
            </a:r>
          </a:p>
          <a:p>
            <a:pPr fontAlgn="base">
              <a:spcBef>
                <a:spcPct val="0"/>
              </a:spcBef>
              <a:spcAft>
                <a:spcPct val="0"/>
              </a:spcAft>
              <a:buClr>
                <a:srgbClr val="C00000"/>
              </a:buClr>
              <a:buSzPct val="65000"/>
            </a:pPr>
            <a:endParaRPr lang="en-US" dirty="0"/>
          </a:p>
          <a:p>
            <a:pPr fontAlgn="base">
              <a:spcBef>
                <a:spcPct val="0"/>
              </a:spcBef>
              <a:spcAft>
                <a:spcPct val="0"/>
              </a:spcAft>
              <a:buSzPct val="100000"/>
              <a:buFont typeface="Arial" panose="020B0604020202020204" pitchFamily="34" charset="0"/>
              <a:buChar char="•"/>
            </a:pPr>
            <a:r>
              <a:rPr lang="en-US" dirty="0"/>
              <a:t>Convenient way to send all or part of the ticket to email recipients</a:t>
            </a:r>
          </a:p>
          <a:p>
            <a:pPr fontAlgn="base">
              <a:spcBef>
                <a:spcPct val="0"/>
              </a:spcBef>
              <a:spcAft>
                <a:spcPct val="0"/>
              </a:spcAft>
              <a:buSzPct val="100000"/>
              <a:buFont typeface="Arial" panose="020B0604020202020204" pitchFamily="34" charset="0"/>
              <a:buChar char="•"/>
            </a:pPr>
            <a:r>
              <a:rPr lang="en-US" dirty="0"/>
              <a:t>Your account email is the “Senders Address”, but this can be modified</a:t>
            </a:r>
          </a:p>
          <a:p>
            <a:pPr fontAlgn="base">
              <a:spcBef>
                <a:spcPct val="0"/>
              </a:spcBef>
              <a:spcAft>
                <a:spcPct val="0"/>
              </a:spcAft>
              <a:buSzPct val="100000"/>
              <a:buFont typeface="Arial" panose="020B0604020202020204" pitchFamily="34" charset="0"/>
              <a:buChar char="•"/>
            </a:pPr>
            <a:r>
              <a:rPr lang="en-US" dirty="0"/>
              <a:t>Choose between HTML, text, or pager formatting</a:t>
            </a:r>
          </a:p>
          <a:p>
            <a:pPr fontAlgn="base">
              <a:spcBef>
                <a:spcPct val="0"/>
              </a:spcBef>
              <a:spcAft>
                <a:spcPct val="0"/>
              </a:spcAft>
              <a:buSzPct val="100000"/>
              <a:buFont typeface="Arial" panose="020B0604020202020204" pitchFamily="34" charset="0"/>
              <a:buChar char="•"/>
            </a:pPr>
            <a:r>
              <a:rPr lang="en-US" dirty="0"/>
              <a:t>User can include or exclude logs</a:t>
            </a:r>
          </a:p>
          <a:p>
            <a:endParaRPr lang="en-US" dirty="0"/>
          </a:p>
        </p:txBody>
      </p:sp>
      <p:sp>
        <p:nvSpPr>
          <p:cNvPr id="4" name="Text Placeholder 3"/>
          <p:cNvSpPr>
            <a:spLocks noGrp="1"/>
          </p:cNvSpPr>
          <p:nvPr>
            <p:ph type="body" sz="quarter" idx="11"/>
          </p:nvPr>
        </p:nvSpPr>
        <p:spPr>
          <a:xfrm>
            <a:off x="777240" y="1419579"/>
            <a:ext cx="14519275" cy="642620"/>
          </a:xfrm>
        </p:spPr>
        <p:txBody>
          <a:bodyPr>
            <a:normAutofit fontScale="85000" lnSpcReduction="20000"/>
          </a:bodyPr>
          <a:lstStyle/>
          <a:p>
            <a:r>
              <a:rPr lang="en-US" dirty="0" smtClean="0">
                <a:solidFill>
                  <a:schemeClr val="accent1"/>
                </a:solidFill>
              </a:rPr>
              <a:t>Ticket Editor &gt; Message</a:t>
            </a:r>
            <a:endParaRPr lang="en-US" dirty="0">
              <a:solidFill>
                <a:schemeClr val="accent1"/>
              </a:solidFill>
            </a:endParaRPr>
          </a:p>
        </p:txBody>
      </p:sp>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531" y="1419579"/>
            <a:ext cx="9363075" cy="7381875"/>
          </a:xfrm>
          <a:prstGeom prst="rect">
            <a:avLst/>
          </a:prstGeom>
        </p:spPr>
      </p:pic>
    </p:spTree>
    <p:extLst>
      <p:ext uri="{BB962C8B-B14F-4D97-AF65-F5344CB8AC3E}">
        <p14:creationId xmlns:p14="http://schemas.microsoft.com/office/powerpoint/2010/main" val="3954357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Resolving Tickets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2379344"/>
            <a:ext cx="4552406" cy="6407573"/>
          </a:xfrm>
        </p:spPr>
        <p:txBody>
          <a:bodyPr>
            <a:normAutofit fontScale="92500" lnSpcReduction="10000"/>
          </a:bodyPr>
          <a:lstStyle/>
          <a:p>
            <a:r>
              <a:rPr lang="en-US" sz="2900" dirty="0"/>
              <a:t>Tickets can be resolved per ticket or in bulk</a:t>
            </a:r>
          </a:p>
          <a:p>
            <a:r>
              <a:rPr lang="en-US" sz="2900" dirty="0"/>
              <a:t>Resolved tickets have a default 10 year retention policy</a:t>
            </a:r>
          </a:p>
          <a:p>
            <a:r>
              <a:rPr lang="en-US" sz="2900" dirty="0"/>
              <a:t>ITIL best practices determine that resolved tickets are not deleted</a:t>
            </a:r>
          </a:p>
          <a:p>
            <a:r>
              <a:rPr lang="en-US" sz="2900" dirty="0"/>
              <a:t>In the ticket editor the resolve function is available under </a:t>
            </a:r>
            <a:r>
              <a:rPr lang="en-US" sz="2900" b="1" dirty="0"/>
              <a:t>[Actions] </a:t>
            </a:r>
            <a:r>
              <a:rPr lang="en-US" sz="2900" dirty="0"/>
              <a:t>button or on dedicated </a:t>
            </a:r>
            <a:r>
              <a:rPr lang="en-US" sz="2900" b="1" dirty="0"/>
              <a:t>[Resolve] </a:t>
            </a:r>
            <a:r>
              <a:rPr lang="en-US" sz="2900" dirty="0"/>
              <a:t>button</a:t>
            </a:r>
          </a:p>
        </p:txBody>
      </p:sp>
      <p:sp>
        <p:nvSpPr>
          <p:cNvPr id="6" name="Text Placeholder 5"/>
          <p:cNvSpPr>
            <a:spLocks noGrp="1"/>
          </p:cNvSpPr>
          <p:nvPr>
            <p:ph type="body" sz="quarter" idx="11"/>
          </p:nvPr>
        </p:nvSpPr>
        <p:spPr>
          <a:xfrm>
            <a:off x="777240" y="1457431"/>
            <a:ext cx="14519275" cy="642620"/>
          </a:xfrm>
        </p:spPr>
        <p:txBody>
          <a:bodyPr>
            <a:normAutofit fontScale="85000" lnSpcReduction="20000"/>
          </a:bodyPr>
          <a:lstStyle/>
          <a:p>
            <a:r>
              <a:rPr lang="en-US" dirty="0" smtClean="0">
                <a:solidFill>
                  <a:schemeClr val="accent1"/>
                </a:solidFill>
              </a:rPr>
              <a:t>Ticket Editor &gt; Action &gt; Resolve Ticket</a:t>
            </a:r>
            <a:endParaRPr lang="en-US" dirty="0">
              <a:solidFill>
                <a:schemeClr val="accent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000" y="8200390"/>
            <a:ext cx="2655570" cy="447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726" y="2487368"/>
            <a:ext cx="8394569" cy="4698013"/>
          </a:xfrm>
          <a:prstGeom prst="rect">
            <a:avLst/>
          </a:prstGeom>
        </p:spPr>
      </p:pic>
      <p:sp>
        <p:nvSpPr>
          <p:cNvPr id="3" name="Oval 2"/>
          <p:cNvSpPr/>
          <p:nvPr/>
        </p:nvSpPr>
        <p:spPr>
          <a:xfrm>
            <a:off x="7866740" y="5389535"/>
            <a:ext cx="2826327" cy="6705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100310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a:t>
            </a:r>
            <a:endParaRPr lang="en-US" dirty="0"/>
          </a:p>
        </p:txBody>
      </p:sp>
      <p:sp>
        <p:nvSpPr>
          <p:cNvPr id="4" name="Rounded Rectangle 3"/>
          <p:cNvSpPr/>
          <p:nvPr/>
        </p:nvSpPr>
        <p:spPr>
          <a:xfrm>
            <a:off x="1477441" y="1341121"/>
            <a:ext cx="12438892" cy="229251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2800" dirty="0">
                <a:solidFill>
                  <a:schemeClr val="tx1">
                    <a:lumMod val="50000"/>
                  </a:schemeClr>
                </a:solidFill>
                <a:latin typeface="Futura Lt BT"/>
              </a:rPr>
              <a:t>The Challenge: </a:t>
            </a:r>
          </a:p>
          <a:p>
            <a:r>
              <a:rPr lang="en-US" sz="2800" dirty="0">
                <a:solidFill>
                  <a:schemeClr val="tx1">
                    <a:lumMod val="50000"/>
                  </a:schemeClr>
                </a:solidFill>
                <a:latin typeface="Futura Lt BT"/>
              </a:rPr>
              <a:t>The need to add information to new devices discovered and have them have a global default setting when discovered by EM7.</a:t>
            </a:r>
          </a:p>
        </p:txBody>
      </p:sp>
      <p:sp>
        <p:nvSpPr>
          <p:cNvPr id="5" name="Rounded Rectangle 4"/>
          <p:cNvSpPr/>
          <p:nvPr/>
        </p:nvSpPr>
        <p:spPr>
          <a:xfrm>
            <a:off x="1477440" y="3889709"/>
            <a:ext cx="12438892" cy="229251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800" dirty="0">
                <a:solidFill>
                  <a:schemeClr val="tx1">
                    <a:lumMod val="50000"/>
                  </a:schemeClr>
                </a:solidFill>
                <a:latin typeface="Futura Lt BT"/>
              </a:rPr>
              <a:t>The Solution:</a:t>
            </a:r>
          </a:p>
          <a:p>
            <a:pPr marL="419110" indent="-419110">
              <a:buFont typeface="Arial" panose="020B0604020202020204" pitchFamily="34" charset="0"/>
              <a:buChar char="•"/>
            </a:pPr>
            <a:r>
              <a:rPr lang="en-US" sz="2800" dirty="0">
                <a:solidFill>
                  <a:schemeClr val="tx1">
                    <a:lumMod val="50000"/>
                  </a:schemeClr>
                </a:solidFill>
                <a:latin typeface="Futura Lt BT"/>
              </a:rPr>
              <a:t>Add a new device class and category to devices that have a “?” on the device icon and no manufacturer or model info to help operators quickly determine vendor and model of devices</a:t>
            </a:r>
            <a:r>
              <a:rPr lang="en-US" sz="4253" dirty="0">
                <a:solidFill>
                  <a:schemeClr val="tx1">
                    <a:lumMod val="50000"/>
                  </a:schemeClr>
                </a:solidFill>
                <a:latin typeface="Futura Lt BT"/>
              </a:rPr>
              <a:t>.</a:t>
            </a:r>
          </a:p>
        </p:txBody>
      </p:sp>
      <p:sp>
        <p:nvSpPr>
          <p:cNvPr id="6" name="Rounded Rectangle 5"/>
          <p:cNvSpPr/>
          <p:nvPr/>
        </p:nvSpPr>
        <p:spPr>
          <a:xfrm>
            <a:off x="1477440" y="6510971"/>
            <a:ext cx="12438892" cy="229251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800" dirty="0">
                <a:solidFill>
                  <a:schemeClr val="tx1">
                    <a:lumMod val="50000"/>
                  </a:schemeClr>
                </a:solidFill>
                <a:latin typeface="Futura Lt BT"/>
              </a:rPr>
              <a:t>The Result:</a:t>
            </a:r>
          </a:p>
          <a:p>
            <a:r>
              <a:rPr lang="en-US" sz="2800" dirty="0">
                <a:solidFill>
                  <a:schemeClr val="tx1">
                    <a:lumMod val="50000"/>
                  </a:schemeClr>
                </a:solidFill>
                <a:latin typeface="Futura Lt BT"/>
              </a:rPr>
              <a:t>All Devices discovered within em7 that match the system object ID will be automatically associated with the new vendor, device class, and icon.</a:t>
            </a:r>
          </a:p>
        </p:txBody>
      </p:sp>
      <p:sp>
        <p:nvSpPr>
          <p:cNvPr id="7" name="TextBox 6"/>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6</a:t>
            </a:fld>
            <a:endParaRPr lang="en-US" dirty="0"/>
          </a:p>
        </p:txBody>
      </p:sp>
    </p:spTree>
    <p:extLst>
      <p:ext uri="{BB962C8B-B14F-4D97-AF65-F5344CB8AC3E}">
        <p14:creationId xmlns:p14="http://schemas.microsoft.com/office/powerpoint/2010/main" val="18362545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Resolve a Ticket</a:t>
            </a:r>
            <a:endParaRPr lang="en-US" dirty="0">
              <a:solidFill>
                <a:schemeClr val="tx1">
                  <a:lumMod val="50000"/>
                </a:schemeClr>
              </a:solidFill>
            </a:endParaRPr>
          </a:p>
        </p:txBody>
      </p:sp>
      <p:sp>
        <p:nvSpPr>
          <p:cNvPr id="5" name="Content Placeholder 4"/>
          <p:cNvSpPr>
            <a:spLocks noGrp="1"/>
          </p:cNvSpPr>
          <p:nvPr>
            <p:ph sz="quarter" idx="10"/>
          </p:nvPr>
        </p:nvSpPr>
        <p:spPr>
          <a:xfrm>
            <a:off x="777241" y="2580060"/>
            <a:ext cx="4311831" cy="6407573"/>
          </a:xfrm>
        </p:spPr>
        <p:txBody>
          <a:bodyPr>
            <a:normAutofit lnSpcReduction="10000"/>
          </a:bodyPr>
          <a:lstStyle/>
          <a:p>
            <a:r>
              <a:rPr lang="en-US" sz="2900" dirty="0"/>
              <a:t>The Ticket Resolution modal allows for the selection of Cause and Resolution</a:t>
            </a:r>
          </a:p>
          <a:p>
            <a:r>
              <a:rPr lang="en-US" sz="2900" dirty="0"/>
              <a:t>Events that are aligned to the ticket can be cleared with “Clear Aligned Events” checkbox</a:t>
            </a:r>
          </a:p>
          <a:p>
            <a:r>
              <a:rPr lang="en-US" sz="2900" dirty="0"/>
              <a:t>Email Recipients are determined by the Watchers</a:t>
            </a:r>
          </a:p>
          <a:p>
            <a:pPr marL="0" indent="0">
              <a:buNone/>
            </a:pPr>
            <a:endParaRPr lang="en-US" sz="2900" dirty="0"/>
          </a:p>
        </p:txBody>
      </p:sp>
      <p:sp>
        <p:nvSpPr>
          <p:cNvPr id="6" name="Text Placeholder 5"/>
          <p:cNvSpPr>
            <a:spLocks noGrp="1"/>
          </p:cNvSpPr>
          <p:nvPr>
            <p:ph type="body" sz="quarter" idx="11"/>
          </p:nvPr>
        </p:nvSpPr>
        <p:spPr/>
        <p:txBody>
          <a:bodyPr>
            <a:normAutofit fontScale="85000" lnSpcReduction="20000"/>
          </a:bodyPr>
          <a:lstStyle/>
          <a:p>
            <a:r>
              <a:rPr lang="en-US" dirty="0" smtClean="0">
                <a:solidFill>
                  <a:schemeClr val="accent1"/>
                </a:solidFill>
              </a:rPr>
              <a:t>Ticket Editor &gt; Action &gt; Resolve Ticket</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787" y="1905496"/>
            <a:ext cx="8949723" cy="7082137"/>
          </a:xfrm>
          <a:prstGeom prst="rect">
            <a:avLst/>
          </a:prstGeom>
        </p:spPr>
      </p:pic>
    </p:spTree>
    <p:extLst>
      <p:ext uri="{BB962C8B-B14F-4D97-AF65-F5344CB8AC3E}">
        <p14:creationId xmlns:p14="http://schemas.microsoft.com/office/powerpoint/2010/main" val="1465268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Bulk Resolve Tickets</a:t>
            </a:r>
            <a:endParaRPr lang="en-US" dirty="0">
              <a:solidFill>
                <a:schemeClr val="tx1">
                  <a:lumMod val="50000"/>
                </a:schemeClr>
              </a:solidFill>
            </a:endParaRPr>
          </a:p>
        </p:txBody>
      </p:sp>
      <p:sp>
        <p:nvSpPr>
          <p:cNvPr id="5" name="Content Placeholder 4"/>
          <p:cNvSpPr>
            <a:spLocks noGrp="1"/>
          </p:cNvSpPr>
          <p:nvPr>
            <p:ph sz="quarter" idx="10"/>
          </p:nvPr>
        </p:nvSpPr>
        <p:spPr>
          <a:xfrm>
            <a:off x="777240" y="2726479"/>
            <a:ext cx="4034661" cy="6407573"/>
          </a:xfrm>
        </p:spPr>
        <p:txBody>
          <a:bodyPr/>
          <a:lstStyle/>
          <a:p>
            <a:r>
              <a:rPr lang="en-US" sz="3200" dirty="0"/>
              <a:t>A Cause and Resolution entry should be put in for all resolved tickets</a:t>
            </a:r>
          </a:p>
          <a:p>
            <a:r>
              <a:rPr lang="en-US" sz="3200" dirty="0"/>
              <a:t>All of the tickets selected will get the same changes and be resolved in one action</a:t>
            </a:r>
          </a:p>
        </p:txBody>
      </p:sp>
      <p:sp>
        <p:nvSpPr>
          <p:cNvPr id="6" name="Text Placeholder 5"/>
          <p:cNvSpPr>
            <a:spLocks noGrp="1"/>
          </p:cNvSpPr>
          <p:nvPr>
            <p:ph type="body" sz="quarter" idx="11"/>
          </p:nvPr>
        </p:nvSpPr>
        <p:spPr/>
        <p:txBody>
          <a:bodyPr>
            <a:normAutofit fontScale="85000" lnSpcReduction="20000"/>
          </a:bodyPr>
          <a:lstStyle/>
          <a:p>
            <a:r>
              <a:rPr lang="en-US" dirty="0" smtClean="0">
                <a:solidFill>
                  <a:schemeClr val="accent1"/>
                </a:solidFill>
              </a:rPr>
              <a:t>Ticket Console &gt; Select Action &gt; Resolve Tickets &gt; Go</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919" y="6071929"/>
            <a:ext cx="5276960" cy="30621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65" y="2551891"/>
            <a:ext cx="6991350" cy="5448300"/>
          </a:xfrm>
          <a:prstGeom prst="rect">
            <a:avLst/>
          </a:prstGeom>
        </p:spPr>
      </p:pic>
      <p:cxnSp>
        <p:nvCxnSpPr>
          <p:cNvPr id="8" name="Straight Arrow Connector 7"/>
          <p:cNvCxnSpPr/>
          <p:nvPr/>
        </p:nvCxnSpPr>
        <p:spPr>
          <a:xfrm flipV="1">
            <a:off x="10375813" y="8057462"/>
            <a:ext cx="0" cy="66886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48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Ticket Watchers</a:t>
            </a:r>
            <a:endParaRPr lang="en-US" dirty="0">
              <a:solidFill>
                <a:schemeClr val="tx1">
                  <a:lumMod val="50000"/>
                </a:schemeClr>
              </a:solidFill>
            </a:endParaRPr>
          </a:p>
        </p:txBody>
      </p:sp>
      <p:sp>
        <p:nvSpPr>
          <p:cNvPr id="3" name="Content Placeholder 2"/>
          <p:cNvSpPr>
            <a:spLocks noGrp="1"/>
          </p:cNvSpPr>
          <p:nvPr>
            <p:ph sz="quarter" idx="10"/>
          </p:nvPr>
        </p:nvSpPr>
        <p:spPr>
          <a:xfrm>
            <a:off x="777241" y="2726479"/>
            <a:ext cx="4071257" cy="6407573"/>
          </a:xfrm>
        </p:spPr>
        <p:txBody>
          <a:bodyPr>
            <a:normAutofit fontScale="77500" lnSpcReduction="20000"/>
          </a:bodyPr>
          <a:lstStyle/>
          <a:p>
            <a:pPr fontAlgn="base">
              <a:spcBef>
                <a:spcPct val="0"/>
              </a:spcBef>
              <a:spcAft>
                <a:spcPct val="0"/>
              </a:spcAft>
              <a:buSzPct val="100000"/>
              <a:buFont typeface="Arial" panose="020B0604020202020204" pitchFamily="34" charset="0"/>
              <a:buChar char="•"/>
            </a:pPr>
            <a:r>
              <a:rPr lang="en-US" dirty="0"/>
              <a:t>Ticket Watchers are users who will receive email updates when the ticket is modified and the [Save] button is clicked</a:t>
            </a:r>
          </a:p>
          <a:p>
            <a:pPr fontAlgn="base">
              <a:spcBef>
                <a:spcPct val="0"/>
              </a:spcBef>
              <a:spcAft>
                <a:spcPct val="0"/>
              </a:spcAft>
              <a:buSzPct val="100000"/>
              <a:buFont typeface="Arial" panose="020B0604020202020204" pitchFamily="34" charset="0"/>
              <a:buChar char="•"/>
            </a:pPr>
            <a:r>
              <a:rPr lang="en-US" dirty="0"/>
              <a:t>The default watcher is the first user assigned to the ticket</a:t>
            </a:r>
          </a:p>
          <a:p>
            <a:pPr fontAlgn="base">
              <a:spcBef>
                <a:spcPct val="0"/>
              </a:spcBef>
              <a:spcAft>
                <a:spcPct val="0"/>
              </a:spcAft>
              <a:buSzPct val="100000"/>
              <a:buFont typeface="Arial" panose="020B0604020202020204" pitchFamily="34" charset="0"/>
              <a:buChar char="•"/>
            </a:pPr>
            <a:r>
              <a:rPr lang="en-US" dirty="0"/>
              <a:t>Watchers can be both added and removed</a:t>
            </a:r>
          </a:p>
          <a:p>
            <a:endParaRPr lang="en-US" dirty="0"/>
          </a:p>
        </p:txBody>
      </p:sp>
      <p:sp>
        <p:nvSpPr>
          <p:cNvPr id="4" name="Text Placeholder 3"/>
          <p:cNvSpPr>
            <a:spLocks noGrp="1"/>
          </p:cNvSpPr>
          <p:nvPr>
            <p:ph type="body" sz="quarter" idx="11"/>
          </p:nvPr>
        </p:nvSpPr>
        <p:spPr>
          <a:xfrm>
            <a:off x="710642" y="1177818"/>
            <a:ext cx="14519275" cy="642620"/>
          </a:xfrm>
        </p:spPr>
        <p:txBody>
          <a:bodyPr>
            <a:normAutofit fontScale="85000" lnSpcReduction="20000"/>
          </a:bodyPr>
          <a:lstStyle/>
          <a:p>
            <a:r>
              <a:rPr lang="en-US" dirty="0" smtClean="0">
                <a:solidFill>
                  <a:schemeClr val="accent1"/>
                </a:solidFill>
              </a:rPr>
              <a:t>Ticket Editor &gt; Actions &gt; Watchers</a:t>
            </a:r>
            <a:endParaRPr lang="en-US" dirty="0">
              <a:solidFill>
                <a:schemeClr val="accent1"/>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915" y="1761702"/>
            <a:ext cx="9372600" cy="73723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452" y="3219027"/>
            <a:ext cx="6038850" cy="5915025"/>
          </a:xfrm>
          <a:prstGeom prst="rect">
            <a:avLst/>
          </a:prstGeom>
        </p:spPr>
      </p:pic>
      <p:sp>
        <p:nvSpPr>
          <p:cNvPr id="11" name="Oval 10"/>
          <p:cNvSpPr/>
          <p:nvPr/>
        </p:nvSpPr>
        <p:spPr>
          <a:xfrm>
            <a:off x="11032298" y="4193628"/>
            <a:ext cx="2144110" cy="646386"/>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01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12" y="4028042"/>
            <a:ext cx="9858375" cy="5095875"/>
          </a:xfrm>
          <a:prstGeom prst="rect">
            <a:avLst/>
          </a:prstGeom>
        </p:spPr>
      </p:pic>
      <p:sp>
        <p:nvSpPr>
          <p:cNvPr id="2" name="Title 1"/>
          <p:cNvSpPr>
            <a:spLocks noGrp="1"/>
          </p:cNvSpPr>
          <p:nvPr>
            <p:ph type="title"/>
          </p:nvPr>
        </p:nvSpPr>
        <p:spPr/>
        <p:txBody>
          <a:bodyPr/>
          <a:lstStyle/>
          <a:p>
            <a:r>
              <a:rPr lang="en-US" dirty="0" smtClean="0">
                <a:solidFill>
                  <a:schemeClr val="tx1">
                    <a:lumMod val="50000"/>
                  </a:schemeClr>
                </a:solidFill>
              </a:rPr>
              <a:t>Ticket Queues</a:t>
            </a:r>
            <a:endParaRPr lang="en-US" dirty="0">
              <a:solidFill>
                <a:schemeClr val="tx1">
                  <a:lumMod val="50000"/>
                </a:schemeClr>
              </a:solidFill>
            </a:endParaRPr>
          </a:p>
        </p:txBody>
      </p:sp>
      <p:sp>
        <p:nvSpPr>
          <p:cNvPr id="5" name="Content Placeholder 4"/>
          <p:cNvSpPr>
            <a:spLocks noGrp="1"/>
          </p:cNvSpPr>
          <p:nvPr>
            <p:ph sz="quarter" idx="10"/>
          </p:nvPr>
        </p:nvSpPr>
        <p:spPr>
          <a:xfrm>
            <a:off x="777240" y="1912175"/>
            <a:ext cx="14519275" cy="2145025"/>
          </a:xfrm>
        </p:spPr>
        <p:txBody>
          <a:bodyPr>
            <a:normAutofit fontScale="92500" lnSpcReduction="10000"/>
          </a:bodyPr>
          <a:lstStyle/>
          <a:p>
            <a:r>
              <a:rPr lang="en-US" sz="3200" dirty="0"/>
              <a:t>Ticket queue membership is determined per queue</a:t>
            </a:r>
          </a:p>
          <a:p>
            <a:r>
              <a:rPr lang="en-US" sz="3200" b="1" i="1" dirty="0"/>
              <a:t>Email Last Ticket Comment in Updates</a:t>
            </a:r>
            <a:r>
              <a:rPr lang="en-US" sz="3200" dirty="0"/>
              <a:t> used in conjunction with </a:t>
            </a:r>
            <a:r>
              <a:rPr lang="en-US" sz="3200" b="1" i="1" dirty="0"/>
              <a:t>Notify Watchers of Changes</a:t>
            </a:r>
            <a:r>
              <a:rPr lang="en-US" sz="3200" dirty="0"/>
              <a:t> will cause watchers to get the text of the most recent update in the update email.</a:t>
            </a:r>
          </a:p>
        </p:txBody>
      </p:sp>
      <p:sp>
        <p:nvSpPr>
          <p:cNvPr id="4" name="Text Placeholder 3"/>
          <p:cNvSpPr>
            <a:spLocks noGrp="1"/>
          </p:cNvSpPr>
          <p:nvPr>
            <p:ph type="body" sz="quarter" idx="11"/>
          </p:nvPr>
        </p:nvSpPr>
        <p:spPr/>
        <p:txBody>
          <a:bodyPr>
            <a:normAutofit fontScale="85000" lnSpcReduction="20000"/>
          </a:bodyPr>
          <a:lstStyle/>
          <a:p>
            <a:r>
              <a:rPr lang="en-US" dirty="0" smtClean="0">
                <a:solidFill>
                  <a:schemeClr val="accent1"/>
                </a:solidFill>
              </a:rPr>
              <a:t>Registry &gt; Ticketing &gt; Queues</a:t>
            </a:r>
            <a:endParaRPr lang="en-US" dirty="0">
              <a:solidFill>
                <a:schemeClr val="accent1"/>
              </a:solidFill>
            </a:endParaRPr>
          </a:p>
        </p:txBody>
      </p:sp>
      <p:sp>
        <p:nvSpPr>
          <p:cNvPr id="8" name="Oval 7"/>
          <p:cNvSpPr/>
          <p:nvPr/>
        </p:nvSpPr>
        <p:spPr>
          <a:xfrm>
            <a:off x="6376409" y="7084790"/>
            <a:ext cx="3320935" cy="13339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fontAlgn="base">
              <a:spcBef>
                <a:spcPct val="0"/>
              </a:spcBef>
              <a:spcAft>
                <a:spcPct val="0"/>
              </a:spcAft>
            </a:pPr>
            <a:endParaRPr lang="en-US">
              <a:solidFill>
                <a:srgbClr val="FFFFFF"/>
              </a:solidFill>
            </a:endParaRPr>
          </a:p>
        </p:txBody>
      </p:sp>
      <p:sp>
        <p:nvSpPr>
          <p:cNvPr id="9" name="TextBox 8"/>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1738462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Pro Tip: Recurring Tickets	</a:t>
            </a:r>
            <a:endParaRPr lang="en-US" dirty="0">
              <a:solidFill>
                <a:schemeClr val="tx1">
                  <a:lumMod val="50000"/>
                </a:schemeClr>
              </a:solidFill>
            </a:endParaRPr>
          </a:p>
        </p:txBody>
      </p:sp>
      <p:sp>
        <p:nvSpPr>
          <p:cNvPr id="4" name="Content Placeholder 3"/>
          <p:cNvSpPr>
            <a:spLocks noGrp="1"/>
          </p:cNvSpPr>
          <p:nvPr>
            <p:ph idx="1"/>
          </p:nvPr>
        </p:nvSpPr>
        <p:spPr>
          <a:xfrm>
            <a:off x="777240" y="1628973"/>
            <a:ext cx="13990320" cy="4809911"/>
          </a:xfrm>
        </p:spPr>
        <p:txBody>
          <a:bodyPr/>
          <a:lstStyle/>
          <a:p>
            <a:pPr marL="0" indent="0">
              <a:buNone/>
            </a:pPr>
            <a:r>
              <a:rPr lang="en-US" sz="3800" dirty="0"/>
              <a:t>Tickets can be set up to recur on a scheduled basis. This is great for repeating tasks that need to be handled with a trail of accountability.</a:t>
            </a:r>
          </a:p>
          <a:p>
            <a:pPr marL="0" indent="0">
              <a:buNone/>
            </a:pPr>
            <a:r>
              <a:rPr lang="en-US" sz="3800" dirty="0"/>
              <a:t> </a:t>
            </a:r>
          </a:p>
          <a:p>
            <a:pPr marL="0" indent="0">
              <a:buNone/>
            </a:pPr>
            <a:endParaRPr lang="en-US" sz="3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2679" y="6891464"/>
            <a:ext cx="2101076" cy="1830819"/>
          </a:xfrm>
          <a:prstGeom prst="rect">
            <a:avLst/>
          </a:prstGeom>
        </p:spPr>
      </p:pic>
      <p:pic>
        <p:nvPicPr>
          <p:cNvPr id="3" name="Picture 2"/>
          <p:cNvPicPr>
            <a:picLocks noChangeAspect="1"/>
          </p:cNvPicPr>
          <p:nvPr/>
        </p:nvPicPr>
        <p:blipFill>
          <a:blip r:embed="rId3"/>
          <a:stretch>
            <a:fillRect/>
          </a:stretch>
        </p:blipFill>
        <p:spPr>
          <a:xfrm>
            <a:off x="2594102" y="4149089"/>
            <a:ext cx="7072821" cy="4360167"/>
          </a:xfrm>
          <a:prstGeom prst="rect">
            <a:avLst/>
          </a:prstGeom>
          <a:ln>
            <a:solidFill>
              <a:schemeClr val="tx2"/>
            </a:solidFill>
          </a:ln>
        </p:spPr>
      </p:pic>
      <p:sp>
        <p:nvSpPr>
          <p:cNvPr id="7" name="TextBox 6"/>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195815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sz="3200" dirty="0"/>
              <a:t>Create, Review, and Resolve a ticket</a:t>
            </a:r>
          </a:p>
          <a:p>
            <a:pPr marL="0" indent="0">
              <a:buNone/>
            </a:pPr>
            <a:endParaRPr lang="en-US" sz="3200" dirty="0" smtClean="0"/>
          </a:p>
          <a:p>
            <a:pPr marL="731520" indent="-731520">
              <a:buFont typeface="+mj-lt"/>
              <a:buAutoNum type="arabicPeriod"/>
            </a:pPr>
            <a:r>
              <a:rPr lang="en-US" sz="3200" dirty="0" smtClean="0"/>
              <a:t>Click </a:t>
            </a:r>
            <a:r>
              <a:rPr lang="en-US" sz="2900" b="1" dirty="0"/>
              <a:t>[Tickets]</a:t>
            </a:r>
            <a:r>
              <a:rPr lang="en-US" sz="2900" dirty="0"/>
              <a:t> then </a:t>
            </a:r>
            <a:r>
              <a:rPr lang="en-US" sz="2900" b="1" dirty="0"/>
              <a:t>[Create]</a:t>
            </a:r>
            <a:r>
              <a:rPr lang="en-US" sz="2900" dirty="0"/>
              <a:t> to open the </a:t>
            </a:r>
            <a:r>
              <a:rPr lang="en-US" sz="2900" b="1" dirty="0"/>
              <a:t>Ticket Editor</a:t>
            </a:r>
            <a:endParaRPr lang="en-US" sz="2900" dirty="0"/>
          </a:p>
          <a:p>
            <a:pPr>
              <a:buFont typeface="+mj-lt"/>
              <a:buAutoNum type="arabicPeriod"/>
            </a:pPr>
            <a:r>
              <a:rPr lang="en-US" sz="2900" dirty="0"/>
              <a:t>In </a:t>
            </a:r>
            <a:r>
              <a:rPr lang="en-US" sz="2900" b="1" i="1" dirty="0"/>
              <a:t>Description</a:t>
            </a:r>
            <a:r>
              <a:rPr lang="en-US" sz="2900" dirty="0"/>
              <a:t> enter “Ticketing Lab test ticket”</a:t>
            </a:r>
          </a:p>
          <a:p>
            <a:pPr>
              <a:buFont typeface="+mj-lt"/>
              <a:buAutoNum type="arabicPeriod"/>
            </a:pPr>
            <a:r>
              <a:rPr lang="en-US" sz="2900" dirty="0"/>
              <a:t>For the </a:t>
            </a:r>
            <a:r>
              <a:rPr lang="en-US" sz="2900" b="1" i="1" dirty="0"/>
              <a:t>Organization</a:t>
            </a:r>
            <a:r>
              <a:rPr lang="en-US" sz="2900" dirty="0"/>
              <a:t> dropdown pick </a:t>
            </a:r>
            <a:r>
              <a:rPr lang="en-US" sz="2900" i="1" dirty="0"/>
              <a:t>Miami </a:t>
            </a:r>
            <a:r>
              <a:rPr lang="en-US" sz="2900" i="1" dirty="0" err="1"/>
              <a:t>Allstar</a:t>
            </a:r>
            <a:r>
              <a:rPr lang="en-US" sz="2900" i="1" dirty="0"/>
              <a:t> Monitoring</a:t>
            </a:r>
            <a:endParaRPr lang="en-US" sz="2900" dirty="0"/>
          </a:p>
          <a:p>
            <a:pPr>
              <a:buFont typeface="+mj-lt"/>
              <a:buAutoNum type="arabicPeriod"/>
            </a:pPr>
            <a:r>
              <a:rPr lang="en-US" sz="2900" dirty="0"/>
              <a:t>In </a:t>
            </a:r>
            <a:r>
              <a:rPr lang="en-US" sz="2900" b="1" i="1" dirty="0"/>
              <a:t>Queue</a:t>
            </a:r>
            <a:r>
              <a:rPr lang="en-US" sz="2900" dirty="0"/>
              <a:t> choose </a:t>
            </a:r>
            <a:r>
              <a:rPr lang="en-US" sz="2900" i="1" dirty="0"/>
              <a:t>Monitoring</a:t>
            </a:r>
          </a:p>
          <a:p>
            <a:pPr>
              <a:buFont typeface="+mj-lt"/>
              <a:buAutoNum type="arabicPeriod"/>
            </a:pPr>
            <a:r>
              <a:rPr lang="en-US" sz="2900" dirty="0"/>
              <a:t>Click </a:t>
            </a:r>
            <a:r>
              <a:rPr lang="en-US" sz="2900" b="1" dirty="0"/>
              <a:t>[Actions]</a:t>
            </a:r>
            <a:r>
              <a:rPr lang="en-US" sz="2900" dirty="0"/>
              <a:t> then </a:t>
            </a:r>
            <a:r>
              <a:rPr lang="en-US" sz="2900" i="1" dirty="0"/>
              <a:t>Element Alignment</a:t>
            </a:r>
            <a:r>
              <a:rPr lang="en-US" sz="2900" dirty="0"/>
              <a:t>, search for LA-WEB-01 and click the Life Ring icon</a:t>
            </a:r>
            <a:endParaRPr lang="en-US" sz="2900" b="1" dirty="0"/>
          </a:p>
          <a:p>
            <a:pPr>
              <a:buFont typeface="+mj-lt"/>
              <a:buAutoNum type="arabicPeriod"/>
            </a:pPr>
            <a:r>
              <a:rPr lang="en-US" sz="2900" dirty="0"/>
              <a:t>Click </a:t>
            </a:r>
            <a:r>
              <a:rPr lang="en-US" sz="2900" b="1" dirty="0"/>
              <a:t>[Actions]</a:t>
            </a:r>
            <a:r>
              <a:rPr lang="en-US" sz="2900" dirty="0"/>
              <a:t> then </a:t>
            </a:r>
            <a:r>
              <a:rPr lang="en-US" sz="2900" i="1" dirty="0"/>
              <a:t>Event Alignment</a:t>
            </a:r>
            <a:r>
              <a:rPr lang="en-US" sz="2900" dirty="0"/>
              <a:t> and choose an event, hit </a:t>
            </a:r>
            <a:r>
              <a:rPr lang="en-US" sz="2900" b="1" dirty="0"/>
              <a:t>[OK]</a:t>
            </a:r>
          </a:p>
          <a:p>
            <a:pPr>
              <a:buFont typeface="+mj-lt"/>
              <a:buAutoNum type="arabicPeriod"/>
            </a:pPr>
            <a:r>
              <a:rPr lang="en-US" sz="2900" dirty="0"/>
              <a:t>Move the cursor to the </a:t>
            </a:r>
            <a:r>
              <a:rPr lang="en-US" sz="2900" b="1" i="1" dirty="0"/>
              <a:t>Notes</a:t>
            </a:r>
            <a:r>
              <a:rPr lang="en-US" sz="2900" dirty="0"/>
              <a:t> field and enter some text</a:t>
            </a:r>
          </a:p>
          <a:p>
            <a:pPr>
              <a:buFont typeface="+mj-lt"/>
              <a:buAutoNum type="arabicPeriod"/>
            </a:pPr>
            <a:r>
              <a:rPr lang="en-US" sz="2900" dirty="0"/>
              <a:t>Click the </a:t>
            </a:r>
            <a:r>
              <a:rPr lang="en-US" sz="2900" b="1" dirty="0"/>
              <a:t>[New Note]</a:t>
            </a:r>
            <a:r>
              <a:rPr lang="en-US" sz="2900" i="1" dirty="0"/>
              <a:t> </a:t>
            </a:r>
            <a:r>
              <a:rPr lang="en-US" sz="2900" dirty="0"/>
              <a:t>button and add another note</a:t>
            </a:r>
          </a:p>
          <a:p>
            <a:pPr>
              <a:buFont typeface="+mj-lt"/>
              <a:buAutoNum type="arabicPeriod"/>
            </a:pPr>
            <a:r>
              <a:rPr lang="en-US" sz="2900" dirty="0"/>
              <a:t>Click the </a:t>
            </a:r>
            <a:r>
              <a:rPr lang="en-US" sz="2900" b="1" dirty="0"/>
              <a:t>[Descending]</a:t>
            </a:r>
            <a:r>
              <a:rPr lang="en-US" sz="2900" dirty="0"/>
              <a:t> button and observe that the notes changed position</a:t>
            </a:r>
          </a:p>
          <a:p>
            <a:pPr>
              <a:buFont typeface="+mj-lt"/>
              <a:buAutoNum type="arabicPeriod"/>
            </a:pPr>
            <a:r>
              <a:rPr lang="en-US" sz="2900" dirty="0"/>
              <a:t>Click the </a:t>
            </a:r>
            <a:r>
              <a:rPr lang="en-US" sz="2900" b="1" dirty="0"/>
              <a:t>[Maximize] </a:t>
            </a:r>
            <a:r>
              <a:rPr lang="en-US" sz="2900" dirty="0"/>
              <a:t>button to maximize the notes area</a:t>
            </a:r>
          </a:p>
          <a:p>
            <a:pPr>
              <a:buFont typeface="+mj-lt"/>
              <a:buAutoNum type="arabicPeriod"/>
            </a:pPr>
            <a:r>
              <a:rPr lang="en-US" sz="2900" dirty="0"/>
              <a:t>Click the </a:t>
            </a:r>
            <a:r>
              <a:rPr lang="en-US" sz="2900" b="1" dirty="0"/>
              <a:t>[Restore]</a:t>
            </a:r>
            <a:r>
              <a:rPr lang="en-US" sz="2900" dirty="0"/>
              <a:t> button to go back to the default view of the </a:t>
            </a:r>
            <a:r>
              <a:rPr lang="en-US" sz="2900" b="1" dirty="0"/>
              <a:t>Ticket Editor</a:t>
            </a:r>
          </a:p>
          <a:p>
            <a:pPr>
              <a:buFont typeface="+mj-lt"/>
              <a:buAutoNum type="arabicPeriod"/>
            </a:pPr>
            <a:r>
              <a:rPr lang="en-US" sz="2900" dirty="0"/>
              <a:t>Click </a:t>
            </a:r>
            <a:r>
              <a:rPr lang="en-US" sz="2900" b="1" dirty="0"/>
              <a:t>[Save]</a:t>
            </a:r>
          </a:p>
          <a:p>
            <a:pPr>
              <a:buFont typeface="+mj-lt"/>
              <a:buAutoNum type="arabicPeriod"/>
            </a:pPr>
            <a:r>
              <a:rPr lang="en-US" sz="2900" dirty="0"/>
              <a:t>Close the </a:t>
            </a:r>
            <a:r>
              <a:rPr lang="en-US" sz="2900" b="1" dirty="0"/>
              <a:t>Ticket Editor</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Ticket Console</a:t>
            </a:r>
            <a:r>
              <a:rPr lang="en-US" dirty="0" smtClean="0"/>
              <a:t>	</a:t>
            </a:r>
            <a:endParaRPr lang="en-US" dirty="0"/>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pic>
        <p:nvPicPr>
          <p:cNvPr id="6" name="Picture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spTree>
    <p:extLst>
      <p:ext uri="{BB962C8B-B14F-4D97-AF65-F5344CB8AC3E}">
        <p14:creationId xmlns:p14="http://schemas.microsoft.com/office/powerpoint/2010/main" val="35167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3200" dirty="0"/>
              <a:t>Create, Review, and Resolve a ticket</a:t>
            </a:r>
          </a:p>
          <a:p>
            <a:pPr marL="0" indent="0">
              <a:buNone/>
            </a:pPr>
            <a:endParaRPr lang="en-US" sz="2900" dirty="0" smtClean="0"/>
          </a:p>
          <a:p>
            <a:pPr marL="731520" indent="-731520">
              <a:buFont typeface="+mj-lt"/>
              <a:buAutoNum type="arabicPeriod"/>
            </a:pPr>
            <a:r>
              <a:rPr lang="en-US" sz="2900" dirty="0" smtClean="0"/>
              <a:t>Return </a:t>
            </a:r>
            <a:r>
              <a:rPr lang="en-US" sz="2900" dirty="0"/>
              <a:t>to </a:t>
            </a:r>
            <a:r>
              <a:rPr lang="en-US" sz="2900" b="1" dirty="0"/>
              <a:t>[Ticketing]</a:t>
            </a:r>
            <a:r>
              <a:rPr lang="en-US" sz="2900" dirty="0"/>
              <a:t> and find the ticket that was just created</a:t>
            </a:r>
          </a:p>
          <a:p>
            <a:pPr>
              <a:buFont typeface="+mj-lt"/>
              <a:buAutoNum type="arabicPeriod"/>
            </a:pPr>
            <a:r>
              <a:rPr lang="en-US" sz="2900" dirty="0"/>
              <a:t>Open the ticket by clicking the </a:t>
            </a:r>
            <a:r>
              <a:rPr lang="en-US" sz="2900" b="1" dirty="0"/>
              <a:t>[Wrench</a:t>
            </a:r>
            <a:r>
              <a:rPr lang="en-US" sz="3200" b="1" dirty="0"/>
              <a:t>]</a:t>
            </a:r>
            <a:r>
              <a:rPr lang="en-US" sz="3200" dirty="0"/>
              <a:t>, the </a:t>
            </a:r>
            <a:r>
              <a:rPr lang="en-US" sz="3200" b="1" i="1" dirty="0"/>
              <a:t>Description</a:t>
            </a:r>
            <a:r>
              <a:rPr lang="en-US" sz="3200" dirty="0"/>
              <a:t>, or the </a:t>
            </a:r>
            <a:r>
              <a:rPr lang="en-US" sz="3200" b="1" i="1" dirty="0"/>
              <a:t>TID</a:t>
            </a:r>
            <a:r>
              <a:rPr lang="en-US" sz="3200" dirty="0"/>
              <a:t> </a:t>
            </a:r>
            <a:endParaRPr lang="en-US" sz="2900" dirty="0"/>
          </a:p>
          <a:p>
            <a:pPr>
              <a:buFont typeface="+mj-lt"/>
              <a:buAutoNum type="arabicPeriod"/>
            </a:pPr>
            <a:r>
              <a:rPr lang="en-US" sz="2900" dirty="0"/>
              <a:t>Change </a:t>
            </a:r>
            <a:r>
              <a:rPr lang="en-US" sz="2900" b="1" i="1" dirty="0"/>
              <a:t>Severity</a:t>
            </a:r>
            <a:r>
              <a:rPr lang="en-US" sz="2900" dirty="0"/>
              <a:t> to </a:t>
            </a:r>
            <a:r>
              <a:rPr lang="en-US" sz="2900" i="1" dirty="0"/>
              <a:t>Critical</a:t>
            </a:r>
            <a:r>
              <a:rPr lang="en-US" sz="2900" dirty="0"/>
              <a:t> and </a:t>
            </a:r>
            <a:r>
              <a:rPr lang="en-US" sz="2900" b="1" dirty="0"/>
              <a:t>[Save]</a:t>
            </a:r>
            <a:endParaRPr lang="en-US" sz="2900" i="1" dirty="0"/>
          </a:p>
          <a:p>
            <a:pPr>
              <a:buFont typeface="+mj-lt"/>
              <a:buAutoNum type="arabicPeriod"/>
            </a:pPr>
            <a:r>
              <a:rPr lang="en-US" sz="2900" dirty="0"/>
              <a:t>Click the </a:t>
            </a:r>
            <a:r>
              <a:rPr lang="en-US" sz="2900" b="1" dirty="0"/>
              <a:t>[Logs]</a:t>
            </a:r>
            <a:r>
              <a:rPr lang="en-US" sz="2900" dirty="0"/>
              <a:t> button and review the logs, notice the last </a:t>
            </a:r>
            <a:r>
              <a:rPr lang="en-US" sz="2900" b="1" i="1" dirty="0"/>
              <a:t>Severity</a:t>
            </a:r>
            <a:r>
              <a:rPr lang="en-US" sz="2900" dirty="0"/>
              <a:t> change</a:t>
            </a:r>
          </a:p>
          <a:p>
            <a:pPr>
              <a:buFont typeface="+mj-lt"/>
              <a:buAutoNum type="arabicPeriod"/>
            </a:pPr>
            <a:r>
              <a:rPr lang="en-US" sz="2900" dirty="0"/>
              <a:t>Click </a:t>
            </a:r>
            <a:r>
              <a:rPr lang="en-US" sz="2900" b="1" dirty="0"/>
              <a:t>[Actions]</a:t>
            </a:r>
            <a:r>
              <a:rPr lang="en-US" sz="2900" dirty="0"/>
              <a:t> then </a:t>
            </a:r>
            <a:r>
              <a:rPr lang="en-US" sz="2900" i="1" dirty="0"/>
              <a:t>Watchers</a:t>
            </a:r>
            <a:r>
              <a:rPr lang="en-US" sz="2900" dirty="0"/>
              <a:t> </a:t>
            </a:r>
          </a:p>
          <a:p>
            <a:pPr>
              <a:buFont typeface="+mj-lt"/>
              <a:buAutoNum type="arabicPeriod"/>
            </a:pPr>
            <a:r>
              <a:rPr lang="en-US" sz="2900" dirty="0"/>
              <a:t>Choose and additional watcher and hit </a:t>
            </a:r>
            <a:r>
              <a:rPr lang="en-US" sz="2900" b="1" dirty="0"/>
              <a:t>[Add Watchers]</a:t>
            </a:r>
            <a:r>
              <a:rPr lang="en-US" sz="2900" dirty="0"/>
              <a:t>, close the modal, click </a:t>
            </a:r>
            <a:r>
              <a:rPr lang="en-US" sz="2900" b="1" dirty="0"/>
              <a:t>[Save]</a:t>
            </a:r>
            <a:endParaRPr lang="en-US" sz="2900" dirty="0"/>
          </a:p>
          <a:p>
            <a:pPr>
              <a:buFont typeface="+mj-lt"/>
              <a:buAutoNum type="arabicPeriod"/>
            </a:pPr>
            <a:r>
              <a:rPr lang="en-US" sz="2900" dirty="0"/>
              <a:t>Click the </a:t>
            </a:r>
            <a:r>
              <a:rPr lang="en-US" sz="2900" b="1" dirty="0"/>
              <a:t>[Logs]</a:t>
            </a:r>
            <a:r>
              <a:rPr lang="en-US" sz="2900" dirty="0"/>
              <a:t> button and review the logs, notice the watcher addition</a:t>
            </a:r>
          </a:p>
          <a:p>
            <a:pPr>
              <a:buFont typeface="+mj-lt"/>
              <a:buAutoNum type="arabicPeriod"/>
            </a:pPr>
            <a:r>
              <a:rPr lang="en-US" sz="2900" dirty="0"/>
              <a:t>Click the </a:t>
            </a:r>
            <a:r>
              <a:rPr lang="en-US" sz="2900" b="1" dirty="0"/>
              <a:t>[Action]</a:t>
            </a:r>
            <a:r>
              <a:rPr lang="en-US" sz="2900" dirty="0"/>
              <a:t> button and choose </a:t>
            </a:r>
            <a:r>
              <a:rPr lang="en-US" sz="2900" b="1" i="1" dirty="0"/>
              <a:t>Resolve Ticket</a:t>
            </a:r>
            <a:endParaRPr lang="en-US" sz="2900" dirty="0"/>
          </a:p>
          <a:p>
            <a:pPr>
              <a:buFont typeface="+mj-lt"/>
              <a:buAutoNum type="arabicPeriod"/>
            </a:pPr>
            <a:r>
              <a:rPr lang="en-US" sz="2900" dirty="0"/>
              <a:t>Pick the </a:t>
            </a:r>
            <a:r>
              <a:rPr lang="en-US" sz="2900" b="1" i="1" dirty="0"/>
              <a:t>Cause</a:t>
            </a:r>
            <a:r>
              <a:rPr lang="en-US" sz="2900" dirty="0"/>
              <a:t> and </a:t>
            </a:r>
            <a:r>
              <a:rPr lang="en-US" sz="2900" b="1" i="1" dirty="0"/>
              <a:t>Resolution</a:t>
            </a:r>
            <a:r>
              <a:rPr lang="en-US" sz="2900" dirty="0"/>
              <a:t> items, uncheck the </a:t>
            </a:r>
            <a:r>
              <a:rPr lang="en-US" sz="2900" b="1" i="1" dirty="0"/>
              <a:t>Cloak</a:t>
            </a:r>
            <a:r>
              <a:rPr lang="en-US" sz="2900" dirty="0"/>
              <a:t> checkbox</a:t>
            </a:r>
          </a:p>
          <a:p>
            <a:pPr>
              <a:buFont typeface="+mj-lt"/>
              <a:buAutoNum type="arabicPeriod"/>
            </a:pPr>
            <a:r>
              <a:rPr lang="en-US" sz="2900" dirty="0"/>
              <a:t>Click </a:t>
            </a:r>
            <a:r>
              <a:rPr lang="en-US" sz="2900" b="1" dirty="0"/>
              <a:t>[Resolve]</a:t>
            </a:r>
          </a:p>
          <a:p>
            <a:pPr>
              <a:buFont typeface="+mj-lt"/>
              <a:buAutoNum type="arabicPeriod"/>
            </a:pPr>
            <a:r>
              <a:rPr lang="en-US" sz="2900" dirty="0"/>
              <a:t>Close the </a:t>
            </a:r>
            <a:r>
              <a:rPr lang="en-US" sz="2900" b="1" dirty="0"/>
              <a:t>Ticket Editor</a:t>
            </a:r>
          </a:p>
          <a:p>
            <a:pPr>
              <a:buFont typeface="+mj-lt"/>
              <a:buAutoNum type="arabicPeriod"/>
            </a:pPr>
            <a:r>
              <a:rPr lang="en-US" sz="2900" dirty="0"/>
              <a:t>On the </a:t>
            </a:r>
            <a:r>
              <a:rPr lang="en-US" sz="2900" b="1" dirty="0"/>
              <a:t>Ticket Console</a:t>
            </a:r>
            <a:r>
              <a:rPr lang="en-US" sz="2900" dirty="0"/>
              <a:t> enter “resolved” in the </a:t>
            </a:r>
            <a:r>
              <a:rPr lang="en-US" sz="2900" b="1" i="1" dirty="0"/>
              <a:t>Status</a:t>
            </a:r>
            <a:r>
              <a:rPr lang="en-US" sz="2900" dirty="0"/>
              <a:t> field find while you type header in order to see the resolved ticket</a:t>
            </a:r>
            <a:endParaRPr lang="en-US" sz="3200" dirty="0"/>
          </a:p>
        </p:txBody>
      </p:sp>
      <p:sp>
        <p:nvSpPr>
          <p:cNvPr id="2" name="Title 1"/>
          <p:cNvSpPr>
            <a:spLocks noGrp="1"/>
          </p:cNvSpPr>
          <p:nvPr>
            <p:ph type="title"/>
          </p:nvPr>
        </p:nvSpPr>
        <p:spPr/>
        <p:txBody>
          <a:bodyPr/>
          <a:lstStyle/>
          <a:p>
            <a:r>
              <a:rPr lang="en-US" dirty="0" smtClean="0">
                <a:solidFill>
                  <a:schemeClr val="tx1">
                    <a:lumMod val="50000"/>
                  </a:schemeClr>
                </a:solidFill>
              </a:rPr>
              <a:t>Lab: Ticket Console	</a:t>
            </a:r>
            <a:endParaRPr lang="en-US" dirty="0">
              <a:solidFill>
                <a:schemeClr val="tx1">
                  <a:lumMod val="50000"/>
                </a:schemeClr>
              </a:solidFill>
            </a:endParaRPr>
          </a:p>
        </p:txBody>
      </p:sp>
      <p:sp>
        <p:nvSpPr>
          <p:cNvPr id="5" name="TextBox 4"/>
          <p:cNvSpPr txBox="1"/>
          <p:nvPr/>
        </p:nvSpPr>
        <p:spPr>
          <a:xfrm>
            <a:off x="6051923" y="9548138"/>
            <a:ext cx="3440958" cy="440120"/>
          </a:xfrm>
          <a:prstGeom prst="rect">
            <a:avLst/>
          </a:prstGeom>
          <a:noFill/>
        </p:spPr>
        <p:txBody>
          <a:bodyPr wrap="square" lIns="146304" tIns="73152" rIns="146304" bIns="73152" rtlCol="0">
            <a:spAutoFit/>
          </a:bodyPr>
          <a:lstStyle/>
          <a:p>
            <a:pPr algn="ctr" fontAlgn="base">
              <a:spcBef>
                <a:spcPct val="0"/>
              </a:spcBef>
              <a:spcAft>
                <a:spcPct val="0"/>
              </a:spcAft>
            </a:pPr>
            <a:r>
              <a:rPr lang="en-US" sz="1900" dirty="0" smtClean="0">
                <a:solidFill>
                  <a:schemeClr val="bg1"/>
                </a:solidFill>
                <a:latin typeface="Futura Bk BT" panose="020B0502020204020303" pitchFamily="34" charset="0"/>
              </a:rPr>
              <a:t>Ticketing Console</a:t>
            </a:r>
            <a:endParaRPr lang="en-US" sz="1900"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2234375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ctrTitle" idx="4294967295"/>
          </p:nvPr>
        </p:nvSpPr>
        <p:spPr>
          <a:xfrm>
            <a:off x="1310754" y="2092151"/>
            <a:ext cx="7376448" cy="2094425"/>
          </a:xfrm>
        </p:spPr>
        <p:txBody>
          <a:bodyPr/>
          <a:lstStyle/>
          <a:p>
            <a:pPr algn="ctr"/>
            <a:r>
              <a:rPr lang="en-US" dirty="0" smtClean="0">
                <a:solidFill>
                  <a:schemeClr val="tx1">
                    <a:lumMod val="50000"/>
                  </a:schemeClr>
                </a:solidFill>
              </a:rPr>
              <a:t>Ticket Administration</a:t>
            </a:r>
            <a:endParaRPr lang="en-US" dirty="0">
              <a:solidFill>
                <a:schemeClr val="tx1">
                  <a:lumMod val="50000"/>
                </a:schemeClr>
              </a:solidFill>
            </a:endParaRPr>
          </a:p>
        </p:txBody>
      </p:sp>
      <p:sp>
        <p:nvSpPr>
          <p:cNvPr id="332804" name="Rectangle 4"/>
          <p:cNvSpPr>
            <a:spLocks noChangeArrowheads="1"/>
          </p:cNvSpPr>
          <p:nvPr/>
        </p:nvSpPr>
        <p:spPr bwMode="auto">
          <a:xfrm>
            <a:off x="604520" y="6249250"/>
            <a:ext cx="11823225" cy="1131570"/>
          </a:xfrm>
          <a:prstGeom prst="rect">
            <a:avLst/>
          </a:prstGeom>
          <a:noFill/>
          <a:ln w="9525">
            <a:noFill/>
            <a:miter lim="800000"/>
            <a:headEnd/>
            <a:tailEnd/>
          </a:ln>
          <a:effectLst/>
        </p:spPr>
        <p:txBody>
          <a:bodyPr lIns="146304" tIns="73152" rIns="146304" bIns="73152" anchor="b"/>
          <a:lstStyle/>
          <a:p>
            <a:pPr algn="ctr" defTabSz="731520"/>
            <a:endParaRPr lang="en-US" sz="5800" dirty="0">
              <a:solidFill>
                <a:srgbClr val="4D4D4D"/>
              </a:solidFill>
              <a:latin typeface="Futura Hv BT"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85" y="4526744"/>
            <a:ext cx="4845427" cy="3131241"/>
          </a:xfrm>
          <a:prstGeom prst="rect">
            <a:avLst/>
          </a:prstGeom>
        </p:spPr>
      </p:pic>
      <p:sp>
        <p:nvSpPr>
          <p:cNvPr id="3" name="Slide Number Placeholder 2"/>
          <p:cNvSpPr>
            <a:spLocks noGrp="1"/>
          </p:cNvSpPr>
          <p:nvPr>
            <p:ph type="sldNum" sz="quarter" idx="4"/>
          </p:nvPr>
        </p:nvSpPr>
        <p:spPr/>
        <p:txBody>
          <a:bodyPr/>
          <a:lstStyle/>
          <a:p>
            <a:pPr defTabSz="731520"/>
            <a:fld id="{59FBCBD5-A728-384D-A41B-B8C6FE40EEBE}" type="slidenum">
              <a:rPr lang="en-US" smtClean="0"/>
              <a:pPr defTabSz="731520"/>
              <a:t>67</a:t>
            </a:fld>
            <a:endParaRPr lang="en-US" dirty="0"/>
          </a:p>
        </p:txBody>
      </p:sp>
    </p:spTree>
    <p:extLst>
      <p:ext uri="{BB962C8B-B14F-4D97-AF65-F5344CB8AC3E}">
        <p14:creationId xmlns:p14="http://schemas.microsoft.com/office/powerpoint/2010/main" val="2651666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Queues</a:t>
            </a:r>
            <a:endParaRPr lang="en-US" dirty="0"/>
          </a:p>
          <a:p>
            <a:r>
              <a:rPr lang="en-US" dirty="0" smtClean="0"/>
              <a:t>Escalations</a:t>
            </a:r>
            <a:endParaRPr lang="en-US" dirty="0"/>
          </a:p>
          <a:p>
            <a:r>
              <a:rPr lang="en-US" dirty="0" smtClean="0"/>
              <a:t>Customization</a:t>
            </a:r>
            <a:endParaRPr lang="en-US" dirty="0"/>
          </a:p>
          <a:p>
            <a:r>
              <a:rPr lang="en-US" dirty="0" smtClean="0"/>
              <a:t>Ticket </a:t>
            </a:r>
            <a:r>
              <a:rPr lang="en-US" dirty="0"/>
              <a:t>Templates</a:t>
            </a:r>
          </a:p>
          <a:p>
            <a:r>
              <a:rPr lang="en-US" dirty="0" smtClean="0"/>
              <a:t>Email </a:t>
            </a:r>
            <a:r>
              <a:rPr lang="en-US" dirty="0"/>
              <a:t>Tickets</a:t>
            </a:r>
          </a:p>
          <a:p>
            <a:r>
              <a:rPr lang="en-US" dirty="0" smtClean="0"/>
              <a:t>Run Book </a:t>
            </a:r>
            <a:r>
              <a:rPr lang="en-US" dirty="0"/>
              <a:t>Automation Tickets</a:t>
            </a:r>
          </a:p>
          <a:p>
            <a:r>
              <a:rPr lang="en-US" dirty="0" smtClean="0"/>
              <a:t>Scheduling </a:t>
            </a:r>
            <a:r>
              <a:rPr lang="en-US" dirty="0"/>
              <a:t>Recurring Tickets</a:t>
            </a:r>
          </a:p>
          <a:p>
            <a:r>
              <a:rPr lang="en-US" dirty="0" smtClean="0"/>
              <a:t>Resources</a:t>
            </a:r>
          </a:p>
          <a:p>
            <a:r>
              <a:rPr lang="en-US" dirty="0" smtClean="0"/>
              <a:t>Labs and Questions</a:t>
            </a:r>
          </a:p>
        </p:txBody>
      </p:sp>
      <p:sp>
        <p:nvSpPr>
          <p:cNvPr id="4" name="Title 3"/>
          <p:cNvSpPr>
            <a:spLocks noGrp="1"/>
          </p:cNvSpPr>
          <p:nvPr>
            <p:ph type="title"/>
          </p:nvPr>
        </p:nvSpPr>
        <p:spPr/>
        <p:txBody>
          <a:bodyPr/>
          <a:lstStyle/>
          <a:p>
            <a:r>
              <a:rPr lang="en-US" dirty="0" smtClean="0"/>
              <a:t>Objectives	</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68</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pic>
        <p:nvPicPr>
          <p:cNvPr id="8" name="Picture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55864" y="3096299"/>
            <a:ext cx="2040255" cy="2165350"/>
          </a:xfrm>
          <a:prstGeom prst="rect">
            <a:avLst/>
          </a:prstGeom>
        </p:spPr>
      </p:pic>
    </p:spTree>
    <p:extLst>
      <p:ext uri="{BB962C8B-B14F-4D97-AF65-F5344CB8AC3E}">
        <p14:creationId xmlns:p14="http://schemas.microsoft.com/office/powerpoint/2010/main" val="402759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2232498" y="3847887"/>
            <a:ext cx="11820590" cy="5268875"/>
          </a:xfrm>
          <a:prstGeom prst="roundRect">
            <a:avLst/>
          </a:prstGeom>
        </p:spPr>
        <p:style>
          <a:lnRef idx="1">
            <a:schemeClr val="dk1"/>
          </a:lnRef>
          <a:fillRef idx="2">
            <a:schemeClr val="dk1"/>
          </a:fillRef>
          <a:effectRef idx="1">
            <a:schemeClr val="dk1"/>
          </a:effectRef>
          <a:fontRef idx="minor">
            <a:schemeClr val="dk1"/>
          </a:fontRef>
        </p:style>
        <p:txBody>
          <a:bodyPr lIns="146304" tIns="73152" rIns="146304" bIns="73152" rtlCol="0" anchor="b" anchorCtr="0"/>
          <a:lstStyle/>
          <a:p>
            <a:pPr algn="ctr"/>
            <a:r>
              <a:rPr lang="en-US" dirty="0" smtClean="0">
                <a:solidFill>
                  <a:schemeClr val="tx1">
                    <a:lumMod val="50000"/>
                  </a:schemeClr>
                </a:solidFill>
              </a:rPr>
              <a:t>EM7 Ticketing System</a:t>
            </a:r>
            <a:endParaRPr lang="en-US" dirty="0">
              <a:solidFill>
                <a:schemeClr val="tx1">
                  <a:lumMod val="50000"/>
                </a:schemeClr>
              </a:solidFill>
            </a:endParaRPr>
          </a:p>
        </p:txBody>
      </p:sp>
      <p:sp>
        <p:nvSpPr>
          <p:cNvPr id="2" name="Content Placeholder 1"/>
          <p:cNvSpPr>
            <a:spLocks noGrp="1"/>
          </p:cNvSpPr>
          <p:nvPr>
            <p:ph idx="1"/>
          </p:nvPr>
        </p:nvSpPr>
        <p:spPr>
          <a:xfrm>
            <a:off x="475972" y="1288099"/>
            <a:ext cx="14291592" cy="2195929"/>
          </a:xfrm>
        </p:spPr>
        <p:txBody>
          <a:bodyPr>
            <a:normAutofit fontScale="70000" lnSpcReduction="20000"/>
          </a:bodyPr>
          <a:lstStyle/>
          <a:p>
            <a:pPr marL="0" indent="0">
              <a:buNone/>
            </a:pPr>
            <a:r>
              <a:rPr lang="en-US" dirty="0" smtClean="0"/>
              <a:t>ScienceLogic Ticketing has a number of features that, when used in conjunction, can automatically create tickets, organize them in queues, escalate them based on conditions, and notify users of changes. Tickets can be customized by adding in custom fields or tab forms so that tickets meet your individual operational needs. All ticketing features are included in EM7 and do not require any additional licensing.</a:t>
            </a:r>
          </a:p>
        </p:txBody>
      </p:sp>
      <p:sp>
        <p:nvSpPr>
          <p:cNvPr id="3" name="Title 2"/>
          <p:cNvSpPr>
            <a:spLocks noGrp="1"/>
          </p:cNvSpPr>
          <p:nvPr>
            <p:ph type="title"/>
          </p:nvPr>
        </p:nvSpPr>
        <p:spPr/>
        <p:txBody>
          <a:bodyPr/>
          <a:lstStyle/>
          <a:p>
            <a:r>
              <a:rPr lang="en-US" dirty="0" smtClean="0"/>
              <a:t>Section Overview</a:t>
            </a:r>
            <a:endParaRPr lang="en-US" dirty="0"/>
          </a:p>
        </p:txBody>
      </p:sp>
      <p:grpSp>
        <p:nvGrpSpPr>
          <p:cNvPr id="74" name="Group 73"/>
          <p:cNvGrpSpPr/>
          <p:nvPr/>
        </p:nvGrpSpPr>
        <p:grpSpPr>
          <a:xfrm>
            <a:off x="2742338" y="4149868"/>
            <a:ext cx="10746771" cy="3719723"/>
            <a:chOff x="452926" y="2623559"/>
            <a:chExt cx="6725540" cy="3589234"/>
          </a:xfrm>
        </p:grpSpPr>
        <p:sp>
          <p:nvSpPr>
            <p:cNvPr id="50" name="Rounded Rectangle 49"/>
            <p:cNvSpPr/>
            <p:nvPr/>
          </p:nvSpPr>
          <p:spPr>
            <a:xfrm>
              <a:off x="3290129" y="2623559"/>
              <a:ext cx="3888337" cy="35892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1"/>
            <a:lstStyle/>
            <a:p>
              <a:pPr algn="ctr"/>
              <a:r>
                <a:rPr lang="en-US" dirty="0" smtClean="0">
                  <a:solidFill>
                    <a:schemeClr val="tx1">
                      <a:lumMod val="50000"/>
                    </a:schemeClr>
                  </a:solidFill>
                </a:rPr>
                <a:t>Engineer Created</a:t>
              </a:r>
            </a:p>
          </p:txBody>
        </p:sp>
        <p:sp>
          <p:nvSpPr>
            <p:cNvPr id="49" name="Rounded Rectangle 48"/>
            <p:cNvSpPr/>
            <p:nvPr/>
          </p:nvSpPr>
          <p:spPr>
            <a:xfrm>
              <a:off x="452926" y="2623559"/>
              <a:ext cx="2709017" cy="35892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1"/>
            <a:lstStyle/>
            <a:p>
              <a:pPr algn="ctr"/>
              <a:r>
                <a:rPr lang="en-US" dirty="0" smtClean="0">
                  <a:solidFill>
                    <a:schemeClr val="tx1">
                      <a:lumMod val="50000"/>
                    </a:schemeClr>
                  </a:solidFill>
                </a:rPr>
                <a:t>Customer Created</a:t>
              </a:r>
              <a:endParaRPr lang="en-US" dirty="0">
                <a:solidFill>
                  <a:schemeClr val="tx1">
                    <a:lumMod val="50000"/>
                  </a:schemeClr>
                </a:solidFill>
              </a:endParaRPr>
            </a:p>
          </p:txBody>
        </p:sp>
        <p:sp>
          <p:nvSpPr>
            <p:cNvPr id="6" name="Flowchart: Document 5"/>
            <p:cNvSpPr/>
            <p:nvPr/>
          </p:nvSpPr>
          <p:spPr>
            <a:xfrm>
              <a:off x="1294686" y="2792350"/>
              <a:ext cx="1025495" cy="905854"/>
            </a:xfrm>
            <a:prstGeom prst="flowChartDocumen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normAutofit fontScale="77500" lnSpcReduction="20000"/>
            </a:bodyPr>
            <a:lstStyle/>
            <a:p>
              <a:pPr algn="ctr"/>
              <a:r>
                <a:rPr lang="en-US" sz="2200" dirty="0"/>
                <a:t>Ticket from </a:t>
              </a:r>
              <a:r>
                <a:rPr lang="en-US" sz="2200" dirty="0" smtClean="0"/>
                <a:t>customer email</a:t>
              </a:r>
              <a:endParaRPr lang="en-US" sz="2200" dirty="0"/>
            </a:p>
          </p:txBody>
        </p:sp>
        <p:sp>
          <p:nvSpPr>
            <p:cNvPr id="9" name="Flowchart: Process 8"/>
            <p:cNvSpPr/>
            <p:nvPr/>
          </p:nvSpPr>
          <p:spPr>
            <a:xfrm>
              <a:off x="1209227" y="4414020"/>
              <a:ext cx="1196412" cy="108295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normAutofit fontScale="92500" lnSpcReduction="10000"/>
            </a:bodyPr>
            <a:lstStyle/>
            <a:p>
              <a:pPr algn="ctr"/>
              <a:r>
                <a:rPr lang="en-US" sz="2600" dirty="0">
                  <a:solidFill>
                    <a:schemeClr val="bg1"/>
                  </a:solidFill>
                </a:rPr>
                <a:t>Customer Request Queue</a:t>
              </a:r>
            </a:p>
          </p:txBody>
        </p:sp>
        <p:cxnSp>
          <p:nvCxnSpPr>
            <p:cNvPr id="11" name="Straight Arrow Connector 10"/>
            <p:cNvCxnSpPr>
              <a:stCxn id="6" idx="2"/>
              <a:endCxn id="9" idx="0"/>
            </p:cNvCxnSpPr>
            <p:nvPr/>
          </p:nvCxnSpPr>
          <p:spPr>
            <a:xfrm flipH="1">
              <a:off x="1807433" y="3638317"/>
              <a:ext cx="1" cy="775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Flowchart: Document 29"/>
            <p:cNvSpPr/>
            <p:nvPr/>
          </p:nvSpPr>
          <p:spPr>
            <a:xfrm>
              <a:off x="3958836" y="2792350"/>
              <a:ext cx="1025495" cy="905854"/>
            </a:xfrm>
            <a:prstGeom prst="flowChartDocumen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normAutofit fontScale="77500" lnSpcReduction="20000"/>
            </a:bodyPr>
            <a:lstStyle/>
            <a:p>
              <a:pPr algn="ctr"/>
              <a:r>
                <a:rPr lang="en-US" sz="2200" dirty="0"/>
                <a:t>Automated ticket from Event</a:t>
              </a:r>
            </a:p>
          </p:txBody>
        </p:sp>
        <p:sp>
          <p:nvSpPr>
            <p:cNvPr id="31" name="Flowchart: Process 30"/>
            <p:cNvSpPr/>
            <p:nvPr/>
          </p:nvSpPr>
          <p:spPr>
            <a:xfrm>
              <a:off x="4471584" y="4414019"/>
              <a:ext cx="1514018" cy="108295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normAutofit fontScale="92500"/>
            </a:bodyPr>
            <a:lstStyle/>
            <a:p>
              <a:pPr algn="ctr"/>
              <a:r>
                <a:rPr lang="en-US" sz="2200" dirty="0">
                  <a:solidFill>
                    <a:schemeClr val="bg1"/>
                  </a:solidFill>
                </a:rPr>
                <a:t>Incident and Change Management Queues</a:t>
              </a:r>
            </a:p>
          </p:txBody>
        </p:sp>
        <p:cxnSp>
          <p:nvCxnSpPr>
            <p:cNvPr id="33" name="Straight Arrow Connector 32"/>
            <p:cNvCxnSpPr>
              <a:stCxn id="30" idx="2"/>
              <a:endCxn id="31" idx="0"/>
            </p:cNvCxnSpPr>
            <p:nvPr/>
          </p:nvCxnSpPr>
          <p:spPr>
            <a:xfrm>
              <a:off x="4471584" y="3638317"/>
              <a:ext cx="757009" cy="775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Flowchart: Document 41"/>
            <p:cNvSpPr/>
            <p:nvPr/>
          </p:nvSpPr>
          <p:spPr>
            <a:xfrm>
              <a:off x="5484262" y="2792350"/>
              <a:ext cx="1025495" cy="905854"/>
            </a:xfrm>
            <a:prstGeom prst="flowChartDocumen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normAutofit fontScale="77500" lnSpcReduction="20000"/>
            </a:bodyPr>
            <a:lstStyle/>
            <a:p>
              <a:pPr algn="ctr"/>
              <a:r>
                <a:rPr lang="en-US" sz="2200" dirty="0"/>
                <a:t>Recurring Ticket Scheduler</a:t>
              </a:r>
            </a:p>
          </p:txBody>
        </p:sp>
        <p:cxnSp>
          <p:nvCxnSpPr>
            <p:cNvPr id="43" name="Straight Arrow Connector 42"/>
            <p:cNvCxnSpPr>
              <a:stCxn id="42" idx="2"/>
              <a:endCxn id="31" idx="0"/>
            </p:cNvCxnSpPr>
            <p:nvPr/>
          </p:nvCxnSpPr>
          <p:spPr>
            <a:xfrm flipH="1">
              <a:off x="5228593" y="3638317"/>
              <a:ext cx="768417" cy="775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69</a:t>
            </a:fld>
            <a:endParaRPr lang="en-US" dirty="0"/>
          </a:p>
        </p:txBody>
      </p:sp>
      <p:sp>
        <p:nvSpPr>
          <p:cNvPr id="17" name="TextBox 1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111944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600" dirty="0"/>
              <a:t>Device categories are paired with Device classes to organize and describe discovered devices. </a:t>
            </a:r>
            <a:endParaRPr lang="en-US" sz="3600" dirty="0" smtClean="0"/>
          </a:p>
          <a:p>
            <a:r>
              <a:rPr lang="en-US" sz="3600" dirty="0" smtClean="0"/>
              <a:t>Device </a:t>
            </a:r>
            <a:r>
              <a:rPr lang="en-US" sz="3600" dirty="0"/>
              <a:t>class </a:t>
            </a:r>
            <a:r>
              <a:rPr lang="en-US" sz="3600" dirty="0" smtClean="0"/>
              <a:t>describes </a:t>
            </a:r>
            <a:r>
              <a:rPr lang="en-US" sz="3600" dirty="0"/>
              <a:t>the manufacturer. Device category describes the function of the </a:t>
            </a:r>
            <a:r>
              <a:rPr lang="en-US" sz="3600" dirty="0" smtClean="0"/>
              <a:t>hardware.</a:t>
            </a:r>
          </a:p>
          <a:p>
            <a:r>
              <a:rPr lang="en-US" sz="3600" dirty="0" smtClean="0"/>
              <a:t>Can be used to link a Device Dashboard to a device </a:t>
            </a:r>
            <a:r>
              <a:rPr lang="en-US" sz="3600" dirty="0"/>
              <a:t>category, the selected device dashboard will appear as an option in the Device Summary page.</a:t>
            </a:r>
          </a:p>
        </p:txBody>
      </p:sp>
      <p:sp>
        <p:nvSpPr>
          <p:cNvPr id="2" name="Title 1"/>
          <p:cNvSpPr>
            <a:spLocks noGrp="1"/>
          </p:cNvSpPr>
          <p:nvPr>
            <p:ph type="title"/>
          </p:nvPr>
        </p:nvSpPr>
        <p:spPr/>
        <p:txBody>
          <a:bodyPr/>
          <a:lstStyle/>
          <a:p>
            <a:r>
              <a:rPr lang="en-US" dirty="0" smtClean="0"/>
              <a:t>Device Categories</a:t>
            </a:r>
            <a:endParaRPr lang="en-US" dirty="0"/>
          </a:p>
        </p:txBody>
      </p:sp>
      <p:sp>
        <p:nvSpPr>
          <p:cNvPr id="9" name="Slide Number Placeholder 8"/>
          <p:cNvSpPr>
            <a:spLocks noGrp="1"/>
          </p:cNvSpPr>
          <p:nvPr>
            <p:ph type="sldNum" sz="quarter" idx="4"/>
          </p:nvPr>
        </p:nvSpPr>
        <p:spPr/>
        <p:txBody>
          <a:bodyPr/>
          <a:lstStyle/>
          <a:p>
            <a:fld id="{59FBCBD5-A728-384D-A41B-B8C6FE40EEBE}" type="slidenum">
              <a:rPr lang="en-US" smtClean="0"/>
              <a:pPr/>
              <a:t>7</a:t>
            </a:fld>
            <a:endParaRPr lang="en-US" dirty="0"/>
          </a:p>
        </p:txBody>
      </p:sp>
      <p:sp>
        <p:nvSpPr>
          <p:cNvPr id="5" name="TextBox 4"/>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60" y="6350129"/>
            <a:ext cx="11002281" cy="1996710"/>
          </a:xfrm>
          <a:prstGeom prst="rect">
            <a:avLst/>
          </a:prstGeom>
          <a:ln>
            <a:solidFill>
              <a:schemeClr val="tx2"/>
            </a:solidFill>
          </a:ln>
        </p:spPr>
      </p:pic>
      <p:sp>
        <p:nvSpPr>
          <p:cNvPr id="23" name="TextBox 22"/>
          <p:cNvSpPr txBox="1"/>
          <p:nvPr/>
        </p:nvSpPr>
        <p:spPr>
          <a:xfrm>
            <a:off x="8229610" y="8718459"/>
            <a:ext cx="7186583" cy="746808"/>
          </a:xfrm>
          <a:prstGeom prst="rect">
            <a:avLst/>
          </a:prstGeom>
          <a:noFill/>
        </p:spPr>
        <p:txBody>
          <a:bodyPr wrap="none" rtlCol="0">
            <a:spAutoFit/>
          </a:bodyPr>
          <a:lstStyle/>
          <a:p>
            <a:r>
              <a:rPr lang="en-US" sz="4253" b="1" dirty="0">
                <a:solidFill>
                  <a:schemeClr val="tx1">
                    <a:lumMod val="50000"/>
                  </a:schemeClr>
                </a:solidFill>
                <a:latin typeface="Futura Lt BT"/>
              </a:rPr>
              <a:t>Device Categories:</a:t>
            </a:r>
            <a:r>
              <a:rPr lang="en-US" sz="4253" dirty="0">
                <a:solidFill>
                  <a:schemeClr val="bg1">
                    <a:lumMod val="50000"/>
                  </a:schemeClr>
                </a:solidFill>
                <a:latin typeface="Futura Lt BT"/>
              </a:rPr>
              <a:t> </a:t>
            </a:r>
            <a:r>
              <a:rPr lang="en-US" sz="4253" dirty="0">
                <a:solidFill>
                  <a:schemeClr val="accent1"/>
                </a:solidFill>
                <a:latin typeface="Futura Lt BT"/>
              </a:rPr>
              <a:t>General</a:t>
            </a:r>
          </a:p>
        </p:txBody>
      </p:sp>
      <p:sp>
        <p:nvSpPr>
          <p:cNvPr id="24" name="TextBox 23"/>
          <p:cNvSpPr txBox="1"/>
          <p:nvPr/>
        </p:nvSpPr>
        <p:spPr>
          <a:xfrm>
            <a:off x="930854" y="8656525"/>
            <a:ext cx="6401111" cy="746808"/>
          </a:xfrm>
          <a:prstGeom prst="rect">
            <a:avLst/>
          </a:prstGeom>
          <a:noFill/>
        </p:spPr>
        <p:txBody>
          <a:bodyPr wrap="none" rtlCol="0">
            <a:spAutoFit/>
          </a:bodyPr>
          <a:lstStyle/>
          <a:p>
            <a:r>
              <a:rPr lang="en-US" sz="4253" b="1" dirty="0">
                <a:solidFill>
                  <a:schemeClr val="tx1">
                    <a:lumMod val="50000"/>
                  </a:schemeClr>
                </a:solidFill>
                <a:latin typeface="Futura Lt BT"/>
              </a:rPr>
              <a:t>Device Classes: </a:t>
            </a:r>
            <a:r>
              <a:rPr lang="en-US" sz="4253" dirty="0">
                <a:solidFill>
                  <a:schemeClr val="accent1"/>
                </a:solidFill>
                <a:latin typeface="Futura Lt BT"/>
              </a:rPr>
              <a:t>Specific</a:t>
            </a:r>
          </a:p>
        </p:txBody>
      </p:sp>
      <p:cxnSp>
        <p:nvCxnSpPr>
          <p:cNvPr id="26" name="Straight Connector 25"/>
          <p:cNvCxnSpPr>
            <a:stCxn id="24" idx="0"/>
          </p:cNvCxnSpPr>
          <p:nvPr/>
        </p:nvCxnSpPr>
        <p:spPr>
          <a:xfrm flipH="1" flipV="1">
            <a:off x="2751884" y="7595502"/>
            <a:ext cx="1379526" cy="1061023"/>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796470" y="7348483"/>
            <a:ext cx="1516593" cy="24701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sp>
        <p:nvSpPr>
          <p:cNvPr id="28" name="Rectangle 27"/>
          <p:cNvSpPr/>
          <p:nvPr/>
        </p:nvSpPr>
        <p:spPr>
          <a:xfrm>
            <a:off x="7642440" y="7119216"/>
            <a:ext cx="1659693" cy="22926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cxnSp>
        <p:nvCxnSpPr>
          <p:cNvPr id="30" name="Straight Connector 29"/>
          <p:cNvCxnSpPr>
            <a:stCxn id="23" idx="0"/>
          </p:cNvCxnSpPr>
          <p:nvPr/>
        </p:nvCxnSpPr>
        <p:spPr>
          <a:xfrm flipH="1" flipV="1">
            <a:off x="9213791" y="7348485"/>
            <a:ext cx="2609111" cy="13699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39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Ticket Queues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50913509"/>
              </p:ext>
            </p:extLst>
          </p:nvPr>
        </p:nvGraphicFramePr>
        <p:xfrm>
          <a:off x="1188957" y="5026067"/>
          <a:ext cx="13166889" cy="4123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75971" y="1237954"/>
            <a:ext cx="14311518" cy="3324360"/>
          </a:xfrm>
          <a:prstGeom prst="rect">
            <a:avLst/>
          </a:prstGeom>
          <a:noFill/>
        </p:spPr>
        <p:txBody>
          <a:bodyPr wrap="square" lIns="146304" tIns="73152" rIns="146304" bIns="73152" rtlCol="0">
            <a:normAutofit fontScale="85000" lnSpcReduction="10000"/>
          </a:bodyPr>
          <a:lstStyle/>
          <a:p>
            <a:r>
              <a:rPr lang="en-US" sz="3800" dirty="0">
                <a:solidFill>
                  <a:schemeClr val="tx1">
                    <a:lumMod val="50000"/>
                  </a:schemeClr>
                </a:solidFill>
                <a:latin typeface="Futura Lt BT" panose="020B0402020204020303" pitchFamily="34" charset="0"/>
              </a:rPr>
              <a:t>EM7's </a:t>
            </a:r>
            <a:r>
              <a:rPr lang="en-US" sz="3800" b="1" i="1" dirty="0">
                <a:solidFill>
                  <a:schemeClr val="tx1">
                    <a:lumMod val="50000"/>
                  </a:schemeClr>
                </a:solidFill>
                <a:latin typeface="Futura Lt BT" panose="020B0402020204020303" pitchFamily="34" charset="0"/>
              </a:rPr>
              <a:t>ticket queues</a:t>
            </a:r>
            <a:r>
              <a:rPr lang="en-US" sz="3800" dirty="0">
                <a:solidFill>
                  <a:schemeClr val="tx1">
                    <a:lumMod val="50000"/>
                  </a:schemeClr>
                </a:solidFill>
                <a:latin typeface="Futura Lt BT" panose="020B0402020204020303" pitchFamily="34" charset="0"/>
              </a:rPr>
              <a:t> allow you to organize and filter tickets. Organizing tickets by ticket queues and then aligning users to those queues means that users will only see tickets that are relevant to him or her</a:t>
            </a:r>
            <a:r>
              <a:rPr lang="en-US" sz="3800" dirty="0" smtClean="0">
                <a:solidFill>
                  <a:schemeClr val="tx1">
                    <a:lumMod val="50000"/>
                  </a:schemeClr>
                </a:solidFill>
                <a:latin typeface="Futura Lt BT" panose="020B0402020204020303" pitchFamily="34" charset="0"/>
              </a:rPr>
              <a:t>.</a:t>
            </a:r>
          </a:p>
          <a:p>
            <a:endParaRPr lang="en-US" sz="3800" dirty="0">
              <a:solidFill>
                <a:schemeClr val="tx1">
                  <a:lumMod val="50000"/>
                </a:schemeClr>
              </a:solidFill>
              <a:latin typeface="Futura Lt BT" panose="020B0402020204020303" pitchFamily="34" charset="0"/>
            </a:endParaRPr>
          </a:p>
          <a:p>
            <a:pPr marL="457200" indent="-457200">
              <a:buFont typeface="Arial" panose="020B0604020202020204" pitchFamily="34" charset="0"/>
              <a:buChar char="•"/>
            </a:pPr>
            <a:r>
              <a:rPr lang="en-US" sz="3800" dirty="0">
                <a:solidFill>
                  <a:schemeClr val="tx1">
                    <a:lumMod val="50000"/>
                  </a:schemeClr>
                </a:solidFill>
                <a:latin typeface="Futura Lt BT" panose="020B0402020204020303" pitchFamily="34" charset="0"/>
              </a:rPr>
              <a:t>Users can belong to multiple queues</a:t>
            </a:r>
          </a:p>
          <a:p>
            <a:pPr marL="457200" indent="-457200">
              <a:buFont typeface="Arial" panose="020B0604020202020204" pitchFamily="34" charset="0"/>
              <a:buChar char="•"/>
            </a:pPr>
            <a:r>
              <a:rPr lang="en-US" sz="3800" dirty="0">
                <a:solidFill>
                  <a:schemeClr val="tx1">
                    <a:lumMod val="50000"/>
                  </a:schemeClr>
                </a:solidFill>
                <a:latin typeface="Futura Lt BT" panose="020B0402020204020303" pitchFamily="34" charset="0"/>
              </a:rPr>
              <a:t>Certain hooks allow a user to see their ticket regardless of what queue it is in</a:t>
            </a:r>
          </a:p>
          <a:p>
            <a:pPr marL="457200" indent="-457200">
              <a:buFont typeface="Arial" panose="020B0604020202020204" pitchFamily="34" charset="0"/>
              <a:buChar char="•"/>
            </a:pPr>
            <a:endParaRPr lang="en-US" dirty="0">
              <a:solidFill>
                <a:schemeClr val="tx1">
                  <a:lumMod val="50000"/>
                </a:schemeClr>
              </a:solidFill>
            </a:endParaRP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70</a:t>
            </a:fld>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6621" y="101364"/>
            <a:ext cx="1051561" cy="913529"/>
          </a:xfrm>
          <a:prstGeom prst="rect">
            <a:avLst/>
          </a:prstGeom>
        </p:spPr>
      </p:pic>
      <p:sp>
        <p:nvSpPr>
          <p:cNvPr id="8" name="TextBox 7"/>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5009136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49501" y="2150921"/>
            <a:ext cx="10291762" cy="4499959"/>
          </a:xfrm>
          <a:prstGeom prst="rect">
            <a:avLst/>
          </a:prstGeom>
        </p:spPr>
      </p:pic>
      <p:sp>
        <p:nvSpPr>
          <p:cNvPr id="4" name="Title 3"/>
          <p:cNvSpPr>
            <a:spLocks noGrp="1"/>
          </p:cNvSpPr>
          <p:nvPr>
            <p:ph type="title"/>
          </p:nvPr>
        </p:nvSpPr>
        <p:spPr/>
        <p:txBody>
          <a:bodyPr/>
          <a:lstStyle/>
          <a:p>
            <a:r>
              <a:rPr lang="en-US" dirty="0" smtClean="0"/>
              <a:t>Ticket Queues: Editing</a:t>
            </a:r>
            <a:endParaRPr lang="en-US" dirty="0"/>
          </a:p>
        </p:txBody>
      </p:sp>
      <p:sp>
        <p:nvSpPr>
          <p:cNvPr id="6" name="Text Placeholder 5"/>
          <p:cNvSpPr>
            <a:spLocks noGrp="1"/>
          </p:cNvSpPr>
          <p:nvPr>
            <p:ph type="body" sz="quarter" idx="11"/>
          </p:nvPr>
        </p:nvSpPr>
        <p:spPr/>
        <p:txBody>
          <a:bodyPr>
            <a:normAutofit fontScale="85000" lnSpcReduction="20000"/>
          </a:bodyPr>
          <a:lstStyle/>
          <a:p>
            <a:r>
              <a:rPr lang="en-US" dirty="0" smtClean="0"/>
              <a:t>Registry &gt; Ticketing &gt; Queues &gt; </a:t>
            </a:r>
            <a:r>
              <a:rPr lang="en-US" i="1" dirty="0"/>
              <a:t>W</a:t>
            </a:r>
            <a:r>
              <a:rPr lang="en-US" i="1" dirty="0" smtClean="0"/>
              <a:t>rench or Create</a:t>
            </a:r>
            <a:endParaRPr lang="en-US" dirty="0"/>
          </a:p>
        </p:txBody>
      </p:sp>
      <p:sp>
        <p:nvSpPr>
          <p:cNvPr id="7" name="Line Callout 1 6"/>
          <p:cNvSpPr/>
          <p:nvPr/>
        </p:nvSpPr>
        <p:spPr>
          <a:xfrm>
            <a:off x="10839348" y="6980698"/>
            <a:ext cx="4014577" cy="2017412"/>
          </a:xfrm>
          <a:prstGeom prst="borderCallout1">
            <a:avLst>
              <a:gd name="adj1" fmla="val -377"/>
              <a:gd name="adj2" fmla="val 51222"/>
              <a:gd name="adj3" fmla="val -124452"/>
              <a:gd name="adj4" fmla="val 15197"/>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normAutofit fontScale="92500" lnSpcReduction="10000"/>
          </a:bodyPr>
          <a:lstStyle/>
          <a:p>
            <a:r>
              <a:rPr lang="en-US" dirty="0">
                <a:solidFill>
                  <a:schemeClr val="tx1">
                    <a:lumMod val="50000"/>
                  </a:schemeClr>
                </a:solidFill>
                <a:latin typeface="Futura Lt BT" pitchFamily="34" charset="0"/>
                <a:cs typeface="Futura Lt BT" pitchFamily="34" charset="0"/>
              </a:rPr>
              <a:t>Queue Membership  is configurable in:</a:t>
            </a:r>
          </a:p>
          <a:p>
            <a:r>
              <a:rPr lang="en-US" dirty="0">
                <a:solidFill>
                  <a:schemeClr val="tx1">
                    <a:lumMod val="50000"/>
                  </a:schemeClr>
                </a:solidFill>
                <a:latin typeface="Futura Lt BT" pitchFamily="34" charset="0"/>
                <a:cs typeface="Futura Lt BT" pitchFamily="34" charset="0"/>
              </a:rPr>
              <a:t>- Queues Editor</a:t>
            </a:r>
          </a:p>
          <a:p>
            <a:r>
              <a:rPr lang="en-US" dirty="0">
                <a:solidFill>
                  <a:schemeClr val="tx1">
                    <a:lumMod val="50000"/>
                  </a:schemeClr>
                </a:solidFill>
                <a:latin typeface="Futura Lt BT" pitchFamily="34" charset="0"/>
                <a:cs typeface="Futura Lt BT" pitchFamily="34" charset="0"/>
              </a:rPr>
              <a:t>- User Accounts</a:t>
            </a:r>
          </a:p>
          <a:p>
            <a:r>
              <a:rPr lang="en-US" dirty="0">
                <a:solidFill>
                  <a:schemeClr val="tx1">
                    <a:lumMod val="50000"/>
                  </a:schemeClr>
                </a:solidFill>
                <a:latin typeface="Futura Lt BT" pitchFamily="34" charset="0"/>
                <a:cs typeface="Futura Lt BT" pitchFamily="34" charset="0"/>
              </a:rPr>
              <a:t>- User  Policies</a:t>
            </a:r>
          </a:p>
        </p:txBody>
      </p:sp>
      <p:sp>
        <p:nvSpPr>
          <p:cNvPr id="11" name="Line Callout 1 10"/>
          <p:cNvSpPr/>
          <p:nvPr/>
        </p:nvSpPr>
        <p:spPr>
          <a:xfrm>
            <a:off x="473832" y="6957774"/>
            <a:ext cx="3454402" cy="2017412"/>
          </a:xfrm>
          <a:prstGeom prst="borderCallout1">
            <a:avLst>
              <a:gd name="adj1" fmla="val -377"/>
              <a:gd name="adj2" fmla="val 51222"/>
              <a:gd name="adj3" fmla="val -127371"/>
              <a:gd name="adj4" fmla="val 103856"/>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normAutofit fontScale="92500"/>
          </a:bodyPr>
          <a:lstStyle/>
          <a:p>
            <a:pPr algn="ctr"/>
            <a:r>
              <a:rPr lang="en-US" sz="2800" dirty="0">
                <a:solidFill>
                  <a:schemeClr val="tx1">
                    <a:lumMod val="50000"/>
                  </a:schemeClr>
                </a:solidFill>
                <a:latin typeface="Futura Lt BT" pitchFamily="34" charset="0"/>
                <a:cs typeface="Futura Lt BT" pitchFamily="34" charset="0"/>
              </a:rPr>
              <a:t>Selected Custom Tab Forms will only appear when a ticket is in this Queue</a:t>
            </a:r>
          </a:p>
        </p:txBody>
      </p:sp>
      <p:sp>
        <p:nvSpPr>
          <p:cNvPr id="12" name="Line Callout 1 11"/>
          <p:cNvSpPr/>
          <p:nvPr/>
        </p:nvSpPr>
        <p:spPr>
          <a:xfrm>
            <a:off x="5527041" y="6980698"/>
            <a:ext cx="3454402" cy="2017412"/>
          </a:xfrm>
          <a:prstGeom prst="borderCallout1">
            <a:avLst>
              <a:gd name="adj1" fmla="val -377"/>
              <a:gd name="adj2" fmla="val 51222"/>
              <a:gd name="adj3" fmla="val -40361"/>
              <a:gd name="adj4" fmla="val 76350"/>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normAutofit/>
          </a:bodyPr>
          <a:lstStyle/>
          <a:p>
            <a:pPr algn="ctr"/>
            <a:r>
              <a:rPr lang="en-US" sz="2600" dirty="0">
                <a:solidFill>
                  <a:schemeClr val="tx1">
                    <a:lumMod val="50000"/>
                  </a:schemeClr>
                </a:solidFill>
                <a:latin typeface="Futura Lt BT" pitchFamily="34" charset="0"/>
                <a:cs typeface="Futura Lt BT" pitchFamily="34" charset="0"/>
              </a:rPr>
              <a:t>Settings determines if the content of the last ticket update will be sent to watchers</a:t>
            </a:r>
          </a:p>
        </p:txBody>
      </p:sp>
      <p:sp>
        <p:nvSpPr>
          <p:cNvPr id="3" name="Slide Number Placeholder 2"/>
          <p:cNvSpPr>
            <a:spLocks noGrp="1"/>
          </p:cNvSpPr>
          <p:nvPr>
            <p:ph type="sldNum" sz="quarter" idx="4"/>
          </p:nvPr>
        </p:nvSpPr>
        <p:spPr/>
        <p:txBody>
          <a:bodyPr/>
          <a:lstStyle/>
          <a:p>
            <a:pPr defTabSz="731520"/>
            <a:fld id="{59FBCBD5-A728-384D-A41B-B8C6FE40EEBE}" type="slidenum">
              <a:rPr lang="en-US" smtClean="0"/>
              <a:pPr defTabSz="731520"/>
              <a:t>71</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9882" y="1"/>
            <a:ext cx="1051561" cy="913529"/>
          </a:xfrm>
          <a:prstGeom prst="rect">
            <a:avLst/>
          </a:prstGeom>
        </p:spPr>
      </p:pic>
      <p:sp>
        <p:nvSpPr>
          <p:cNvPr id="10" name="TextBox 9"/>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7375123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70" y="1387025"/>
            <a:ext cx="14291592" cy="7920987"/>
          </a:xfrm>
        </p:spPr>
        <p:txBody>
          <a:bodyPr>
            <a:normAutofit fontScale="62500" lnSpcReduction="20000"/>
          </a:bodyPr>
          <a:lstStyle/>
          <a:p>
            <a:r>
              <a:rPr lang="en-US" dirty="0"/>
              <a:t>Customization Features</a:t>
            </a:r>
          </a:p>
          <a:p>
            <a:pPr lvl="1"/>
            <a:r>
              <a:rPr lang="en-US" dirty="0"/>
              <a:t>Custom Forms – </a:t>
            </a:r>
            <a:r>
              <a:rPr lang="en-US" dirty="0" smtClean="0"/>
              <a:t>tickets in this queue will get selected Custom Forms. This is required in order for a ticket to have a custom form.</a:t>
            </a:r>
            <a:endParaRPr lang="en-US" dirty="0"/>
          </a:p>
          <a:p>
            <a:pPr lvl="1"/>
            <a:r>
              <a:rPr lang="en-US" dirty="0"/>
              <a:t>Required Fields – specifies which fields in the Form Field </a:t>
            </a:r>
            <a:r>
              <a:rPr lang="en-US" dirty="0" smtClean="0"/>
              <a:t>are required </a:t>
            </a:r>
            <a:r>
              <a:rPr lang="en-US" dirty="0"/>
              <a:t>to have </a:t>
            </a:r>
            <a:r>
              <a:rPr lang="en-US" dirty="0" smtClean="0"/>
              <a:t>information prior to the ticket saving successfully.</a:t>
            </a:r>
            <a:endParaRPr lang="en-US" dirty="0"/>
          </a:p>
          <a:p>
            <a:r>
              <a:rPr lang="en-US" dirty="0" smtClean="0"/>
              <a:t>Queue Administrator – </a:t>
            </a:r>
            <a:r>
              <a:rPr lang="en-US" sz="3400" dirty="0"/>
              <a:t>User who is visible to all members of the queue and to whom all members, regardless of account type or organization, can assign tickets. (By default, Users can assign tickets only to queue members who are in their organization and to the Queue Administrator.)</a:t>
            </a:r>
          </a:p>
          <a:p>
            <a:r>
              <a:rPr lang="en-US" dirty="0" smtClean="0"/>
              <a:t>Ticket </a:t>
            </a:r>
            <a:r>
              <a:rPr lang="en-US" dirty="0"/>
              <a:t>Email </a:t>
            </a:r>
            <a:r>
              <a:rPr lang="en-US" dirty="0" smtClean="0"/>
              <a:t>Type:</a:t>
            </a:r>
          </a:p>
          <a:p>
            <a:pPr lvl="1"/>
            <a:r>
              <a:rPr lang="en-US" dirty="0" smtClean="0"/>
              <a:t>Queue Email Address – </a:t>
            </a:r>
            <a:r>
              <a:rPr lang="en-US" dirty="0"/>
              <a:t>when using the Message tab feature in an individual </a:t>
            </a:r>
            <a:r>
              <a:rPr lang="en-US" dirty="0" smtClean="0"/>
              <a:t>ticket the “</a:t>
            </a:r>
            <a:r>
              <a:rPr lang="en-US" dirty="0"/>
              <a:t>From” </a:t>
            </a:r>
            <a:r>
              <a:rPr lang="en-US" dirty="0" smtClean="0"/>
              <a:t>field </a:t>
            </a:r>
            <a:endParaRPr lang="en-US" dirty="0"/>
          </a:p>
          <a:p>
            <a:pPr lvl="1"/>
            <a:r>
              <a:rPr lang="en-US" dirty="0" smtClean="0"/>
              <a:t>Authenticated User </a:t>
            </a:r>
            <a:r>
              <a:rPr lang="en-US" dirty="0"/>
              <a:t>– The From field in outgoing Emails from the [Message] tab in the Ticket Editor page will contain the name of the user who last edited the ticket.</a:t>
            </a:r>
          </a:p>
          <a:p>
            <a:r>
              <a:rPr lang="en-US" dirty="0" smtClean="0"/>
              <a:t>Queue</a:t>
            </a:r>
            <a:r>
              <a:rPr lang="en-US" sz="4500" dirty="0" smtClean="0"/>
              <a:t> </a:t>
            </a:r>
            <a:r>
              <a:rPr lang="en-US" dirty="0" smtClean="0"/>
              <a:t>Communication Features:</a:t>
            </a:r>
          </a:p>
          <a:p>
            <a:pPr lvl="1"/>
            <a:r>
              <a:rPr lang="en-US" dirty="0" smtClean="0"/>
              <a:t>Queue Watchers – the email icon (      ) allows for the assignment of user accounts as default watchers of any tickets in this queue</a:t>
            </a:r>
          </a:p>
          <a:p>
            <a:pPr lvl="1"/>
            <a:r>
              <a:rPr lang="en-US" dirty="0" smtClean="0"/>
              <a:t>Notify Watchers of Changes – will send email to all Watchers when a ticket is created, assigned, or changed.</a:t>
            </a:r>
          </a:p>
          <a:p>
            <a:pPr lvl="1"/>
            <a:r>
              <a:rPr lang="en-US" dirty="0" smtClean="0"/>
              <a:t>Email Last Comment in Updates – will send the text of a ticket update (not the attached files) to the list of Watchers</a:t>
            </a:r>
          </a:p>
          <a:p>
            <a:pPr lvl="1"/>
            <a:r>
              <a:rPr lang="en-US" dirty="0" smtClean="0"/>
              <a:t>Hide queue name from non-queue members – prevents the queue name from displaying in the queue dropdown for users that are not </a:t>
            </a:r>
          </a:p>
          <a:p>
            <a:r>
              <a:rPr lang="en-US" dirty="0" smtClean="0"/>
              <a:t>Ticket Message Tab controls:</a:t>
            </a:r>
          </a:p>
          <a:p>
            <a:pPr lvl="1"/>
            <a:r>
              <a:rPr lang="en-US" dirty="0" smtClean="0"/>
              <a:t>Ticket Email Type – when using the Message tab feature in an individual ticket, this setting determines if EM7 will use the “Queue” email address or the “User” email address in the “From” field.</a:t>
            </a:r>
          </a:p>
          <a:p>
            <a:pPr lvl="1"/>
            <a:r>
              <a:rPr lang="en-US" dirty="0" smtClean="0"/>
              <a:t>Queue Email Address – specifies the email address</a:t>
            </a:r>
          </a:p>
          <a:p>
            <a:pPr lvl="1"/>
            <a:endParaRPr lang="en-US" dirty="0"/>
          </a:p>
        </p:txBody>
      </p:sp>
      <p:sp>
        <p:nvSpPr>
          <p:cNvPr id="5" name="Title 4"/>
          <p:cNvSpPr>
            <a:spLocks noGrp="1"/>
          </p:cNvSpPr>
          <p:nvPr>
            <p:ph type="title"/>
          </p:nvPr>
        </p:nvSpPr>
        <p:spPr/>
        <p:txBody>
          <a:bodyPr/>
          <a:lstStyle/>
          <a:p>
            <a:r>
              <a:rPr lang="en-US" dirty="0" smtClean="0"/>
              <a:t>Ticket Queues: Properties</a:t>
            </a:r>
            <a:endParaRPr lang="en-US" dirty="0"/>
          </a:p>
        </p:txBody>
      </p:sp>
      <p:sp>
        <p:nvSpPr>
          <p:cNvPr id="3" name="Slide Number Placeholder 2"/>
          <p:cNvSpPr>
            <a:spLocks noGrp="1"/>
          </p:cNvSpPr>
          <p:nvPr>
            <p:ph type="sldNum" sz="quarter" idx="4"/>
          </p:nvPr>
        </p:nvSpPr>
        <p:spPr/>
        <p:txBody>
          <a:bodyPr/>
          <a:lstStyle/>
          <a:p>
            <a:pPr defTabSz="731520"/>
            <a:fld id="{59FBCBD5-A728-384D-A41B-B8C6FE40EEBE}" type="slidenum">
              <a:rPr lang="en-US" smtClean="0"/>
              <a:pPr defTabSz="731520"/>
              <a:t>72</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pic>
        <p:nvPicPr>
          <p:cNvPr id="2" name="Picture 1"/>
          <p:cNvPicPr>
            <a:picLocks noChangeAspect="1"/>
          </p:cNvPicPr>
          <p:nvPr/>
        </p:nvPicPr>
        <p:blipFill>
          <a:blip r:embed="rId2"/>
          <a:stretch>
            <a:fillRect/>
          </a:stretch>
        </p:blipFill>
        <p:spPr>
          <a:xfrm>
            <a:off x="6129838" y="5419206"/>
            <a:ext cx="282994" cy="282994"/>
          </a:xfrm>
          <a:prstGeom prst="rect">
            <a:avLst/>
          </a:prstGeom>
        </p:spPr>
      </p:pic>
    </p:spTree>
    <p:extLst>
      <p:ext uri="{BB962C8B-B14F-4D97-AF65-F5344CB8AC3E}">
        <p14:creationId xmlns:p14="http://schemas.microsoft.com/office/powerpoint/2010/main" val="15445683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Ticket </a:t>
            </a:r>
            <a:r>
              <a:rPr lang="en-US" dirty="0" smtClean="0"/>
              <a:t>Queues: Delete</a:t>
            </a:r>
            <a:endParaRPr lang="en-US" dirty="0"/>
          </a:p>
        </p:txBody>
      </p:sp>
      <p:sp>
        <p:nvSpPr>
          <p:cNvPr id="4" name="Content Placeholder 3"/>
          <p:cNvSpPr>
            <a:spLocks noGrp="1"/>
          </p:cNvSpPr>
          <p:nvPr>
            <p:ph sz="quarter" idx="10"/>
          </p:nvPr>
        </p:nvSpPr>
        <p:spPr>
          <a:xfrm>
            <a:off x="777242" y="1939293"/>
            <a:ext cx="14519275" cy="2464265"/>
          </a:xfrm>
        </p:spPr>
        <p:txBody>
          <a:bodyPr>
            <a:normAutofit fontScale="92500" lnSpcReduction="10000"/>
          </a:bodyPr>
          <a:lstStyle/>
          <a:p>
            <a:pPr marL="0" indent="0">
              <a:buNone/>
            </a:pPr>
            <a:r>
              <a:rPr lang="en-US" dirty="0" smtClean="0"/>
              <a:t>A queue can only be deleted if it has no tickets in it in any status (Open, Working, Pending, and Resolved). Once all tickets have been moved to another queue the queue can be selected and the Delete option used.</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Registry &gt; Tickets &gt; Queues</a:t>
            </a:r>
            <a:endParaRPr lang="en-US" dirty="0"/>
          </a:p>
        </p:txBody>
      </p:sp>
      <p:pic>
        <p:nvPicPr>
          <p:cNvPr id="7" name="Picture 6"/>
          <p:cNvPicPr>
            <a:picLocks noChangeAspect="1"/>
          </p:cNvPicPr>
          <p:nvPr/>
        </p:nvPicPr>
        <p:blipFill>
          <a:blip r:embed="rId2"/>
          <a:stretch>
            <a:fillRect/>
          </a:stretch>
        </p:blipFill>
        <p:spPr>
          <a:xfrm>
            <a:off x="776605" y="5417424"/>
            <a:ext cx="14201458" cy="2654300"/>
          </a:xfrm>
          <a:prstGeom prst="rect">
            <a:avLst/>
          </a:prstGeom>
        </p:spPr>
      </p:pic>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73</a:t>
            </a:fld>
            <a:endParaRPr lang="en-US" dirty="0"/>
          </a:p>
        </p:txBody>
      </p:sp>
      <p:sp>
        <p:nvSpPr>
          <p:cNvPr id="8" name="TextBox 7"/>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3740862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211402"/>
            <a:ext cx="14291592" cy="672553"/>
          </a:xfrm>
        </p:spPr>
        <p:txBody>
          <a:bodyPr>
            <a:normAutofit fontScale="92500" lnSpcReduction="20000"/>
          </a:bodyPr>
          <a:lstStyle/>
          <a:p>
            <a:pPr marL="0" indent="0">
              <a:buNone/>
            </a:pPr>
            <a:r>
              <a:rPr lang="en-US" dirty="0" smtClean="0"/>
              <a:t>Create the following Ticket Queues:</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74</a:t>
            </a:fld>
            <a:endParaRPr lang="en-US" dirty="0"/>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503386602"/>
              </p:ext>
            </p:extLst>
          </p:nvPr>
        </p:nvGraphicFramePr>
        <p:xfrm>
          <a:off x="648502" y="1908149"/>
          <a:ext cx="14119058" cy="6898968"/>
        </p:xfrm>
        <a:graphic>
          <a:graphicData uri="http://schemas.openxmlformats.org/drawingml/2006/table">
            <a:tbl>
              <a:tblPr firstRow="1" bandRow="1">
                <a:tableStyleId>{5C22544A-7EE6-4342-B048-85BDC9FD1C3A}</a:tableStyleId>
              </a:tblPr>
              <a:tblGrid>
                <a:gridCol w="4003709"/>
                <a:gridCol w="10115349"/>
              </a:tblGrid>
              <a:tr h="580844">
                <a:tc>
                  <a:txBody>
                    <a:bodyPr/>
                    <a:lstStyle/>
                    <a:p>
                      <a:pPr algn="ctr"/>
                      <a:r>
                        <a:rPr lang="en-US" sz="2400" dirty="0" smtClean="0">
                          <a:latin typeface="Futura Lt BT" panose="020B0402020204020303"/>
                        </a:rPr>
                        <a:t>Name</a:t>
                      </a:r>
                      <a:endParaRPr lang="en-US" sz="2400" dirty="0">
                        <a:latin typeface="Futura Lt BT" panose="020B0402020204020303"/>
                      </a:endParaRPr>
                    </a:p>
                  </a:txBody>
                  <a:tcPr marL="155448" marR="155448" marT="67056" marB="67056"/>
                </a:tc>
                <a:tc>
                  <a:txBody>
                    <a:bodyPr/>
                    <a:lstStyle/>
                    <a:p>
                      <a:pPr algn="ctr"/>
                      <a:r>
                        <a:rPr lang="en-US" sz="2400" dirty="0" smtClean="0">
                          <a:latin typeface="Futura Lt BT" panose="020B0402020204020303"/>
                        </a:rPr>
                        <a:t>Field</a:t>
                      </a:r>
                      <a:endParaRPr lang="en-US" sz="2400" dirty="0">
                        <a:latin typeface="Futura Lt BT" panose="020B0402020204020303"/>
                      </a:endParaRPr>
                    </a:p>
                  </a:txBody>
                  <a:tcPr marL="155448" marR="155448" marT="67056" marB="67056"/>
                </a:tc>
              </a:tr>
              <a:tr h="3159062">
                <a:tc>
                  <a:txBody>
                    <a:bodyPr/>
                    <a:lstStyle/>
                    <a:p>
                      <a:pPr algn="l"/>
                      <a:r>
                        <a:rPr lang="en-US" sz="1800" dirty="0" smtClean="0">
                          <a:solidFill>
                            <a:schemeClr val="tx1">
                              <a:lumMod val="50000"/>
                            </a:schemeClr>
                          </a:solidFill>
                          <a:latin typeface="Futura Lt BT" panose="020B0402020204020303"/>
                        </a:rPr>
                        <a:t>Customer Support</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Description: Customer requests </a:t>
                      </a:r>
                    </a:p>
                    <a:p>
                      <a:pPr algn="l"/>
                      <a:r>
                        <a:rPr lang="en-US" sz="1800" dirty="0" smtClean="0">
                          <a:solidFill>
                            <a:schemeClr val="tx1">
                              <a:lumMod val="50000"/>
                            </a:schemeClr>
                          </a:solidFill>
                          <a:latin typeface="Futura Lt BT" panose="020B0402020204020303"/>
                        </a:rPr>
                        <a:t>Custom Forms: None</a:t>
                      </a:r>
                    </a:p>
                    <a:p>
                      <a:pPr algn="l"/>
                      <a:r>
                        <a:rPr lang="en-US" sz="1800" dirty="0" smtClean="0">
                          <a:solidFill>
                            <a:schemeClr val="tx1">
                              <a:lumMod val="50000"/>
                            </a:schemeClr>
                          </a:solidFill>
                          <a:latin typeface="Futura Lt BT" panose="020B0402020204020303"/>
                        </a:rPr>
                        <a:t>Required</a:t>
                      </a:r>
                      <a:r>
                        <a:rPr lang="en-US" sz="1800" baseline="0" dirty="0" smtClean="0">
                          <a:solidFill>
                            <a:schemeClr val="tx1">
                              <a:lumMod val="50000"/>
                            </a:schemeClr>
                          </a:solidFill>
                          <a:latin typeface="Futura Lt BT" panose="020B0402020204020303"/>
                        </a:rPr>
                        <a:t> </a:t>
                      </a:r>
                      <a:r>
                        <a:rPr lang="en-US" sz="1800" dirty="0" smtClean="0">
                          <a:solidFill>
                            <a:schemeClr val="tx1">
                              <a:lumMod val="50000"/>
                            </a:schemeClr>
                          </a:solidFill>
                          <a:latin typeface="Futura Lt BT" panose="020B0402020204020303"/>
                        </a:rPr>
                        <a:t>Custom Fields:</a:t>
                      </a:r>
                      <a:r>
                        <a:rPr lang="en-US" sz="1800" baseline="0" dirty="0" smtClean="0">
                          <a:solidFill>
                            <a:schemeClr val="tx1">
                              <a:lumMod val="50000"/>
                            </a:schemeClr>
                          </a:solidFill>
                          <a:latin typeface="Futura Lt BT" panose="020B0402020204020303"/>
                        </a:rPr>
                        <a:t> None</a:t>
                      </a:r>
                    </a:p>
                    <a:p>
                      <a:pPr algn="l"/>
                      <a:r>
                        <a:rPr lang="en-US" sz="1800" baseline="0" dirty="0" smtClean="0">
                          <a:solidFill>
                            <a:schemeClr val="tx1">
                              <a:lumMod val="50000"/>
                            </a:schemeClr>
                          </a:solidFill>
                          <a:latin typeface="Futura Lt BT" panose="020B0402020204020303"/>
                        </a:rPr>
                        <a:t>Queue Administrator: None</a:t>
                      </a:r>
                    </a:p>
                    <a:p>
                      <a:pPr algn="l"/>
                      <a:r>
                        <a:rPr lang="en-US" sz="1800" baseline="0" dirty="0" smtClean="0">
                          <a:solidFill>
                            <a:schemeClr val="tx1">
                              <a:lumMod val="50000"/>
                            </a:schemeClr>
                          </a:solidFill>
                          <a:latin typeface="Futura Lt BT" panose="020B0402020204020303"/>
                        </a:rPr>
                        <a:t>Ticket Email Type: Authenticated User</a:t>
                      </a:r>
                    </a:p>
                    <a:p>
                      <a:pPr algn="l"/>
                      <a:r>
                        <a:rPr lang="en-US" sz="1800" baseline="0" dirty="0" smtClean="0">
                          <a:solidFill>
                            <a:schemeClr val="tx1">
                              <a:lumMod val="50000"/>
                            </a:schemeClr>
                          </a:solidFill>
                          <a:latin typeface="Futura Lt BT" panose="020B0402020204020303"/>
                        </a:rPr>
                        <a:t>Queue Email Address: </a:t>
                      </a:r>
                      <a:r>
                        <a:rPr lang="en-US" sz="1800" baseline="0" dirty="0" smtClean="0">
                          <a:solidFill>
                            <a:schemeClr val="tx1">
                              <a:lumMod val="50000"/>
                            </a:schemeClr>
                          </a:solidFill>
                          <a:latin typeface="Futura Lt BT" panose="020B0402020204020303"/>
                          <a:hlinkClick r:id="rId3"/>
                        </a:rPr>
                        <a:t>support@watersports.com</a:t>
                      </a:r>
                      <a:endParaRPr lang="en-US" sz="1800" baseline="0" dirty="0" smtClean="0">
                        <a:solidFill>
                          <a:schemeClr val="tx1">
                            <a:lumMod val="50000"/>
                          </a:schemeClr>
                        </a:solidFill>
                        <a:latin typeface="Futura Lt BT" panose="020B0402020204020303"/>
                      </a:endParaRPr>
                    </a:p>
                    <a:p>
                      <a:pPr algn="l"/>
                      <a:r>
                        <a:rPr lang="en-US" sz="1800" baseline="0" dirty="0" smtClean="0">
                          <a:solidFill>
                            <a:schemeClr val="tx1">
                              <a:lumMod val="50000"/>
                            </a:schemeClr>
                          </a:solidFill>
                          <a:latin typeface="Futura Lt BT" panose="020B0402020204020303"/>
                        </a:rPr>
                        <a:t>Notify Watchers of Changes: Check</a:t>
                      </a:r>
                    </a:p>
                    <a:p>
                      <a:pPr algn="l"/>
                      <a:r>
                        <a:rPr lang="en-US" sz="1800" baseline="0" dirty="0" smtClean="0">
                          <a:solidFill>
                            <a:schemeClr val="tx1">
                              <a:lumMod val="50000"/>
                            </a:schemeClr>
                          </a:solidFill>
                          <a:latin typeface="Futura Lt BT" panose="020B0402020204020303"/>
                        </a:rPr>
                        <a:t>Queue Locked to Admin Only: Not Checked</a:t>
                      </a:r>
                    </a:p>
                    <a:p>
                      <a:pPr algn="l"/>
                      <a:r>
                        <a:rPr lang="en-US" sz="1800" baseline="0" dirty="0" smtClean="0">
                          <a:solidFill>
                            <a:schemeClr val="tx1">
                              <a:lumMod val="50000"/>
                            </a:schemeClr>
                          </a:solidFill>
                          <a:latin typeface="Futura Lt BT" panose="020B0402020204020303"/>
                        </a:rPr>
                        <a:t>Email Last Ticket Comment in Updates: Check</a:t>
                      </a:r>
                    </a:p>
                    <a:p>
                      <a:pPr algn="l"/>
                      <a:r>
                        <a:rPr lang="en-US" sz="1800" baseline="0" dirty="0" smtClean="0">
                          <a:solidFill>
                            <a:schemeClr val="tx1">
                              <a:lumMod val="50000"/>
                            </a:schemeClr>
                          </a:solidFill>
                          <a:latin typeface="Futura Lt BT" panose="020B0402020204020303"/>
                        </a:rPr>
                        <a:t>Hide queue name from non-queue members: Check</a:t>
                      </a:r>
                    </a:p>
                    <a:p>
                      <a:pPr algn="l"/>
                      <a:r>
                        <a:rPr lang="en-US" sz="1800" baseline="0" dirty="0" smtClean="0">
                          <a:solidFill>
                            <a:schemeClr val="tx1">
                              <a:lumMod val="50000"/>
                            </a:schemeClr>
                          </a:solidFill>
                          <a:latin typeface="Futura Lt BT" panose="020B0402020204020303"/>
                        </a:rPr>
                        <a:t>Queue Members: All users</a:t>
                      </a:r>
                      <a:endParaRPr lang="en-US" sz="1800" dirty="0">
                        <a:solidFill>
                          <a:schemeClr val="tx1">
                            <a:lumMod val="50000"/>
                          </a:schemeClr>
                        </a:solidFill>
                        <a:latin typeface="Futura Lt BT" panose="020B0402020204020303"/>
                      </a:endParaRPr>
                    </a:p>
                  </a:txBody>
                  <a:tcPr marL="155448" marR="155448" marT="67056" marB="67056"/>
                </a:tc>
              </a:tr>
              <a:tr h="3159062">
                <a:tc>
                  <a:txBody>
                    <a:bodyPr/>
                    <a:lstStyle/>
                    <a:p>
                      <a:pPr algn="l"/>
                      <a:r>
                        <a:rPr lang="en-US" sz="1800" dirty="0" smtClean="0">
                          <a:solidFill>
                            <a:schemeClr val="tx1">
                              <a:lumMod val="50000"/>
                            </a:schemeClr>
                          </a:solidFill>
                          <a:latin typeface="Futura Lt BT" panose="020B0402020204020303"/>
                        </a:rPr>
                        <a:t>Network Provisioning</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Description: Requests for Network </a:t>
                      </a:r>
                    </a:p>
                    <a:p>
                      <a:pPr algn="l"/>
                      <a:r>
                        <a:rPr lang="en-US" sz="1800" dirty="0" smtClean="0">
                          <a:solidFill>
                            <a:schemeClr val="tx1">
                              <a:lumMod val="50000"/>
                            </a:schemeClr>
                          </a:solidFill>
                          <a:latin typeface="Futura Lt BT" panose="020B0402020204020303"/>
                        </a:rPr>
                        <a:t>Custom Forms: None</a:t>
                      </a:r>
                    </a:p>
                    <a:p>
                      <a:pPr algn="l"/>
                      <a:r>
                        <a:rPr lang="en-US" sz="1800" dirty="0" smtClean="0">
                          <a:solidFill>
                            <a:schemeClr val="tx1">
                              <a:lumMod val="50000"/>
                            </a:schemeClr>
                          </a:solidFill>
                          <a:latin typeface="Futura Lt BT" panose="020B0402020204020303"/>
                        </a:rPr>
                        <a:t>Required</a:t>
                      </a:r>
                      <a:r>
                        <a:rPr lang="en-US" sz="1800" baseline="0" dirty="0" smtClean="0">
                          <a:solidFill>
                            <a:schemeClr val="tx1">
                              <a:lumMod val="50000"/>
                            </a:schemeClr>
                          </a:solidFill>
                          <a:latin typeface="Futura Lt BT" panose="020B0402020204020303"/>
                        </a:rPr>
                        <a:t> </a:t>
                      </a:r>
                      <a:r>
                        <a:rPr lang="en-US" sz="1800" dirty="0" smtClean="0">
                          <a:solidFill>
                            <a:schemeClr val="tx1">
                              <a:lumMod val="50000"/>
                            </a:schemeClr>
                          </a:solidFill>
                          <a:latin typeface="Futura Lt BT" panose="020B0402020204020303"/>
                        </a:rPr>
                        <a:t>Custom Fields:</a:t>
                      </a:r>
                      <a:r>
                        <a:rPr lang="en-US" sz="1800" baseline="0" dirty="0" smtClean="0">
                          <a:solidFill>
                            <a:schemeClr val="tx1">
                              <a:lumMod val="50000"/>
                            </a:schemeClr>
                          </a:solidFill>
                          <a:latin typeface="Futura Lt BT" panose="020B0402020204020303"/>
                        </a:rPr>
                        <a:t> None</a:t>
                      </a:r>
                    </a:p>
                    <a:p>
                      <a:pPr algn="l"/>
                      <a:r>
                        <a:rPr lang="en-US" sz="1800" baseline="0" dirty="0" smtClean="0">
                          <a:solidFill>
                            <a:schemeClr val="tx1">
                              <a:lumMod val="50000"/>
                            </a:schemeClr>
                          </a:solidFill>
                          <a:latin typeface="Futura Lt BT" panose="020B0402020204020303"/>
                        </a:rPr>
                        <a:t>Queue Administrator: </a:t>
                      </a:r>
                      <a:r>
                        <a:rPr lang="en-US" sz="1800" baseline="0" dirty="0" err="1" smtClean="0">
                          <a:solidFill>
                            <a:schemeClr val="tx1">
                              <a:lumMod val="50000"/>
                            </a:schemeClr>
                          </a:solidFill>
                          <a:latin typeface="Futura Lt BT" panose="020B0402020204020303"/>
                        </a:rPr>
                        <a:t>gnoll</a:t>
                      </a:r>
                      <a:r>
                        <a:rPr lang="en-US" sz="1800" baseline="0" dirty="0" smtClean="0">
                          <a:solidFill>
                            <a:schemeClr val="tx1">
                              <a:lumMod val="50000"/>
                            </a:schemeClr>
                          </a:solidFill>
                          <a:latin typeface="Futura Lt BT" panose="020B0402020204020303"/>
                        </a:rPr>
                        <a:t> (Select him as user and then admin)</a:t>
                      </a:r>
                    </a:p>
                    <a:p>
                      <a:pPr algn="l"/>
                      <a:r>
                        <a:rPr lang="en-US" sz="1800" baseline="0" dirty="0" smtClean="0">
                          <a:solidFill>
                            <a:schemeClr val="tx1">
                              <a:lumMod val="50000"/>
                            </a:schemeClr>
                          </a:solidFill>
                          <a:latin typeface="Futura Lt BT" panose="020B0402020204020303"/>
                        </a:rPr>
                        <a:t>Ticket Email Type: Authenticated User</a:t>
                      </a:r>
                    </a:p>
                    <a:p>
                      <a:pPr algn="l"/>
                      <a:r>
                        <a:rPr lang="en-US" sz="1800" baseline="0" dirty="0" smtClean="0">
                          <a:solidFill>
                            <a:schemeClr val="tx1">
                              <a:lumMod val="50000"/>
                            </a:schemeClr>
                          </a:solidFill>
                          <a:latin typeface="Futura Lt BT" panose="020B0402020204020303"/>
                        </a:rPr>
                        <a:t>Queue Email Address: </a:t>
                      </a:r>
                      <a:r>
                        <a:rPr lang="en-US" sz="1800" baseline="0" dirty="0" smtClean="0">
                          <a:solidFill>
                            <a:schemeClr val="tx1">
                              <a:lumMod val="50000"/>
                            </a:schemeClr>
                          </a:solidFill>
                          <a:latin typeface="Futura Lt BT" panose="020B0402020204020303"/>
                          <a:hlinkClick r:id="rId3"/>
                        </a:rPr>
                        <a:t>support@watersports.com</a:t>
                      </a:r>
                      <a:endParaRPr lang="en-US" sz="1800" baseline="0" dirty="0" smtClean="0">
                        <a:solidFill>
                          <a:schemeClr val="tx1">
                            <a:lumMod val="50000"/>
                          </a:schemeClr>
                        </a:solidFill>
                        <a:latin typeface="Futura Lt BT" panose="020B0402020204020303"/>
                      </a:endParaRPr>
                    </a:p>
                    <a:p>
                      <a:pPr algn="l"/>
                      <a:r>
                        <a:rPr lang="en-US" sz="1800" baseline="0" dirty="0" smtClean="0">
                          <a:solidFill>
                            <a:schemeClr val="tx1">
                              <a:lumMod val="50000"/>
                            </a:schemeClr>
                          </a:solidFill>
                          <a:latin typeface="Futura Lt BT" panose="020B0402020204020303"/>
                        </a:rPr>
                        <a:t>Notify Watchers of Changes: Check</a:t>
                      </a:r>
                    </a:p>
                    <a:p>
                      <a:pPr algn="l"/>
                      <a:r>
                        <a:rPr lang="en-US" sz="1800" baseline="0" dirty="0" smtClean="0">
                          <a:solidFill>
                            <a:schemeClr val="tx1">
                              <a:lumMod val="50000"/>
                            </a:schemeClr>
                          </a:solidFill>
                          <a:latin typeface="Futura Lt BT" panose="020B0402020204020303"/>
                        </a:rPr>
                        <a:t>Queue Locked to Admin Only: Not Checked</a:t>
                      </a:r>
                    </a:p>
                    <a:p>
                      <a:pPr algn="l"/>
                      <a:r>
                        <a:rPr lang="en-US" sz="1800" baseline="0" dirty="0" smtClean="0">
                          <a:solidFill>
                            <a:schemeClr val="tx1">
                              <a:lumMod val="50000"/>
                            </a:schemeClr>
                          </a:solidFill>
                          <a:latin typeface="Futura Lt BT" panose="020B0402020204020303"/>
                        </a:rPr>
                        <a:t>Email Last Ticket Comment in Updates: Check</a:t>
                      </a:r>
                    </a:p>
                    <a:p>
                      <a:pPr algn="l"/>
                      <a:r>
                        <a:rPr lang="en-US" sz="1800" baseline="0" dirty="0" smtClean="0">
                          <a:solidFill>
                            <a:schemeClr val="tx1">
                              <a:lumMod val="50000"/>
                            </a:schemeClr>
                          </a:solidFill>
                          <a:latin typeface="Futura Lt BT" panose="020B0402020204020303"/>
                        </a:rPr>
                        <a:t>Hide queue name from non-queue members: Check</a:t>
                      </a:r>
                    </a:p>
                    <a:p>
                      <a:pPr algn="l"/>
                      <a:r>
                        <a:rPr lang="en-US" sz="1800" baseline="0" dirty="0" smtClean="0">
                          <a:solidFill>
                            <a:schemeClr val="tx1">
                              <a:lumMod val="50000"/>
                            </a:schemeClr>
                          </a:solidFill>
                          <a:latin typeface="Futura Lt BT" panose="020B0402020204020303"/>
                        </a:rPr>
                        <a:t>Queue Members: Only Watersports.com org members</a:t>
                      </a:r>
                      <a:endParaRPr lang="en-US" sz="1800" dirty="0">
                        <a:solidFill>
                          <a:schemeClr val="tx1">
                            <a:lumMod val="50000"/>
                          </a:schemeClr>
                        </a:solidFill>
                        <a:latin typeface="Futura Lt BT" panose="020B0402020204020303"/>
                      </a:endParaRPr>
                    </a:p>
                  </a:txBody>
                  <a:tcPr marL="155448" marR="155448" marT="67056" marB="67056"/>
                </a:tc>
              </a:tr>
            </a:tbl>
          </a:graphicData>
        </a:graphic>
      </p:graphicFrame>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3691708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3"/>
            <a:ext cx="14291592" cy="1004219"/>
          </a:xfrm>
        </p:spPr>
        <p:txBody>
          <a:bodyPr>
            <a:normAutofit fontScale="77500" lnSpcReduction="20000"/>
          </a:bodyPr>
          <a:lstStyle/>
          <a:p>
            <a:pPr marL="0" indent="0">
              <a:buNone/>
            </a:pPr>
            <a:r>
              <a:rPr lang="en-US" dirty="0" smtClean="0"/>
              <a:t>These elements in EM7 can </a:t>
            </a:r>
            <a:r>
              <a:rPr lang="en-US" dirty="0"/>
              <a:t>be aligned </a:t>
            </a:r>
            <a:r>
              <a:rPr lang="en-US" dirty="0" smtClean="0"/>
              <a:t>in a ticket. Usually this is accomplished using the Life Ring icon on the elements Registry page.</a:t>
            </a:r>
            <a:endParaRPr lang="en-US" dirty="0"/>
          </a:p>
        </p:txBody>
      </p:sp>
      <p:sp>
        <p:nvSpPr>
          <p:cNvPr id="3" name="Title 2"/>
          <p:cNvSpPr>
            <a:spLocks noGrp="1"/>
          </p:cNvSpPr>
          <p:nvPr>
            <p:ph type="title"/>
          </p:nvPr>
        </p:nvSpPr>
        <p:spPr/>
        <p:txBody>
          <a:bodyPr/>
          <a:lstStyle/>
          <a:p>
            <a:r>
              <a:rPr lang="en-US" dirty="0" smtClean="0"/>
              <a:t>Creating Tickets for Elements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72170078"/>
              </p:ext>
            </p:extLst>
          </p:nvPr>
        </p:nvGraphicFramePr>
        <p:xfrm>
          <a:off x="951575" y="2858881"/>
          <a:ext cx="13358359" cy="4977880"/>
        </p:xfrm>
        <a:graphic>
          <a:graphicData uri="http://schemas.openxmlformats.org/drawingml/2006/table">
            <a:tbl>
              <a:tblPr firstRow="1" bandRow="1">
                <a:tableStyleId>{5C22544A-7EE6-4342-B048-85BDC9FD1C3A}</a:tableStyleId>
              </a:tblPr>
              <a:tblGrid>
                <a:gridCol w="2988406"/>
                <a:gridCol w="1735338"/>
                <a:gridCol w="8634615"/>
              </a:tblGrid>
              <a:tr h="556709">
                <a:tc>
                  <a:txBody>
                    <a:bodyPr/>
                    <a:lstStyle/>
                    <a:p>
                      <a:r>
                        <a:rPr lang="en-US" sz="2300" dirty="0" smtClean="0">
                          <a:latin typeface="Futura Lt BT" panose="020B0402020204020303"/>
                        </a:rPr>
                        <a:t>Element Name</a:t>
                      </a:r>
                      <a:endParaRPr lang="en-US" sz="2300" dirty="0">
                        <a:latin typeface="Futura Lt BT" panose="020B0402020204020303"/>
                      </a:endParaRPr>
                    </a:p>
                  </a:txBody>
                  <a:tcPr marL="155448" marR="155448" marT="67056" marB="67056"/>
                </a:tc>
                <a:tc>
                  <a:txBody>
                    <a:bodyPr/>
                    <a:lstStyle/>
                    <a:p>
                      <a:r>
                        <a:rPr lang="en-US" sz="2300" dirty="0" err="1" smtClean="0">
                          <a:latin typeface="Futura Lt BT" panose="020B0402020204020303"/>
                        </a:rPr>
                        <a:t>xtype</a:t>
                      </a:r>
                      <a:r>
                        <a:rPr lang="en-US" sz="2300" dirty="0" smtClean="0">
                          <a:latin typeface="Futura Lt BT" panose="020B0402020204020303"/>
                        </a:rPr>
                        <a:t> ID </a:t>
                      </a:r>
                      <a:endParaRPr lang="en-US" sz="2300" dirty="0">
                        <a:latin typeface="Futura Lt BT" panose="020B0402020204020303"/>
                      </a:endParaRPr>
                    </a:p>
                  </a:txBody>
                  <a:tcPr marL="155448" marR="155448" marT="67056" marB="67056"/>
                </a:tc>
                <a:tc>
                  <a:txBody>
                    <a:bodyPr/>
                    <a:lstStyle/>
                    <a:p>
                      <a:r>
                        <a:rPr lang="en-US" sz="2300" dirty="0" smtClean="0">
                          <a:latin typeface="Futura Lt BT" panose="020B0402020204020303"/>
                        </a:rPr>
                        <a:t>Ticket</a:t>
                      </a:r>
                      <a:r>
                        <a:rPr lang="en-US" sz="2300" baseline="0" dirty="0" smtClean="0">
                          <a:latin typeface="Futura Lt BT" panose="020B0402020204020303"/>
                        </a:rPr>
                        <a:t> Create</a:t>
                      </a:r>
                      <a:endParaRPr lang="en-US" sz="2300" dirty="0">
                        <a:latin typeface="Futura Lt BT" panose="020B0402020204020303"/>
                      </a:endParaRPr>
                    </a:p>
                  </a:txBody>
                  <a:tcPr marL="155448" marR="155448" marT="67056" marB="67056"/>
                </a:tc>
              </a:tr>
              <a:tr h="759968">
                <a:tc>
                  <a:txBody>
                    <a:bodyPr/>
                    <a:lstStyle/>
                    <a:p>
                      <a:r>
                        <a:rPr lang="en-US" sz="2100" dirty="0" smtClean="0">
                          <a:solidFill>
                            <a:schemeClr val="tx1">
                              <a:lumMod val="50000"/>
                            </a:schemeClr>
                          </a:solidFill>
                          <a:latin typeface="Futura Lt BT" panose="020B0402020204020303"/>
                        </a:rPr>
                        <a:t>Organization</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0</a:t>
                      </a:r>
                      <a:endParaRPr lang="en-US" sz="2100" dirty="0">
                        <a:solidFill>
                          <a:schemeClr val="tx1">
                            <a:lumMod val="50000"/>
                          </a:schemeClr>
                        </a:solidFill>
                        <a:latin typeface="Futura Lt BT" panose="020B0402020204020303"/>
                      </a:endParaRPr>
                    </a:p>
                  </a:txBody>
                  <a:tcPr marL="155448" marR="155448" marT="67056" marB="67056"/>
                </a:tc>
                <a:tc>
                  <a:txBody>
                    <a:bodyPr/>
                    <a:lstStyle/>
                    <a:p>
                      <a:pPr marL="285750" indent="-285750">
                        <a:buFont typeface="Arial" panose="020B0604020202020204" pitchFamily="34" charset="0"/>
                        <a:buChar char="•"/>
                      </a:pPr>
                      <a:r>
                        <a:rPr lang="en-US" sz="2100" dirty="0" smtClean="0">
                          <a:solidFill>
                            <a:schemeClr val="tx1">
                              <a:lumMod val="50000"/>
                            </a:schemeClr>
                          </a:solidFill>
                          <a:latin typeface="Futura Lt BT" panose="020B0402020204020303"/>
                        </a:rPr>
                        <a:t>Registry &gt; Accounts &gt; Organizations &gt; Life</a:t>
                      </a:r>
                      <a:r>
                        <a:rPr lang="en-US" sz="2100" baseline="0" dirty="0" smtClean="0">
                          <a:solidFill>
                            <a:schemeClr val="tx1">
                              <a:lumMod val="50000"/>
                            </a:schemeClr>
                          </a:solidFill>
                          <a:latin typeface="Futura Lt BT" panose="020B0402020204020303"/>
                        </a:rPr>
                        <a:t> Ring </a:t>
                      </a:r>
                    </a:p>
                    <a:p>
                      <a:pPr marL="285750" indent="-285750">
                        <a:buFont typeface="Arial" panose="020B0604020202020204" pitchFamily="34" charset="0"/>
                        <a:buChar char="•"/>
                      </a:pPr>
                      <a:r>
                        <a:rPr lang="en-US" sz="2100" baseline="0" dirty="0" smtClean="0">
                          <a:solidFill>
                            <a:schemeClr val="tx1">
                              <a:lumMod val="50000"/>
                            </a:schemeClr>
                          </a:solidFill>
                          <a:latin typeface="Futura Lt BT" panose="020B0402020204020303"/>
                        </a:rPr>
                        <a:t>Organizational Summary Page Actions button drop down</a:t>
                      </a:r>
                      <a:endParaRPr lang="en-US" sz="2100" dirty="0">
                        <a:solidFill>
                          <a:schemeClr val="tx1">
                            <a:lumMod val="50000"/>
                          </a:schemeClr>
                        </a:solidFill>
                        <a:latin typeface="Futura Lt BT" panose="020B0402020204020303"/>
                      </a:endParaRPr>
                    </a:p>
                  </a:txBody>
                  <a:tcPr marL="155448" marR="155448" marT="67056" marB="67056"/>
                </a:tc>
              </a:tr>
              <a:tr h="759968">
                <a:tc>
                  <a:txBody>
                    <a:bodyPr/>
                    <a:lstStyle/>
                    <a:p>
                      <a:r>
                        <a:rPr lang="en-US" sz="2100" dirty="0" smtClean="0">
                          <a:solidFill>
                            <a:schemeClr val="tx1">
                              <a:lumMod val="50000"/>
                            </a:schemeClr>
                          </a:solidFill>
                          <a:latin typeface="Futura Lt BT" panose="020B0402020204020303"/>
                        </a:rPr>
                        <a:t>Device </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1</a:t>
                      </a:r>
                      <a:endParaRPr lang="en-US" sz="2100" dirty="0">
                        <a:solidFill>
                          <a:schemeClr val="tx1">
                            <a:lumMod val="50000"/>
                          </a:schemeClr>
                        </a:solidFill>
                        <a:latin typeface="Futura Lt BT" panose="020B0402020204020303"/>
                      </a:endParaRPr>
                    </a:p>
                  </a:txBody>
                  <a:tcPr marL="155448" marR="155448" marT="67056" marB="67056"/>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dirty="0" smtClean="0">
                          <a:solidFill>
                            <a:schemeClr val="tx1">
                              <a:lumMod val="50000"/>
                            </a:schemeClr>
                          </a:solidFill>
                          <a:latin typeface="Futura Lt BT" panose="020B0402020204020303"/>
                        </a:rPr>
                        <a:t>Registry &gt; Manage &gt; Device Manager &gt; Life</a:t>
                      </a:r>
                      <a:r>
                        <a:rPr lang="en-US" sz="2100" baseline="0" dirty="0" smtClean="0">
                          <a:solidFill>
                            <a:schemeClr val="tx1">
                              <a:lumMod val="50000"/>
                            </a:schemeClr>
                          </a:solidFill>
                          <a:latin typeface="Futura Lt BT" panose="020B0402020204020303"/>
                        </a:rPr>
                        <a:t> Ring</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baseline="0" dirty="0" smtClean="0">
                          <a:solidFill>
                            <a:schemeClr val="tx1">
                              <a:lumMod val="50000"/>
                            </a:schemeClr>
                          </a:solidFill>
                          <a:latin typeface="Futura Lt BT" panose="020B0402020204020303"/>
                        </a:rPr>
                        <a:t>Device Administration Panel Actions button drop down</a:t>
                      </a:r>
                      <a:endParaRPr lang="en-US" sz="2100" dirty="0" smtClean="0">
                        <a:solidFill>
                          <a:schemeClr val="tx1">
                            <a:lumMod val="50000"/>
                          </a:schemeClr>
                        </a:solidFill>
                        <a:latin typeface="Futura Lt BT" panose="020B0402020204020303"/>
                      </a:endParaRPr>
                    </a:p>
                  </a:txBody>
                  <a:tcPr marL="155448" marR="155448" marT="67056" marB="67056"/>
                </a:tc>
              </a:tr>
              <a:tr h="759968">
                <a:tc>
                  <a:txBody>
                    <a:bodyPr/>
                    <a:lstStyle/>
                    <a:p>
                      <a:r>
                        <a:rPr lang="en-US" sz="2100" dirty="0" smtClean="0">
                          <a:solidFill>
                            <a:schemeClr val="tx1">
                              <a:lumMod val="50000"/>
                            </a:schemeClr>
                          </a:solidFill>
                          <a:latin typeface="Futura Lt BT" panose="020B0402020204020303"/>
                        </a:rPr>
                        <a:t>Asset</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2</a:t>
                      </a:r>
                      <a:endParaRPr lang="en-US" sz="2100" dirty="0">
                        <a:solidFill>
                          <a:schemeClr val="tx1">
                            <a:lumMod val="50000"/>
                          </a:schemeClr>
                        </a:solidFill>
                        <a:latin typeface="Futura Lt BT" panose="020B0402020204020303"/>
                      </a:endParaRPr>
                    </a:p>
                  </a:txBody>
                  <a:tcPr marL="155448" marR="155448" marT="67056" marB="67056"/>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dirty="0" smtClean="0">
                          <a:solidFill>
                            <a:schemeClr val="tx1">
                              <a:lumMod val="50000"/>
                            </a:schemeClr>
                          </a:solidFill>
                          <a:latin typeface="Futura Lt BT" panose="020B0402020204020303"/>
                        </a:rPr>
                        <a:t>Registry &gt; Assets</a:t>
                      </a:r>
                      <a:r>
                        <a:rPr lang="en-US" sz="2100" baseline="0" dirty="0" smtClean="0">
                          <a:solidFill>
                            <a:schemeClr val="tx1">
                              <a:lumMod val="50000"/>
                            </a:schemeClr>
                          </a:solidFill>
                          <a:latin typeface="Futura Lt BT" panose="020B0402020204020303"/>
                        </a:rPr>
                        <a:t> </a:t>
                      </a:r>
                      <a:r>
                        <a:rPr lang="en-US" sz="2100" dirty="0" smtClean="0">
                          <a:solidFill>
                            <a:schemeClr val="tx1">
                              <a:lumMod val="50000"/>
                            </a:schemeClr>
                          </a:solidFill>
                          <a:latin typeface="Futura Lt BT" panose="020B0402020204020303"/>
                        </a:rPr>
                        <a:t>&gt; Asset Manager</a:t>
                      </a:r>
                      <a:r>
                        <a:rPr lang="en-US" sz="2100" baseline="0" dirty="0" smtClean="0">
                          <a:solidFill>
                            <a:schemeClr val="tx1">
                              <a:lumMod val="50000"/>
                            </a:schemeClr>
                          </a:solidFill>
                          <a:latin typeface="Futura Lt BT" panose="020B0402020204020303"/>
                        </a:rPr>
                        <a:t> </a:t>
                      </a:r>
                      <a:r>
                        <a:rPr lang="en-US" sz="2100" dirty="0" smtClean="0">
                          <a:solidFill>
                            <a:schemeClr val="tx1">
                              <a:lumMod val="50000"/>
                            </a:schemeClr>
                          </a:solidFill>
                          <a:latin typeface="Futura Lt BT" panose="020B0402020204020303"/>
                        </a:rPr>
                        <a:t>&gt; Life</a:t>
                      </a:r>
                      <a:r>
                        <a:rPr lang="en-US" sz="2100" baseline="0" dirty="0" smtClean="0">
                          <a:solidFill>
                            <a:schemeClr val="tx1">
                              <a:lumMod val="50000"/>
                            </a:schemeClr>
                          </a:solidFill>
                          <a:latin typeface="Futura Lt BT" panose="020B0402020204020303"/>
                        </a:rPr>
                        <a:t> Ring </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baseline="0" dirty="0" smtClean="0">
                          <a:solidFill>
                            <a:schemeClr val="tx1">
                              <a:lumMod val="50000"/>
                            </a:schemeClr>
                          </a:solidFill>
                          <a:latin typeface="Futura Lt BT" panose="020B0402020204020303"/>
                        </a:rPr>
                        <a:t>Asset Properties Actions button drop down</a:t>
                      </a:r>
                      <a:endParaRPr lang="en-US" sz="2100" dirty="0" smtClean="0">
                        <a:solidFill>
                          <a:schemeClr val="tx1">
                            <a:lumMod val="50000"/>
                          </a:schemeClr>
                        </a:solidFill>
                        <a:latin typeface="Futura Lt BT" panose="020B0402020204020303"/>
                      </a:endParaRPr>
                    </a:p>
                  </a:txBody>
                  <a:tcPr marL="155448" marR="155448" marT="67056" marB="67056"/>
                </a:tc>
              </a:tr>
              <a:tr h="759968">
                <a:tc>
                  <a:txBody>
                    <a:bodyPr/>
                    <a:lstStyle/>
                    <a:p>
                      <a:r>
                        <a:rPr lang="en-US" sz="2100" dirty="0" smtClean="0">
                          <a:solidFill>
                            <a:schemeClr val="tx1">
                              <a:lumMod val="50000"/>
                            </a:schemeClr>
                          </a:solidFill>
                          <a:latin typeface="Futura Lt BT" panose="020B0402020204020303"/>
                        </a:rPr>
                        <a:t>Vendor</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6</a:t>
                      </a:r>
                      <a:endParaRPr lang="en-US" sz="2100" dirty="0">
                        <a:solidFill>
                          <a:schemeClr val="tx1">
                            <a:lumMod val="50000"/>
                          </a:schemeClr>
                        </a:solidFill>
                        <a:latin typeface="Futura Lt BT" panose="020B0402020204020303"/>
                      </a:endParaRPr>
                    </a:p>
                  </a:txBody>
                  <a:tcPr marL="155448" marR="155448" marT="67056" marB="67056"/>
                </a:tc>
                <a:tc>
                  <a:txBody>
                    <a:bodyPr/>
                    <a:lstStyle/>
                    <a:p>
                      <a:pPr marL="285750" indent="-285750">
                        <a:buFont typeface="Arial" panose="020B0604020202020204" pitchFamily="34" charset="0"/>
                        <a:buChar char="•"/>
                      </a:pPr>
                      <a:r>
                        <a:rPr lang="en-US" sz="2100" dirty="0" smtClean="0">
                          <a:solidFill>
                            <a:schemeClr val="tx1">
                              <a:lumMod val="50000"/>
                            </a:schemeClr>
                          </a:solidFill>
                          <a:latin typeface="Futura Lt BT" panose="020B0402020204020303"/>
                        </a:rPr>
                        <a:t>Registry &gt; Accounts &gt; Vendors &gt; Life</a:t>
                      </a:r>
                      <a:r>
                        <a:rPr lang="en-US" sz="2100" baseline="0" dirty="0" smtClean="0">
                          <a:solidFill>
                            <a:schemeClr val="tx1">
                              <a:lumMod val="50000"/>
                            </a:schemeClr>
                          </a:solidFill>
                          <a:latin typeface="Futura Lt BT" panose="020B0402020204020303"/>
                        </a:rPr>
                        <a:t> Ring</a:t>
                      </a:r>
                    </a:p>
                    <a:p>
                      <a:pPr marL="285750" indent="-285750">
                        <a:buFont typeface="Arial" panose="020B0604020202020204" pitchFamily="34" charset="0"/>
                        <a:buChar char="•"/>
                      </a:pPr>
                      <a:r>
                        <a:rPr lang="en-US" sz="2100" baseline="0" dirty="0" smtClean="0">
                          <a:solidFill>
                            <a:schemeClr val="tx1">
                              <a:lumMod val="50000"/>
                            </a:schemeClr>
                          </a:solidFill>
                          <a:latin typeface="Futura Lt BT" panose="020B0402020204020303"/>
                        </a:rPr>
                        <a:t>Vendor Profile &gt; Options button drop down</a:t>
                      </a:r>
                      <a:endParaRPr lang="en-US" sz="2100" dirty="0">
                        <a:solidFill>
                          <a:schemeClr val="tx1">
                            <a:lumMod val="50000"/>
                          </a:schemeClr>
                        </a:solidFill>
                        <a:latin typeface="Futura Lt BT" panose="020B0402020204020303"/>
                      </a:endParaRPr>
                    </a:p>
                  </a:txBody>
                  <a:tcPr marL="155448" marR="155448" marT="67056" marB="67056"/>
                </a:tc>
              </a:tr>
              <a:tr h="550211">
                <a:tc>
                  <a:txBody>
                    <a:bodyPr/>
                    <a:lstStyle/>
                    <a:p>
                      <a:r>
                        <a:rPr lang="en-US" sz="2100" dirty="0" smtClean="0">
                          <a:solidFill>
                            <a:schemeClr val="tx1">
                              <a:lumMod val="50000"/>
                            </a:schemeClr>
                          </a:solidFill>
                          <a:latin typeface="Futura Lt BT" panose="020B0402020204020303"/>
                        </a:rPr>
                        <a:t>User Account</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7</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Registry &gt; Accounts &gt; User Accounts &gt; Life Ring</a:t>
                      </a:r>
                      <a:endParaRPr lang="en-US" sz="2100" dirty="0">
                        <a:solidFill>
                          <a:schemeClr val="tx1">
                            <a:lumMod val="50000"/>
                          </a:schemeClr>
                        </a:solidFill>
                        <a:latin typeface="Futura Lt BT" panose="020B0402020204020303"/>
                      </a:endParaRPr>
                    </a:p>
                  </a:txBody>
                  <a:tcPr marL="155448" marR="155448" marT="67056" marB="67056"/>
                </a:tc>
              </a:tr>
              <a:tr h="759968">
                <a:tc>
                  <a:txBody>
                    <a:bodyPr/>
                    <a:lstStyle/>
                    <a:p>
                      <a:r>
                        <a:rPr lang="en-US" sz="2100" dirty="0" smtClean="0">
                          <a:solidFill>
                            <a:schemeClr val="tx1">
                              <a:lumMod val="50000"/>
                            </a:schemeClr>
                          </a:solidFill>
                          <a:latin typeface="Futura Lt BT" panose="020B0402020204020303"/>
                        </a:rPr>
                        <a:t>IT Service </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10</a:t>
                      </a:r>
                      <a:endParaRPr lang="en-US" sz="2100" dirty="0">
                        <a:solidFill>
                          <a:schemeClr val="tx1">
                            <a:lumMod val="50000"/>
                          </a:schemeClr>
                        </a:solidFill>
                        <a:latin typeface="Futura Lt BT" panose="020B0402020204020303"/>
                      </a:endParaRPr>
                    </a:p>
                  </a:txBody>
                  <a:tcPr marL="155448" marR="155448" marT="67056" marB="67056"/>
                </a:tc>
                <a:tc>
                  <a:txBody>
                    <a:bodyPr/>
                    <a:lstStyle/>
                    <a:p>
                      <a:r>
                        <a:rPr lang="en-US" sz="2100" dirty="0" smtClean="0">
                          <a:solidFill>
                            <a:schemeClr val="tx1">
                              <a:lumMod val="50000"/>
                            </a:schemeClr>
                          </a:solidFill>
                          <a:latin typeface="Futura Lt BT" panose="020B0402020204020303"/>
                        </a:rPr>
                        <a:t>Registry &gt; IT Services &gt; IT Service Manager &gt; Edit an</a:t>
                      </a:r>
                      <a:r>
                        <a:rPr lang="en-US" sz="2100" baseline="0" dirty="0" smtClean="0">
                          <a:solidFill>
                            <a:schemeClr val="tx1">
                              <a:lumMod val="50000"/>
                            </a:schemeClr>
                          </a:solidFill>
                          <a:latin typeface="Futura Lt BT" panose="020B0402020204020303"/>
                        </a:rPr>
                        <a:t> IT Service &gt; Tickets tab &gt; Actions button</a:t>
                      </a:r>
                      <a:endParaRPr lang="en-US" sz="2100" dirty="0">
                        <a:solidFill>
                          <a:schemeClr val="tx1">
                            <a:lumMod val="50000"/>
                          </a:schemeClr>
                        </a:solidFill>
                        <a:latin typeface="Futura Lt BT" panose="020B0402020204020303"/>
                      </a:endParaRPr>
                    </a:p>
                  </a:txBody>
                  <a:tcPr marL="155448" marR="155448" marT="67056" marB="67056"/>
                </a:tc>
              </a:tr>
            </a:tbl>
          </a:graphicData>
        </a:graphic>
      </p:graphicFrame>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75</a:t>
            </a:fld>
            <a:endParaRPr lang="en-US" dirty="0"/>
          </a:p>
        </p:txBody>
      </p:sp>
      <p:sp>
        <p:nvSpPr>
          <p:cNvPr id="6" name="TextBox 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0360095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5"/>
            <a:ext cx="14291592" cy="2699005"/>
          </a:xfrm>
        </p:spPr>
        <p:txBody>
          <a:bodyPr>
            <a:normAutofit fontScale="92500" lnSpcReduction="20000"/>
          </a:bodyPr>
          <a:lstStyle/>
          <a:p>
            <a:pPr marL="0" indent="0">
              <a:buNone/>
            </a:pPr>
            <a:r>
              <a:rPr lang="en-US" sz="3600" dirty="0" smtClean="0"/>
              <a:t>Escalation </a:t>
            </a:r>
            <a:r>
              <a:rPr lang="en-US" sz="3600" dirty="0"/>
              <a:t>policies allow you to define logic that automates ticket escalation for a specific ticket queue</a:t>
            </a:r>
            <a:r>
              <a:rPr lang="en-US" sz="3600" dirty="0" smtClean="0"/>
              <a:t>.</a:t>
            </a:r>
          </a:p>
          <a:p>
            <a:pPr marL="0" indent="0">
              <a:buNone/>
            </a:pPr>
            <a:endParaRPr lang="en-US" sz="3600" dirty="0" smtClean="0"/>
          </a:p>
          <a:p>
            <a:pPr marL="0" indent="0">
              <a:buNone/>
            </a:pPr>
            <a:r>
              <a:rPr lang="en-US" sz="3600" dirty="0"/>
              <a:t>Each escalation policy can act on a specific ticket only once; a </a:t>
            </a:r>
            <a:r>
              <a:rPr lang="en-US" sz="3600" dirty="0" smtClean="0"/>
              <a:t>single policy </a:t>
            </a:r>
            <a:r>
              <a:rPr lang="en-US" sz="3600" dirty="0"/>
              <a:t>cannot escalate a specific ticket multiple times</a:t>
            </a:r>
            <a:r>
              <a:rPr lang="en-US" sz="3600" dirty="0" smtClean="0"/>
              <a:t>.</a:t>
            </a:r>
            <a:endParaRPr lang="en-US" sz="3600" dirty="0"/>
          </a:p>
        </p:txBody>
      </p:sp>
      <p:sp>
        <p:nvSpPr>
          <p:cNvPr id="3" name="Title 2"/>
          <p:cNvSpPr>
            <a:spLocks noGrp="1"/>
          </p:cNvSpPr>
          <p:nvPr>
            <p:ph type="title"/>
          </p:nvPr>
        </p:nvSpPr>
        <p:spPr/>
        <p:txBody>
          <a:bodyPr/>
          <a:lstStyle/>
          <a:p>
            <a:r>
              <a:rPr lang="en-US" dirty="0" smtClean="0"/>
              <a:t>Escalations</a:t>
            </a:r>
            <a:endParaRPr lang="en-US" dirty="0"/>
          </a:p>
        </p:txBody>
      </p:sp>
      <p:graphicFrame>
        <p:nvGraphicFramePr>
          <p:cNvPr id="5" name="Diagram 4"/>
          <p:cNvGraphicFramePr/>
          <p:nvPr>
            <p:extLst>
              <p:ext uri="{D42A27DB-BD31-4B8C-83A1-F6EECF244321}">
                <p14:modId xmlns:p14="http://schemas.microsoft.com/office/powerpoint/2010/main" val="2618373035"/>
              </p:ext>
            </p:extLst>
          </p:nvPr>
        </p:nvGraphicFramePr>
        <p:xfrm>
          <a:off x="911743" y="5186809"/>
          <a:ext cx="6111631" cy="3988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1268825" y="4556369"/>
            <a:ext cx="4955735" cy="630441"/>
          </a:xfrm>
          <a:prstGeom prst="round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t>Notify Manager Example</a:t>
            </a:r>
            <a:endParaRPr lang="en-US" dirty="0"/>
          </a:p>
        </p:txBody>
      </p:sp>
      <p:graphicFrame>
        <p:nvGraphicFramePr>
          <p:cNvPr id="7" name="Diagram 6"/>
          <p:cNvGraphicFramePr/>
          <p:nvPr>
            <p:extLst>
              <p:ext uri="{D42A27DB-BD31-4B8C-83A1-F6EECF244321}">
                <p14:modId xmlns:p14="http://schemas.microsoft.com/office/powerpoint/2010/main" val="383720086"/>
              </p:ext>
            </p:extLst>
          </p:nvPr>
        </p:nvGraphicFramePr>
        <p:xfrm>
          <a:off x="8655932" y="5261647"/>
          <a:ext cx="6111631" cy="39889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ounded Rectangle 7"/>
          <p:cNvSpPr/>
          <p:nvPr/>
        </p:nvSpPr>
        <p:spPr>
          <a:xfrm>
            <a:off x="8755575" y="4556369"/>
            <a:ext cx="5646613" cy="630441"/>
          </a:xfrm>
          <a:prstGeom prst="round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t>Notify and Move Ticket Example</a:t>
            </a:r>
            <a:endParaRPr lang="en-US" dirty="0"/>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76</a:t>
            </a:fld>
            <a:endParaRPr lang="en-US" dirty="0"/>
          </a:p>
        </p:txBody>
      </p:sp>
      <p:sp>
        <p:nvSpPr>
          <p:cNvPr id="9" name="TextBox 8"/>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0157130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 Escalations</a:t>
            </a:r>
            <a:endParaRPr lang="en-US" dirty="0"/>
          </a:p>
        </p:txBody>
      </p:sp>
      <p:sp>
        <p:nvSpPr>
          <p:cNvPr id="4" name="Rounded Rectangle 3"/>
          <p:cNvSpPr/>
          <p:nvPr/>
        </p:nvSpPr>
        <p:spPr>
          <a:xfrm>
            <a:off x="475970" y="1341121"/>
            <a:ext cx="14417807" cy="1867540"/>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sz="2400" b="1" dirty="0" smtClean="0">
                <a:solidFill>
                  <a:schemeClr val="tx1">
                    <a:lumMod val="50000"/>
                  </a:schemeClr>
                </a:solidFill>
                <a:latin typeface="Futura Lt BT" panose="020B0402020204020303"/>
              </a:rPr>
              <a:t>The Challenge: </a:t>
            </a:r>
          </a:p>
          <a:p>
            <a:r>
              <a:rPr lang="en-US" sz="2400" dirty="0" smtClean="0">
                <a:solidFill>
                  <a:schemeClr val="tx1">
                    <a:lumMod val="50000"/>
                  </a:schemeClr>
                </a:solidFill>
                <a:latin typeface="Futura Lt BT" panose="020B0402020204020303"/>
              </a:rPr>
              <a:t>Notify the NOC Manager if there is a ticket in the Help Desk New queue for 59 minutes without an update. In addition, a ticket in this condition should have  cloaked note added to it that indicates that it was in danger of an SLA violation.</a:t>
            </a:r>
          </a:p>
        </p:txBody>
      </p:sp>
      <p:sp>
        <p:nvSpPr>
          <p:cNvPr id="5" name="Rounded Rectangle 4"/>
          <p:cNvSpPr/>
          <p:nvPr/>
        </p:nvSpPr>
        <p:spPr>
          <a:xfrm>
            <a:off x="475969" y="3464736"/>
            <a:ext cx="14417807" cy="2902451"/>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sz="2400" b="1" dirty="0" smtClean="0">
                <a:solidFill>
                  <a:schemeClr val="tx1">
                    <a:lumMod val="50000"/>
                  </a:schemeClr>
                </a:solidFill>
                <a:latin typeface="Futura Lt BT" panose="020B0402020204020303"/>
              </a:rPr>
              <a:t>The Solution:</a:t>
            </a:r>
          </a:p>
          <a:p>
            <a:pPr marL="457200" indent="-457200">
              <a:buFont typeface="Arial" panose="020B0604020202020204" pitchFamily="34" charset="0"/>
              <a:buChar char="•"/>
            </a:pPr>
            <a:r>
              <a:rPr lang="en-US" sz="2400" dirty="0" smtClean="0">
                <a:solidFill>
                  <a:schemeClr val="tx1">
                    <a:lumMod val="50000"/>
                  </a:schemeClr>
                </a:solidFill>
                <a:latin typeface="Futura Lt BT" panose="020B0402020204020303"/>
              </a:rPr>
              <a:t>Create an Escalation policy for the Help Desk New queue with an Escalation Condition of Open | &gt; Healthy | Age &gt; 59 min | and ticket is not updated</a:t>
            </a:r>
          </a:p>
          <a:p>
            <a:pPr marL="457200" indent="-457200">
              <a:buFont typeface="Arial" panose="020B0604020202020204" pitchFamily="34" charset="0"/>
              <a:buChar char="•"/>
            </a:pPr>
            <a:r>
              <a:rPr lang="en-US" sz="2400" dirty="0" smtClean="0">
                <a:solidFill>
                  <a:schemeClr val="tx1">
                    <a:lumMod val="50000"/>
                  </a:schemeClr>
                </a:solidFill>
                <a:latin typeface="Futura Lt BT" panose="020B0402020204020303"/>
              </a:rPr>
              <a:t>Set the Escalation Action of this Escalation Policy to make no changes to the ticket, but to Notify selected queue members</a:t>
            </a:r>
          </a:p>
          <a:p>
            <a:pPr marL="457200" indent="-457200">
              <a:buFont typeface="Arial" panose="020B0604020202020204" pitchFamily="34" charset="0"/>
              <a:buChar char="•"/>
            </a:pPr>
            <a:r>
              <a:rPr lang="en-US" sz="2400" dirty="0" smtClean="0">
                <a:solidFill>
                  <a:schemeClr val="tx1">
                    <a:lumMod val="50000"/>
                  </a:schemeClr>
                </a:solidFill>
                <a:latin typeface="Futura Lt BT" panose="020B0402020204020303"/>
              </a:rPr>
              <a:t>Select the NOC Manager as the notification user account</a:t>
            </a:r>
          </a:p>
          <a:p>
            <a:pPr marL="457200" indent="-457200">
              <a:buFont typeface="Arial" panose="020B0604020202020204" pitchFamily="34" charset="0"/>
              <a:buChar char="•"/>
            </a:pPr>
            <a:r>
              <a:rPr lang="en-US" sz="2400" dirty="0" smtClean="0">
                <a:solidFill>
                  <a:schemeClr val="tx1">
                    <a:lumMod val="50000"/>
                  </a:schemeClr>
                </a:solidFill>
                <a:latin typeface="Futura Lt BT" panose="020B0402020204020303"/>
              </a:rPr>
              <a:t>Fill in the message text and check the “Cloaked” checkbox</a:t>
            </a:r>
            <a:endParaRPr lang="en-US" dirty="0">
              <a:solidFill>
                <a:schemeClr val="tx1">
                  <a:lumMod val="50000"/>
                </a:schemeClr>
              </a:solidFill>
              <a:latin typeface="Futura Lt BT" panose="020B0402020204020303"/>
            </a:endParaRPr>
          </a:p>
        </p:txBody>
      </p:sp>
      <p:sp>
        <p:nvSpPr>
          <p:cNvPr id="6" name="Rounded Rectangle 5"/>
          <p:cNvSpPr/>
          <p:nvPr/>
        </p:nvSpPr>
        <p:spPr>
          <a:xfrm>
            <a:off x="475969" y="6510971"/>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sz="2400" b="1" dirty="0" smtClean="0">
                <a:solidFill>
                  <a:schemeClr val="tx1">
                    <a:lumMod val="50000"/>
                  </a:schemeClr>
                </a:solidFill>
                <a:latin typeface="Futura Lt BT" panose="020B0402020204020303"/>
              </a:rPr>
              <a:t>The Result:</a:t>
            </a:r>
          </a:p>
          <a:p>
            <a:r>
              <a:rPr lang="en-US" sz="2400" dirty="0" smtClean="0">
                <a:solidFill>
                  <a:schemeClr val="tx1">
                    <a:lumMod val="50000"/>
                  </a:schemeClr>
                </a:solidFill>
                <a:latin typeface="Futura Lt BT" panose="020B0402020204020303"/>
              </a:rPr>
              <a:t>Tickets in the Help Desk New queue for more than 59 minutes without an update will cause an email to go to the NOC Manager letting them know that there is a ticket waiting and possible going into an SLA violation. Additionally there will be a cloaked note in the ticket indicating that this happened as well.</a:t>
            </a:r>
            <a:endParaRPr lang="en-US" sz="2400" dirty="0">
              <a:solidFill>
                <a:schemeClr val="tx1">
                  <a:lumMod val="50000"/>
                </a:schemeClr>
              </a:solidFill>
              <a:latin typeface="Futura Lt BT" panose="020B0402020204020303"/>
            </a:endParaRP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77</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0313752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1" y="1387025"/>
            <a:ext cx="7005873" cy="7749249"/>
          </a:xfrm>
        </p:spPr>
        <p:txBody>
          <a:bodyPr>
            <a:normAutofit fontScale="70000" lnSpcReduction="20000"/>
          </a:bodyPr>
          <a:lstStyle/>
          <a:p>
            <a:pPr marL="0" indent="0">
              <a:buNone/>
            </a:pPr>
            <a:r>
              <a:rPr lang="en-US" sz="3600" b="1" dirty="0" smtClean="0"/>
              <a:t>Escalation Condition</a:t>
            </a:r>
          </a:p>
          <a:p>
            <a:r>
              <a:rPr lang="en-US" dirty="0" smtClean="0"/>
              <a:t>Ticket status threshold</a:t>
            </a:r>
          </a:p>
          <a:p>
            <a:pPr lvl="1"/>
            <a:r>
              <a:rPr lang="en-US" dirty="0" smtClean="0"/>
              <a:t>State is open</a:t>
            </a:r>
          </a:p>
          <a:p>
            <a:pPr lvl="1"/>
            <a:r>
              <a:rPr lang="en-US" dirty="0" smtClean="0"/>
              <a:t>State is working</a:t>
            </a:r>
          </a:p>
          <a:p>
            <a:pPr lvl="1"/>
            <a:r>
              <a:rPr lang="en-US" dirty="0" smtClean="0"/>
              <a:t>State is pending</a:t>
            </a:r>
          </a:p>
          <a:p>
            <a:pPr lvl="1"/>
            <a:r>
              <a:rPr lang="en-US" dirty="0" smtClean="0"/>
              <a:t>Ticket has not been resolved</a:t>
            </a:r>
          </a:p>
          <a:p>
            <a:pPr lvl="1"/>
            <a:r>
              <a:rPr lang="en-US" dirty="0" smtClean="0"/>
              <a:t>Ticket has been resurrected</a:t>
            </a:r>
          </a:p>
          <a:p>
            <a:r>
              <a:rPr lang="en-US" dirty="0" smtClean="0"/>
              <a:t>Ticket Severity Threshold</a:t>
            </a:r>
          </a:p>
          <a:p>
            <a:pPr lvl="1"/>
            <a:r>
              <a:rPr lang="en-US" dirty="0" smtClean="0"/>
              <a:t>Severity is &gt;=“</a:t>
            </a:r>
            <a:r>
              <a:rPr lang="en-US" dirty="0" err="1" smtClean="0"/>
              <a:t>Sev</a:t>
            </a:r>
            <a:r>
              <a:rPr lang="en-US" dirty="0" smtClean="0"/>
              <a:t> 1 / Critical”</a:t>
            </a:r>
          </a:p>
          <a:p>
            <a:pPr lvl="1"/>
            <a:r>
              <a:rPr lang="en-US" dirty="0"/>
              <a:t>Severity is &gt;=“</a:t>
            </a:r>
            <a:r>
              <a:rPr lang="en-US" dirty="0" err="1"/>
              <a:t>Sev</a:t>
            </a:r>
            <a:r>
              <a:rPr lang="en-US" dirty="0"/>
              <a:t> </a:t>
            </a:r>
            <a:r>
              <a:rPr lang="en-US" dirty="0" smtClean="0"/>
              <a:t>2 / Major”</a:t>
            </a:r>
            <a:endParaRPr lang="en-US" dirty="0"/>
          </a:p>
          <a:p>
            <a:pPr lvl="1"/>
            <a:r>
              <a:rPr lang="en-US" dirty="0" smtClean="0"/>
              <a:t>Severity </a:t>
            </a:r>
            <a:r>
              <a:rPr lang="en-US" dirty="0"/>
              <a:t>is &gt;=“</a:t>
            </a:r>
            <a:r>
              <a:rPr lang="en-US" dirty="0" err="1"/>
              <a:t>Sev</a:t>
            </a:r>
            <a:r>
              <a:rPr lang="en-US" dirty="0"/>
              <a:t> </a:t>
            </a:r>
            <a:r>
              <a:rPr lang="en-US" dirty="0" smtClean="0"/>
              <a:t>3 / Minor”</a:t>
            </a:r>
            <a:endParaRPr lang="en-US" dirty="0"/>
          </a:p>
          <a:p>
            <a:pPr lvl="1"/>
            <a:r>
              <a:rPr lang="en-US" dirty="0" smtClean="0"/>
              <a:t>Severity </a:t>
            </a:r>
            <a:r>
              <a:rPr lang="en-US" dirty="0"/>
              <a:t>is &gt;=“</a:t>
            </a:r>
            <a:r>
              <a:rPr lang="en-US" dirty="0" err="1"/>
              <a:t>Sev</a:t>
            </a:r>
            <a:r>
              <a:rPr lang="en-US" dirty="0"/>
              <a:t> </a:t>
            </a:r>
            <a:r>
              <a:rPr lang="en-US" dirty="0" smtClean="0"/>
              <a:t>4 / Notice”</a:t>
            </a:r>
            <a:endParaRPr lang="en-US" dirty="0"/>
          </a:p>
          <a:p>
            <a:pPr lvl="1"/>
            <a:r>
              <a:rPr lang="en-US" dirty="0" smtClean="0"/>
              <a:t>Severity </a:t>
            </a:r>
            <a:r>
              <a:rPr lang="en-US" dirty="0"/>
              <a:t>is &gt;=“</a:t>
            </a:r>
            <a:r>
              <a:rPr lang="en-US" dirty="0" err="1"/>
              <a:t>Sev</a:t>
            </a:r>
            <a:r>
              <a:rPr lang="en-US" dirty="0"/>
              <a:t> </a:t>
            </a:r>
            <a:r>
              <a:rPr lang="en-US" dirty="0" smtClean="0"/>
              <a:t>5 / Healthy”</a:t>
            </a:r>
          </a:p>
          <a:p>
            <a:r>
              <a:rPr lang="en-US" dirty="0" smtClean="0"/>
              <a:t>Age Type Threshold (of ticket or update)</a:t>
            </a:r>
          </a:p>
          <a:p>
            <a:pPr lvl="1"/>
            <a:r>
              <a:rPr lang="en-US" dirty="0" smtClean="0"/>
              <a:t>Minutes: None or 1 – 59</a:t>
            </a:r>
          </a:p>
          <a:p>
            <a:pPr lvl="1"/>
            <a:r>
              <a:rPr lang="en-US" dirty="0" smtClean="0"/>
              <a:t>Hours: None or 1 – 23</a:t>
            </a:r>
          </a:p>
          <a:p>
            <a:pPr lvl="1"/>
            <a:r>
              <a:rPr lang="en-US" dirty="0" smtClean="0"/>
              <a:t>Days: None or 1 – 3 months</a:t>
            </a:r>
          </a:p>
          <a:p>
            <a:r>
              <a:rPr lang="en-US" dirty="0" smtClean="0"/>
              <a:t>User action threshold</a:t>
            </a:r>
          </a:p>
          <a:p>
            <a:pPr lvl="1"/>
            <a:r>
              <a:rPr lang="en-US" dirty="0" smtClean="0"/>
              <a:t>and ticket is not resolved</a:t>
            </a:r>
          </a:p>
          <a:p>
            <a:pPr lvl="1"/>
            <a:r>
              <a:rPr lang="en-US" dirty="0" smtClean="0"/>
              <a:t>and ticket is not assigned</a:t>
            </a:r>
          </a:p>
          <a:p>
            <a:pPr lvl="1"/>
            <a:r>
              <a:rPr lang="en-US" dirty="0" smtClean="0"/>
              <a:t>and ticket is not updated</a:t>
            </a:r>
          </a:p>
        </p:txBody>
      </p:sp>
      <p:sp>
        <p:nvSpPr>
          <p:cNvPr id="3" name="Title 2"/>
          <p:cNvSpPr>
            <a:spLocks noGrp="1"/>
          </p:cNvSpPr>
          <p:nvPr>
            <p:ph type="title"/>
          </p:nvPr>
        </p:nvSpPr>
        <p:spPr/>
        <p:txBody>
          <a:bodyPr/>
          <a:lstStyle/>
          <a:p>
            <a:r>
              <a:rPr lang="en-US" dirty="0" smtClean="0"/>
              <a:t>Escalations: Settings Detail</a:t>
            </a:r>
            <a:endParaRPr lang="en-US" dirty="0"/>
          </a:p>
        </p:txBody>
      </p:sp>
      <p:sp>
        <p:nvSpPr>
          <p:cNvPr id="5" name="Content Placeholder 1"/>
          <p:cNvSpPr txBox="1">
            <a:spLocks/>
          </p:cNvSpPr>
          <p:nvPr/>
        </p:nvSpPr>
        <p:spPr>
          <a:xfrm>
            <a:off x="7810113" y="1387025"/>
            <a:ext cx="7005873" cy="7749249"/>
          </a:xfrm>
          <a:prstGeom prst="rect">
            <a:avLst/>
          </a:prstGeom>
        </p:spPr>
        <p:txBody>
          <a:bodyPr vert="horz" lIns="146304" tIns="73152" rIns="146304" bIns="73152" rtlCol="0">
            <a:normAutofit lnSpcReduction="10000"/>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t>Escalation Action</a:t>
            </a:r>
          </a:p>
          <a:p>
            <a:r>
              <a:rPr lang="en-US" dirty="0" smtClean="0"/>
              <a:t>Changes to ticket</a:t>
            </a:r>
          </a:p>
          <a:p>
            <a:pPr lvl="1"/>
            <a:r>
              <a:rPr lang="en-US" dirty="0" smtClean="0"/>
              <a:t>Make no change to ticket severity</a:t>
            </a:r>
          </a:p>
          <a:p>
            <a:pPr lvl="1"/>
            <a:r>
              <a:rPr lang="en-US" dirty="0" smtClean="0"/>
              <a:t>Increment ticket severity by one</a:t>
            </a:r>
          </a:p>
          <a:p>
            <a:pPr lvl="1"/>
            <a:r>
              <a:rPr lang="en-US" dirty="0"/>
              <a:t>Increment ticket severity by </a:t>
            </a:r>
            <a:r>
              <a:rPr lang="en-US" dirty="0" smtClean="0"/>
              <a:t>two</a:t>
            </a:r>
          </a:p>
          <a:p>
            <a:pPr lvl="1"/>
            <a:r>
              <a:rPr lang="en-US" dirty="0"/>
              <a:t>Increment ticket severity by </a:t>
            </a:r>
            <a:r>
              <a:rPr lang="en-US" dirty="0" smtClean="0"/>
              <a:t>three</a:t>
            </a:r>
          </a:p>
          <a:p>
            <a:pPr lvl="1"/>
            <a:r>
              <a:rPr lang="en-US" dirty="0" smtClean="0"/>
              <a:t>Ticket has been resurrected</a:t>
            </a:r>
          </a:p>
          <a:p>
            <a:r>
              <a:rPr lang="en-US" dirty="0" smtClean="0"/>
              <a:t>Move to queue</a:t>
            </a:r>
          </a:p>
          <a:p>
            <a:pPr lvl="1"/>
            <a:r>
              <a:rPr lang="en-US" dirty="0" smtClean="0"/>
              <a:t>Move to the specified queue, all queues are listed out</a:t>
            </a:r>
          </a:p>
          <a:p>
            <a:r>
              <a:rPr lang="en-US" dirty="0" smtClean="0"/>
              <a:t>Change member assignment</a:t>
            </a:r>
          </a:p>
          <a:p>
            <a:pPr lvl="1"/>
            <a:r>
              <a:rPr lang="en-US" dirty="0" smtClean="0"/>
              <a:t>Keep member assignment (if possible)</a:t>
            </a:r>
          </a:p>
          <a:p>
            <a:pPr lvl="1"/>
            <a:r>
              <a:rPr lang="en-US" dirty="0" smtClean="0"/>
              <a:t>Change member assignment to one of the listed User Accounts</a:t>
            </a:r>
          </a:p>
          <a:p>
            <a:r>
              <a:rPr lang="en-US" dirty="0" smtClean="0"/>
              <a:t>Notification</a:t>
            </a:r>
          </a:p>
          <a:p>
            <a:pPr lvl="1"/>
            <a:r>
              <a:rPr lang="en-US" dirty="0" smtClean="0"/>
              <a:t>Don’t notify any queue members</a:t>
            </a:r>
          </a:p>
          <a:p>
            <a:pPr lvl="1"/>
            <a:r>
              <a:rPr lang="en-US" dirty="0" smtClean="0"/>
              <a:t>Notify selected queue members</a:t>
            </a:r>
          </a:p>
          <a:p>
            <a:pPr lvl="1"/>
            <a:r>
              <a:rPr lang="en-US" dirty="0" smtClean="0"/>
              <a:t>Notify selected queue members and watchers</a:t>
            </a:r>
          </a:p>
          <a:p>
            <a:r>
              <a:rPr lang="en-US" dirty="0" smtClean="0"/>
              <a:t>Ticket Status</a:t>
            </a:r>
          </a:p>
          <a:p>
            <a:pPr lvl="1"/>
            <a:r>
              <a:rPr lang="en-US" dirty="0" smtClean="0"/>
              <a:t>Make no change to ticket status</a:t>
            </a:r>
          </a:p>
          <a:p>
            <a:pPr lvl="1"/>
            <a:r>
              <a:rPr lang="en-US" dirty="0" smtClean="0"/>
              <a:t>Set status to one of the following [Open, Working, Pending, Resolved]</a:t>
            </a:r>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78</a:t>
            </a:fld>
            <a:endParaRPr lang="en-US" dirty="0"/>
          </a:p>
        </p:txBody>
      </p:sp>
      <p:sp>
        <p:nvSpPr>
          <p:cNvPr id="6" name="TextBox 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8422790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Escalations: Create</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Registry &gt; Tickets &gt; Escalations &gt; Create</a:t>
            </a:r>
            <a:endParaRPr lang="en-US" dirty="0"/>
          </a:p>
        </p:txBody>
      </p:sp>
      <p:grpSp>
        <p:nvGrpSpPr>
          <p:cNvPr id="10" name="Group 9"/>
          <p:cNvGrpSpPr/>
          <p:nvPr/>
        </p:nvGrpSpPr>
        <p:grpSpPr>
          <a:xfrm>
            <a:off x="2517148" y="2150922"/>
            <a:ext cx="10510507" cy="5323535"/>
            <a:chOff x="1480675" y="1466537"/>
            <a:chExt cx="6182651" cy="3629683"/>
          </a:xfrm>
        </p:grpSpPr>
        <p:pic>
          <p:nvPicPr>
            <p:cNvPr id="4" name="Picture 3"/>
            <p:cNvPicPr>
              <a:picLocks noChangeAspect="1"/>
            </p:cNvPicPr>
            <p:nvPr/>
          </p:nvPicPr>
          <p:blipFill>
            <a:blip r:embed="rId2"/>
            <a:stretch>
              <a:fillRect/>
            </a:stretch>
          </p:blipFill>
          <p:spPr>
            <a:xfrm>
              <a:off x="1480675" y="1466537"/>
              <a:ext cx="6182651" cy="3629683"/>
            </a:xfrm>
            <a:prstGeom prst="rect">
              <a:avLst/>
            </a:prstGeom>
          </p:spPr>
        </p:pic>
        <p:pic>
          <p:nvPicPr>
            <p:cNvPr id="6" name="Picture 5"/>
            <p:cNvPicPr>
              <a:picLocks noChangeAspect="1"/>
            </p:cNvPicPr>
            <p:nvPr/>
          </p:nvPicPr>
          <p:blipFill>
            <a:blip r:embed="rId3"/>
            <a:stretch>
              <a:fillRect/>
            </a:stretch>
          </p:blipFill>
          <p:spPr>
            <a:xfrm>
              <a:off x="5913848" y="2302686"/>
              <a:ext cx="1696628" cy="502202"/>
            </a:xfrm>
            <a:prstGeom prst="rect">
              <a:avLst/>
            </a:prstGeom>
          </p:spPr>
        </p:pic>
      </p:grpSp>
      <p:sp>
        <p:nvSpPr>
          <p:cNvPr id="12" name="Line Callout 1 11"/>
          <p:cNvSpPr/>
          <p:nvPr/>
        </p:nvSpPr>
        <p:spPr>
          <a:xfrm>
            <a:off x="276028" y="4261503"/>
            <a:ext cx="2106540" cy="1804871"/>
          </a:xfrm>
          <a:prstGeom prst="borderCallout1">
            <a:avLst>
              <a:gd name="adj1" fmla="val 44444"/>
              <a:gd name="adj2" fmla="val 100000"/>
              <a:gd name="adj3" fmla="val 17361"/>
              <a:gd name="adj4" fmla="val 166212"/>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a:solidFill>
                  <a:schemeClr val="tx1">
                    <a:lumMod val="50000"/>
                  </a:schemeClr>
                </a:solidFill>
                <a:latin typeface="Futura Lt BT" pitchFamily="34" charset="0"/>
                <a:cs typeface="Futura Lt BT" pitchFamily="34" charset="0"/>
              </a:rPr>
              <a:t>Escalation Condition</a:t>
            </a:r>
          </a:p>
        </p:txBody>
      </p:sp>
      <p:sp>
        <p:nvSpPr>
          <p:cNvPr id="13" name="Line Callout 1 12"/>
          <p:cNvSpPr/>
          <p:nvPr/>
        </p:nvSpPr>
        <p:spPr>
          <a:xfrm>
            <a:off x="4181878" y="7915049"/>
            <a:ext cx="3009408" cy="1261625"/>
          </a:xfrm>
          <a:prstGeom prst="borderCallout1">
            <a:avLst>
              <a:gd name="adj1" fmla="val -262"/>
              <a:gd name="adj2" fmla="val 49794"/>
              <a:gd name="adj3" fmla="val -94901"/>
              <a:gd name="adj4" fmla="val 22836"/>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Escalation Action </a:t>
            </a:r>
          </a:p>
        </p:txBody>
      </p:sp>
      <p:sp>
        <p:nvSpPr>
          <p:cNvPr id="15" name="Line Callout 1 14"/>
          <p:cNvSpPr/>
          <p:nvPr/>
        </p:nvSpPr>
        <p:spPr>
          <a:xfrm>
            <a:off x="13162235" y="3910252"/>
            <a:ext cx="1917677" cy="1804871"/>
          </a:xfrm>
          <a:prstGeom prst="borderCallout1">
            <a:avLst>
              <a:gd name="adj1" fmla="val 34027"/>
              <a:gd name="adj2" fmla="val 0"/>
              <a:gd name="adj3" fmla="val 1794"/>
              <a:gd name="adj4" fmla="val -57627"/>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Optional note in ticket</a:t>
            </a:r>
          </a:p>
        </p:txBody>
      </p:sp>
      <p:sp>
        <p:nvSpPr>
          <p:cNvPr id="16" name="Line Callout 1 15"/>
          <p:cNvSpPr/>
          <p:nvPr/>
        </p:nvSpPr>
        <p:spPr>
          <a:xfrm>
            <a:off x="8232728" y="7915048"/>
            <a:ext cx="3009408" cy="1261625"/>
          </a:xfrm>
          <a:prstGeom prst="borderCallout1">
            <a:avLst>
              <a:gd name="adj1" fmla="val -262"/>
              <a:gd name="adj2" fmla="val 49794"/>
              <a:gd name="adj3" fmla="val -267764"/>
              <a:gd name="adj4" fmla="val -9025"/>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Users to email (optional)</a:t>
            </a:r>
          </a:p>
        </p:txBody>
      </p:sp>
      <p:sp>
        <p:nvSpPr>
          <p:cNvPr id="11" name="Line Callout 1 10"/>
          <p:cNvSpPr/>
          <p:nvPr/>
        </p:nvSpPr>
        <p:spPr>
          <a:xfrm>
            <a:off x="276028" y="2296606"/>
            <a:ext cx="1917677" cy="1256333"/>
          </a:xfrm>
          <a:prstGeom prst="borderCallout1">
            <a:avLst>
              <a:gd name="adj1" fmla="val 44444"/>
              <a:gd name="adj2" fmla="val 100000"/>
              <a:gd name="adj3" fmla="val 44048"/>
              <a:gd name="adj4" fmla="val 121629"/>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Select Queue </a:t>
            </a:r>
          </a:p>
        </p:txBody>
      </p:sp>
      <p:sp>
        <p:nvSpPr>
          <p:cNvPr id="14" name="Line Callout 1 13"/>
          <p:cNvSpPr/>
          <p:nvPr/>
        </p:nvSpPr>
        <p:spPr>
          <a:xfrm>
            <a:off x="13162235" y="7197344"/>
            <a:ext cx="1917677" cy="1854198"/>
          </a:xfrm>
          <a:prstGeom prst="borderCallout1">
            <a:avLst>
              <a:gd name="adj1" fmla="val 34027"/>
              <a:gd name="adj2" fmla="val 0"/>
              <a:gd name="adj3" fmla="val -749"/>
              <a:gd name="adj4" fmla="val -61680"/>
            </a:avLst>
          </a:prstGeom>
          <a:ln/>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Note can be cloaked </a:t>
            </a: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79</a:t>
            </a:fld>
            <a:endParaRPr lang="en-US" dirty="0"/>
          </a:p>
        </p:txBody>
      </p:sp>
      <p:sp>
        <p:nvSpPr>
          <p:cNvPr id="17" name="TextBox 1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102695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Categories: Editing </a:t>
            </a:r>
            <a:endParaRPr lang="en-US" dirty="0"/>
          </a:p>
        </p:txBody>
      </p:sp>
      <p:sp>
        <p:nvSpPr>
          <p:cNvPr id="4" name="Text Placeholder 3"/>
          <p:cNvSpPr>
            <a:spLocks noGrp="1"/>
          </p:cNvSpPr>
          <p:nvPr>
            <p:ph type="body" sz="quarter" idx="11"/>
          </p:nvPr>
        </p:nvSpPr>
        <p:spPr>
          <a:xfrm>
            <a:off x="1737360" y="1220978"/>
            <a:ext cx="12526433" cy="642620"/>
          </a:xfrm>
        </p:spPr>
        <p:txBody>
          <a:bodyPr>
            <a:normAutofit fontScale="92500" lnSpcReduction="20000"/>
          </a:bodyPr>
          <a:lstStyle/>
          <a:p>
            <a:r>
              <a:rPr lang="en-US" sz="3813" dirty="0">
                <a:solidFill>
                  <a:schemeClr val="accent1"/>
                </a:solidFill>
              </a:rPr>
              <a:t>System &gt; Customize &gt; Device Categories</a:t>
            </a:r>
          </a:p>
          <a:p>
            <a:endParaRPr lang="en-US" dirty="0"/>
          </a:p>
        </p:txBody>
      </p:sp>
      <p:sp>
        <p:nvSpPr>
          <p:cNvPr id="7" name="Content Placeholder 2"/>
          <p:cNvSpPr txBox="1">
            <a:spLocks/>
          </p:cNvSpPr>
          <p:nvPr/>
        </p:nvSpPr>
        <p:spPr>
          <a:xfrm>
            <a:off x="777242" y="4020898"/>
            <a:ext cx="7919897" cy="4608770"/>
          </a:xfrm>
          <a:prstGeom prst="rect">
            <a:avLst/>
          </a:prstGeom>
        </p:spPr>
        <p:txBody>
          <a:bodyPr vert="horz" lIns="134112" tIns="67056" rIns="134112" bIns="67056" rtlCol="0">
            <a:normAutofit fontScale="92500" lnSpcReduction="1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00000"/>
            </a:pPr>
            <a:r>
              <a:rPr lang="en-GB" sz="2933" b="1" dirty="0">
                <a:solidFill>
                  <a:schemeClr val="tx1">
                    <a:lumMod val="50000"/>
                  </a:schemeClr>
                </a:solidFill>
              </a:rPr>
              <a:t>Device Category </a:t>
            </a:r>
            <a:r>
              <a:rPr lang="en-GB" sz="2933" b="1" dirty="0" smtClean="0">
                <a:solidFill>
                  <a:schemeClr val="tx1">
                    <a:lumMod val="50000"/>
                  </a:schemeClr>
                </a:solidFill>
              </a:rPr>
              <a:t>Name - </a:t>
            </a:r>
            <a:r>
              <a:rPr lang="en-GB" sz="2933" dirty="0" smtClean="0">
                <a:solidFill>
                  <a:schemeClr val="tx1">
                    <a:lumMod val="50000"/>
                  </a:schemeClr>
                </a:solidFill>
              </a:rPr>
              <a:t>Enter </a:t>
            </a:r>
            <a:r>
              <a:rPr lang="en-GB" sz="2933" dirty="0">
                <a:solidFill>
                  <a:schemeClr val="tx1">
                    <a:lumMod val="50000"/>
                  </a:schemeClr>
                </a:solidFill>
              </a:rPr>
              <a:t>a name for the new device category. </a:t>
            </a:r>
            <a:endParaRPr lang="en-GB" sz="2933" b="1" dirty="0">
              <a:solidFill>
                <a:schemeClr val="tx1">
                  <a:lumMod val="50000"/>
                </a:schemeClr>
              </a:solidFill>
            </a:endParaRPr>
          </a:p>
          <a:p>
            <a:pPr>
              <a:buSzPct val="100000"/>
            </a:pPr>
            <a:r>
              <a:rPr lang="en-GB" sz="2933" b="1" dirty="0">
                <a:solidFill>
                  <a:schemeClr val="tx1">
                    <a:lumMod val="50000"/>
                  </a:schemeClr>
                </a:solidFill>
              </a:rPr>
              <a:t>Map </a:t>
            </a:r>
            <a:r>
              <a:rPr lang="en-GB" sz="2933" b="1" dirty="0" smtClean="0">
                <a:solidFill>
                  <a:schemeClr val="tx1">
                    <a:lumMod val="50000"/>
                  </a:schemeClr>
                </a:solidFill>
              </a:rPr>
              <a:t>Icon - </a:t>
            </a:r>
            <a:r>
              <a:rPr lang="en-GB" sz="2933" dirty="0" smtClean="0">
                <a:solidFill>
                  <a:schemeClr val="tx1">
                    <a:lumMod val="50000"/>
                  </a:schemeClr>
                </a:solidFill>
              </a:rPr>
              <a:t>The </a:t>
            </a:r>
            <a:r>
              <a:rPr lang="en-GB" sz="2933" dirty="0">
                <a:solidFill>
                  <a:schemeClr val="tx1">
                    <a:lumMod val="50000"/>
                  </a:schemeClr>
                </a:solidFill>
              </a:rPr>
              <a:t>icon will be used to represent members of the device category in the device topology and custom maps.</a:t>
            </a:r>
          </a:p>
          <a:p>
            <a:pPr>
              <a:buSzPct val="100000"/>
            </a:pPr>
            <a:r>
              <a:rPr lang="en-US" sz="2933" b="1" dirty="0">
                <a:solidFill>
                  <a:schemeClr val="tx1">
                    <a:lumMod val="50000"/>
                  </a:schemeClr>
                </a:solidFill>
              </a:rPr>
              <a:t>Device </a:t>
            </a:r>
            <a:r>
              <a:rPr lang="en-US" sz="2933" b="1" dirty="0" smtClean="0">
                <a:solidFill>
                  <a:schemeClr val="tx1">
                    <a:lumMod val="50000"/>
                  </a:schemeClr>
                </a:solidFill>
              </a:rPr>
              <a:t>Dashboard - </a:t>
            </a:r>
            <a:r>
              <a:rPr lang="en-US" sz="2933" dirty="0" smtClean="0">
                <a:solidFill>
                  <a:schemeClr val="tx1">
                    <a:lumMod val="50000"/>
                  </a:schemeClr>
                </a:solidFill>
              </a:rPr>
              <a:t>Select </a:t>
            </a:r>
            <a:r>
              <a:rPr lang="en-US" sz="2933" dirty="0">
                <a:solidFill>
                  <a:schemeClr val="tx1">
                    <a:lumMod val="50000"/>
                  </a:schemeClr>
                </a:solidFill>
              </a:rPr>
              <a:t>a device dashboard from a list of all device dashboards in EM7. For devices with this device category, the selected device dashboard will appear as an option in the Device Summary page. </a:t>
            </a:r>
            <a:endParaRPr lang="en-GB" sz="2933" dirty="0">
              <a:solidFill>
                <a:schemeClr val="tx1">
                  <a:lumMod val="50000"/>
                </a:schemeClr>
              </a:solidFill>
            </a:endParaRPr>
          </a:p>
          <a:p>
            <a:pPr marL="0" indent="0">
              <a:buSzPct val="100000"/>
              <a:buNone/>
            </a:pPr>
            <a:endParaRPr lang="en-GB" sz="2493" dirty="0"/>
          </a:p>
        </p:txBody>
      </p:sp>
      <p:sp>
        <p:nvSpPr>
          <p:cNvPr id="9" name="Slide Number Placeholder 8"/>
          <p:cNvSpPr>
            <a:spLocks noGrp="1"/>
          </p:cNvSpPr>
          <p:nvPr>
            <p:ph type="sldNum" sz="quarter" idx="4"/>
          </p:nvPr>
        </p:nvSpPr>
        <p:spPr/>
        <p:txBody>
          <a:bodyPr/>
          <a:lstStyle/>
          <a:p>
            <a:fld id="{59FBCBD5-A728-384D-A41B-B8C6FE40EEBE}" type="slidenum">
              <a:rPr lang="en-US" smtClean="0"/>
              <a:pPr/>
              <a:t>8</a:t>
            </a:fld>
            <a:endParaRPr lang="en-US" dirty="0"/>
          </a:p>
        </p:txBody>
      </p:sp>
      <p:sp>
        <p:nvSpPr>
          <p:cNvPr id="12" name="TextBox 11"/>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965" y="2021340"/>
            <a:ext cx="10058400" cy="1105710"/>
          </a:xfrm>
          <a:prstGeom prst="rect">
            <a:avLst/>
          </a:prstGeom>
        </p:spPr>
      </p:pic>
      <p:sp>
        <p:nvSpPr>
          <p:cNvPr id="16" name="Rectangle 15"/>
          <p:cNvSpPr/>
          <p:nvPr/>
        </p:nvSpPr>
        <p:spPr>
          <a:xfrm>
            <a:off x="3441639" y="2315197"/>
            <a:ext cx="3184850" cy="65982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567" y="4172926"/>
            <a:ext cx="6096007" cy="4342285"/>
          </a:xfrm>
          <a:prstGeom prst="rect">
            <a:avLst/>
          </a:prstGeom>
        </p:spPr>
      </p:pic>
      <p:sp>
        <p:nvSpPr>
          <p:cNvPr id="10" name="Oval 9"/>
          <p:cNvSpPr/>
          <p:nvPr/>
        </p:nvSpPr>
        <p:spPr>
          <a:xfrm>
            <a:off x="8697139" y="4172926"/>
            <a:ext cx="1165439" cy="605307"/>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607979" y="4574147"/>
            <a:ext cx="1346021" cy="20408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5013960" y="2788920"/>
            <a:ext cx="4206240" cy="167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379236" y="2424935"/>
            <a:ext cx="6706084" cy="2251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2424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211402"/>
            <a:ext cx="14291592" cy="672553"/>
          </a:xfrm>
        </p:spPr>
        <p:txBody>
          <a:bodyPr>
            <a:normAutofit fontScale="92500" lnSpcReduction="20000"/>
          </a:bodyPr>
          <a:lstStyle/>
          <a:p>
            <a:pPr marL="0" indent="0">
              <a:buNone/>
            </a:pPr>
            <a:r>
              <a:rPr lang="en-US" dirty="0" smtClean="0"/>
              <a:t>Create an Escalation Policy</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80</a:t>
            </a:fld>
            <a:endParaRPr lang="en-US" dirty="0"/>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4080516726"/>
              </p:ext>
            </p:extLst>
          </p:nvPr>
        </p:nvGraphicFramePr>
        <p:xfrm>
          <a:off x="648503" y="1908150"/>
          <a:ext cx="14119056" cy="6132576"/>
        </p:xfrm>
        <a:graphic>
          <a:graphicData uri="http://schemas.openxmlformats.org/drawingml/2006/table">
            <a:tbl>
              <a:tblPr firstRow="1" bandRow="1">
                <a:tableStyleId>{5C22544A-7EE6-4342-B048-85BDC9FD1C3A}</a:tableStyleId>
              </a:tblPr>
              <a:tblGrid>
                <a:gridCol w="1789897"/>
                <a:gridCol w="3835415"/>
                <a:gridCol w="4246872"/>
                <a:gridCol w="4246872"/>
              </a:tblGrid>
              <a:tr h="674670">
                <a:tc>
                  <a:txBody>
                    <a:bodyPr/>
                    <a:lstStyle/>
                    <a:p>
                      <a:pPr algn="ctr"/>
                      <a:r>
                        <a:rPr lang="en-US" sz="2600" dirty="0" smtClean="0">
                          <a:latin typeface="Futura Lt BT" panose="020B0402020204020303"/>
                        </a:rPr>
                        <a:t>Name/</a:t>
                      </a:r>
                    </a:p>
                    <a:p>
                      <a:pPr algn="ctr"/>
                      <a:r>
                        <a:rPr lang="en-US" sz="2600" dirty="0" smtClean="0">
                          <a:latin typeface="Futura Lt BT" panose="020B0402020204020303"/>
                        </a:rPr>
                        <a:t>Queue</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Escalation Condition</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Escalation Action</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Notification</a:t>
                      </a:r>
                      <a:r>
                        <a:rPr lang="en-US" sz="2600" baseline="0" dirty="0" smtClean="0">
                          <a:latin typeface="Futura Lt BT" panose="020B0402020204020303"/>
                        </a:rPr>
                        <a:t> Action</a:t>
                      </a:r>
                      <a:endParaRPr lang="en-US" sz="2600" dirty="0">
                        <a:latin typeface="Futura Lt BT" panose="020B0402020204020303"/>
                      </a:endParaRPr>
                    </a:p>
                  </a:txBody>
                  <a:tcPr marL="155448" marR="155448" marT="67056" marB="67056"/>
                </a:tc>
              </a:tr>
              <a:tr h="2222400">
                <a:tc>
                  <a:txBody>
                    <a:bodyPr/>
                    <a:lstStyle/>
                    <a:p>
                      <a:pPr algn="l"/>
                      <a:r>
                        <a:rPr lang="en-US" sz="1800" dirty="0" smtClean="0">
                          <a:solidFill>
                            <a:schemeClr val="tx1">
                              <a:lumMod val="50000"/>
                            </a:schemeClr>
                          </a:solidFill>
                          <a:latin typeface="Futura Lt BT" panose="020B0402020204020303"/>
                        </a:rPr>
                        <a:t>Policy Name: </a:t>
                      </a:r>
                    </a:p>
                    <a:p>
                      <a:pPr algn="l"/>
                      <a:r>
                        <a:rPr lang="en-US" sz="1800" dirty="0" smtClean="0">
                          <a:solidFill>
                            <a:schemeClr val="tx1">
                              <a:lumMod val="50000"/>
                            </a:schemeClr>
                          </a:solidFill>
                          <a:latin typeface="Futura Lt BT" panose="020B0402020204020303"/>
                        </a:rPr>
                        <a:t>New</a:t>
                      </a:r>
                      <a:r>
                        <a:rPr lang="en-US" sz="1800" baseline="0" dirty="0" smtClean="0">
                          <a:solidFill>
                            <a:schemeClr val="tx1">
                              <a:lumMod val="50000"/>
                            </a:schemeClr>
                          </a:solidFill>
                          <a:latin typeface="Futura Lt BT" panose="020B0402020204020303"/>
                        </a:rPr>
                        <a:t> Ticket not Assigned</a:t>
                      </a:r>
                    </a:p>
                    <a:p>
                      <a:pPr algn="l"/>
                      <a:endParaRPr lang="en-US" sz="1800" baseline="0" dirty="0" smtClean="0">
                        <a:solidFill>
                          <a:schemeClr val="tx1">
                            <a:lumMod val="50000"/>
                          </a:schemeClr>
                        </a:solidFill>
                        <a:latin typeface="Futura Lt BT" panose="020B0402020204020303"/>
                      </a:endParaRPr>
                    </a:p>
                    <a:p>
                      <a:pPr algn="l"/>
                      <a:r>
                        <a:rPr lang="en-US" sz="1800" baseline="0" dirty="0" smtClean="0">
                          <a:solidFill>
                            <a:schemeClr val="tx1">
                              <a:lumMod val="50000"/>
                            </a:schemeClr>
                          </a:solidFill>
                          <a:latin typeface="Futura Lt BT" panose="020B0402020204020303"/>
                        </a:rPr>
                        <a:t>Queue: </a:t>
                      </a:r>
                    </a:p>
                    <a:p>
                      <a:pPr algn="l"/>
                      <a:r>
                        <a:rPr lang="en-US" sz="1800" baseline="0" dirty="0" smtClean="0">
                          <a:solidFill>
                            <a:schemeClr val="tx1">
                              <a:lumMod val="50000"/>
                            </a:schemeClr>
                          </a:solidFill>
                          <a:latin typeface="Futura Lt BT" panose="020B0402020204020303"/>
                        </a:rPr>
                        <a:t>Customer Support</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Escalation Condition:</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Ticket is open</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Greater than Healthy</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Ticket create age is &gt;</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30 minutes</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Ticket not assigned</a:t>
                      </a:r>
                    </a:p>
                    <a:p>
                      <a:pPr marL="171450" indent="-171450" algn="l">
                        <a:buFont typeface="Arial" panose="020B0604020202020204" pitchFamily="34" charset="0"/>
                        <a:buChar char="•"/>
                      </a:pPr>
                      <a:endParaRPr lang="en-US" sz="1800" dirty="0">
                        <a:solidFill>
                          <a:schemeClr val="tx1">
                            <a:lumMod val="50000"/>
                          </a:schemeClr>
                        </a:solidFill>
                        <a:latin typeface="Futura Lt BT" panose="020B0402020204020303"/>
                      </a:endParaRPr>
                    </a:p>
                  </a:txBody>
                  <a:tcPr marL="155448" marR="155448" marT="67056" marB="67056"/>
                </a:tc>
                <a:tc>
                  <a:txBody>
                    <a:bodyPr/>
                    <a:lstStyle/>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Make no</a:t>
                      </a:r>
                      <a:r>
                        <a:rPr lang="en-US" sz="1800" baseline="0" dirty="0" smtClean="0">
                          <a:solidFill>
                            <a:schemeClr val="tx1">
                              <a:lumMod val="50000"/>
                            </a:schemeClr>
                          </a:solidFill>
                          <a:latin typeface="Futura Lt BT" panose="020B0402020204020303"/>
                        </a:rPr>
                        <a:t> change to Ticket Severity</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Leave</a:t>
                      </a:r>
                      <a:r>
                        <a:rPr lang="en-US" sz="1800" baseline="0" dirty="0" smtClean="0">
                          <a:solidFill>
                            <a:schemeClr val="tx1">
                              <a:lumMod val="50000"/>
                            </a:schemeClr>
                          </a:solidFill>
                          <a:latin typeface="Futura Lt BT" panose="020B0402020204020303"/>
                        </a:rPr>
                        <a:t> in the Customer Support queue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Keep member</a:t>
                      </a:r>
                      <a:r>
                        <a:rPr lang="en-US" sz="1800" baseline="0" dirty="0" smtClean="0">
                          <a:solidFill>
                            <a:schemeClr val="tx1">
                              <a:lumMod val="50000"/>
                            </a:schemeClr>
                          </a:solidFill>
                          <a:latin typeface="Futura Lt BT" panose="020B0402020204020303"/>
                        </a:rPr>
                        <a:t> assignment if possible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Notify selected</a:t>
                      </a:r>
                      <a:r>
                        <a:rPr lang="en-US" sz="1800" baseline="0" dirty="0" smtClean="0">
                          <a:solidFill>
                            <a:schemeClr val="tx1">
                              <a:lumMod val="50000"/>
                            </a:schemeClr>
                          </a:solidFill>
                          <a:latin typeface="Futura Lt BT" panose="020B0402020204020303"/>
                        </a:rPr>
                        <a:t> Queue Members</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Make no change to ticket status</a:t>
                      </a:r>
                      <a:endParaRPr lang="en-US" sz="1800" dirty="0">
                        <a:solidFill>
                          <a:schemeClr val="tx1">
                            <a:lumMod val="50000"/>
                          </a:schemeClr>
                        </a:solidFill>
                        <a:latin typeface="Futura Lt BT" panose="020B0402020204020303"/>
                      </a:endParaRPr>
                    </a:p>
                  </a:txBody>
                  <a:tcPr marL="155448" marR="155448" marT="67056" marB="67056"/>
                </a:tc>
                <a:tc>
                  <a:txBody>
                    <a:bodyPr/>
                    <a:lstStyle/>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Email:</a:t>
                      </a:r>
                    </a:p>
                    <a:p>
                      <a:pPr marL="285750" indent="-285750" algn="l">
                        <a:buFont typeface="Arial" panose="020B0604020202020204" pitchFamily="34" charset="0"/>
                        <a:buChar char="•"/>
                      </a:pPr>
                      <a:r>
                        <a:rPr lang="en-US" sz="1800" dirty="0" err="1" smtClean="0">
                          <a:solidFill>
                            <a:schemeClr val="tx1">
                              <a:lumMod val="50000"/>
                            </a:schemeClr>
                          </a:solidFill>
                          <a:latin typeface="Futura Lt BT" panose="020B0402020204020303"/>
                        </a:rPr>
                        <a:t>gnoll</a:t>
                      </a:r>
                      <a:endParaRPr lang="en-US" sz="1800" dirty="0" smtClean="0">
                        <a:solidFill>
                          <a:schemeClr val="tx1">
                            <a:lumMod val="50000"/>
                          </a:schemeClr>
                        </a:solidFill>
                        <a:latin typeface="Futura Lt BT" panose="020B0402020204020303"/>
                      </a:endParaRPr>
                    </a:p>
                    <a:p>
                      <a:pPr marL="285750" indent="-285750" algn="l">
                        <a:buFont typeface="Arial" panose="020B0604020202020204" pitchFamily="34" charset="0"/>
                        <a:buChar char="•"/>
                      </a:pPr>
                      <a:r>
                        <a:rPr lang="en-US" sz="1800" dirty="0" err="1" smtClean="0">
                          <a:solidFill>
                            <a:schemeClr val="tx1">
                              <a:lumMod val="50000"/>
                            </a:schemeClr>
                          </a:solidFill>
                          <a:latin typeface="Futura Lt BT" panose="020B0402020204020303"/>
                        </a:rPr>
                        <a:t>Tcurren</a:t>
                      </a:r>
                      <a:endParaRPr lang="en-US" sz="1800" dirty="0" smtClean="0">
                        <a:solidFill>
                          <a:schemeClr val="tx1">
                            <a:lumMod val="50000"/>
                          </a:schemeClr>
                        </a:solidFill>
                        <a:latin typeface="Futura Lt BT" panose="020B0402020204020303"/>
                      </a:endParaRPr>
                    </a:p>
                    <a:p>
                      <a:pPr marL="285750" indent="-285750" algn="l">
                        <a:buFont typeface="Arial" panose="020B0604020202020204" pitchFamily="34" charset="0"/>
                        <a:buChar char="•"/>
                      </a:pPr>
                      <a:r>
                        <a:rPr lang="en-US" sz="1800" dirty="0" err="1" smtClean="0">
                          <a:solidFill>
                            <a:schemeClr val="tx1">
                              <a:lumMod val="50000"/>
                            </a:schemeClr>
                          </a:solidFill>
                          <a:latin typeface="Futura Lt BT" panose="020B0402020204020303"/>
                        </a:rPr>
                        <a:t>rkane</a:t>
                      </a:r>
                      <a:endParaRPr lang="en-US" sz="1800" dirty="0" smtClean="0">
                        <a:solidFill>
                          <a:schemeClr val="tx1">
                            <a:lumMod val="50000"/>
                          </a:schemeClr>
                        </a:solidFill>
                        <a:latin typeface="Futura Lt BT" panose="020B0402020204020303"/>
                      </a:endParaRPr>
                    </a:p>
                    <a:p>
                      <a:pPr marL="0" indent="0" algn="l">
                        <a:buFont typeface="Arial" panose="020B0604020202020204" pitchFamily="34" charset="0"/>
                        <a:buNone/>
                      </a:pPr>
                      <a:endParaRPr lang="en-US" sz="1800" dirty="0" smtClean="0">
                        <a:solidFill>
                          <a:schemeClr val="tx1">
                            <a:lumMod val="50000"/>
                          </a:schemeClr>
                        </a:solidFill>
                        <a:latin typeface="Futura Lt BT" panose="020B0402020204020303"/>
                      </a:endParaRPr>
                    </a:p>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Put</a:t>
                      </a:r>
                      <a:r>
                        <a:rPr lang="en-US" sz="1800" baseline="0" dirty="0" smtClean="0">
                          <a:solidFill>
                            <a:schemeClr val="tx1">
                              <a:lumMod val="50000"/>
                            </a:schemeClr>
                          </a:solidFill>
                          <a:latin typeface="Futura Lt BT" panose="020B0402020204020303"/>
                        </a:rPr>
                        <a:t> a cloaked note in the ticket that reads:</a:t>
                      </a:r>
                    </a:p>
                    <a:p>
                      <a:pPr marL="0" indent="0" algn="l">
                        <a:buFont typeface="Arial" panose="020B0604020202020204" pitchFamily="34" charset="0"/>
                        <a:buNone/>
                      </a:pPr>
                      <a:endParaRPr lang="en-US" sz="1800" baseline="0" dirty="0" smtClean="0">
                        <a:solidFill>
                          <a:schemeClr val="tx1">
                            <a:lumMod val="50000"/>
                          </a:schemeClr>
                        </a:solidFill>
                        <a:latin typeface="Futura Lt BT" panose="020B0402020204020303"/>
                      </a:endParaRPr>
                    </a:p>
                    <a:p>
                      <a:pPr marL="0" indent="0" algn="l">
                        <a:buFont typeface="Arial" panose="020B0604020202020204" pitchFamily="34" charset="0"/>
                        <a:buNone/>
                      </a:pPr>
                      <a:r>
                        <a:rPr lang="en-US" sz="1800" baseline="0" dirty="0" smtClean="0">
                          <a:solidFill>
                            <a:schemeClr val="tx1">
                              <a:lumMod val="50000"/>
                            </a:schemeClr>
                          </a:solidFill>
                          <a:latin typeface="Futura Lt BT" panose="020B0402020204020303"/>
                        </a:rPr>
                        <a:t>“Ticket in danger of violating response Service Level Expectation”</a:t>
                      </a:r>
                      <a:endParaRPr lang="en-US" sz="1800" dirty="0">
                        <a:solidFill>
                          <a:schemeClr val="tx1">
                            <a:lumMod val="50000"/>
                          </a:schemeClr>
                        </a:solidFill>
                        <a:latin typeface="Futura Lt BT" panose="020B0402020204020303"/>
                      </a:endParaRPr>
                    </a:p>
                  </a:txBody>
                  <a:tcPr marL="155448" marR="155448" marT="67056" marB="67056"/>
                </a:tc>
              </a:tr>
              <a:tr h="674670">
                <a:tc>
                  <a:txBody>
                    <a:bodyPr/>
                    <a:lstStyle/>
                    <a:p>
                      <a:pPr algn="l"/>
                      <a:r>
                        <a:rPr lang="en-US" sz="1800" dirty="0" smtClean="0">
                          <a:solidFill>
                            <a:schemeClr val="tx1">
                              <a:lumMod val="50000"/>
                            </a:schemeClr>
                          </a:solidFill>
                          <a:latin typeface="Futura Lt BT" panose="020B0402020204020303"/>
                        </a:rPr>
                        <a:t>Policy Name:</a:t>
                      </a:r>
                    </a:p>
                    <a:p>
                      <a:pPr algn="l"/>
                      <a:r>
                        <a:rPr lang="en-US" sz="1800" dirty="0" smtClean="0">
                          <a:solidFill>
                            <a:schemeClr val="tx1">
                              <a:lumMod val="50000"/>
                            </a:schemeClr>
                          </a:solidFill>
                          <a:latin typeface="Futura Lt BT" panose="020B0402020204020303"/>
                        </a:rPr>
                        <a:t>Critical Ticket not Updated</a:t>
                      </a:r>
                      <a:endParaRPr lang="en-US" sz="1800" baseline="0" dirty="0" smtClean="0">
                        <a:solidFill>
                          <a:schemeClr val="tx1">
                            <a:lumMod val="50000"/>
                          </a:schemeClr>
                        </a:solidFill>
                        <a:latin typeface="Futura Lt BT" panose="020B0402020204020303"/>
                      </a:endParaRPr>
                    </a:p>
                    <a:p>
                      <a:pPr algn="l"/>
                      <a:endParaRPr lang="en-US" sz="1800" baseline="0" dirty="0" smtClean="0">
                        <a:solidFill>
                          <a:schemeClr val="tx1">
                            <a:lumMod val="50000"/>
                          </a:schemeClr>
                        </a:solidFill>
                        <a:latin typeface="Futura Lt BT" panose="020B0402020204020303"/>
                      </a:endParaRPr>
                    </a:p>
                    <a:p>
                      <a:pPr algn="l"/>
                      <a:r>
                        <a:rPr lang="en-US" sz="1800" baseline="0" dirty="0" smtClean="0">
                          <a:solidFill>
                            <a:schemeClr val="tx1">
                              <a:lumMod val="50000"/>
                            </a:schemeClr>
                          </a:solidFill>
                          <a:latin typeface="Futura Lt BT" panose="020B0402020204020303"/>
                        </a:rPr>
                        <a:t>Queue: Customer Support</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Escalation Condition:</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Ticket is open</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Greater than Critical</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Ticket last update age is</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4</a:t>
                      </a:r>
                      <a:r>
                        <a:rPr lang="en-US" sz="1800" baseline="0" dirty="0" smtClean="0">
                          <a:solidFill>
                            <a:schemeClr val="tx1">
                              <a:lumMod val="50000"/>
                            </a:schemeClr>
                          </a:solidFill>
                          <a:latin typeface="Futura Lt BT" panose="020B0402020204020303"/>
                        </a:rPr>
                        <a:t> hours</a:t>
                      </a:r>
                      <a:endParaRPr lang="en-US" sz="1800" dirty="0" smtClean="0">
                        <a:solidFill>
                          <a:schemeClr val="tx1">
                            <a:lumMod val="50000"/>
                          </a:schemeClr>
                        </a:solidFill>
                        <a:latin typeface="Futura Lt BT" panose="020B0402020204020303"/>
                      </a:endParaRP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And</a:t>
                      </a:r>
                      <a:r>
                        <a:rPr lang="en-US" sz="1800" baseline="0" dirty="0" smtClean="0">
                          <a:solidFill>
                            <a:schemeClr val="tx1">
                              <a:lumMod val="50000"/>
                            </a:schemeClr>
                          </a:solidFill>
                          <a:latin typeface="Futura Lt BT" panose="020B0402020204020303"/>
                        </a:rPr>
                        <a:t> ticket is not resolved</a:t>
                      </a:r>
                      <a:endParaRPr lang="en-US" sz="1800" dirty="0" smtClean="0">
                        <a:solidFill>
                          <a:schemeClr val="tx1">
                            <a:lumMod val="50000"/>
                          </a:schemeClr>
                        </a:solidFill>
                        <a:latin typeface="Futura Lt BT" panose="020B0402020204020303"/>
                      </a:endParaRPr>
                    </a:p>
                  </a:txBody>
                  <a:tcPr marL="155448" marR="155448" marT="67056" marB="67056"/>
                </a:tc>
                <a:tc>
                  <a:txBody>
                    <a:bodyPr/>
                    <a:lstStyle/>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Make no</a:t>
                      </a:r>
                      <a:r>
                        <a:rPr lang="en-US" sz="1800" baseline="0" dirty="0" smtClean="0">
                          <a:solidFill>
                            <a:schemeClr val="tx1">
                              <a:lumMod val="50000"/>
                            </a:schemeClr>
                          </a:solidFill>
                          <a:latin typeface="Futura Lt BT" panose="020B0402020204020303"/>
                        </a:rPr>
                        <a:t> change to Ticket Severity</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Leave</a:t>
                      </a:r>
                      <a:r>
                        <a:rPr lang="en-US" sz="1800" baseline="0" dirty="0" smtClean="0">
                          <a:solidFill>
                            <a:schemeClr val="tx1">
                              <a:lumMod val="50000"/>
                            </a:schemeClr>
                          </a:solidFill>
                          <a:latin typeface="Futura Lt BT" panose="020B0402020204020303"/>
                        </a:rPr>
                        <a:t> in the Customer Support queue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Keep member</a:t>
                      </a:r>
                      <a:r>
                        <a:rPr lang="en-US" sz="1800" baseline="0" dirty="0" smtClean="0">
                          <a:solidFill>
                            <a:schemeClr val="tx1">
                              <a:lumMod val="50000"/>
                            </a:schemeClr>
                          </a:solidFill>
                          <a:latin typeface="Futura Lt BT" panose="020B0402020204020303"/>
                        </a:rPr>
                        <a:t> assignment if possible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Notify selected</a:t>
                      </a:r>
                      <a:r>
                        <a:rPr lang="en-US" sz="1800" baseline="0" dirty="0" smtClean="0">
                          <a:solidFill>
                            <a:schemeClr val="tx1">
                              <a:lumMod val="50000"/>
                            </a:schemeClr>
                          </a:solidFill>
                          <a:latin typeface="Futura Lt BT" panose="020B0402020204020303"/>
                        </a:rPr>
                        <a:t> Queue Members</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Make no change to ticket status</a:t>
                      </a:r>
                      <a:endParaRPr lang="en-US" sz="1800" dirty="0">
                        <a:solidFill>
                          <a:schemeClr val="tx1">
                            <a:lumMod val="50000"/>
                          </a:schemeClr>
                        </a:solidFill>
                        <a:latin typeface="Futura Lt BT" panose="020B0402020204020303"/>
                      </a:endParaRPr>
                    </a:p>
                  </a:txBody>
                  <a:tcPr marL="155448" marR="155448" marT="67056" marB="67056"/>
                </a:tc>
                <a:tc>
                  <a:txBody>
                    <a:bodyPr/>
                    <a:lstStyle/>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Email:</a:t>
                      </a:r>
                    </a:p>
                    <a:p>
                      <a:pPr marL="285750" indent="-285750" algn="l">
                        <a:buFont typeface="Arial" panose="020B0604020202020204" pitchFamily="34" charset="0"/>
                        <a:buChar char="•"/>
                      </a:pPr>
                      <a:r>
                        <a:rPr lang="en-US" sz="1800" dirty="0" err="1" smtClean="0">
                          <a:solidFill>
                            <a:schemeClr val="tx1">
                              <a:lumMod val="50000"/>
                            </a:schemeClr>
                          </a:solidFill>
                          <a:latin typeface="Futura Lt BT" panose="020B0402020204020303"/>
                        </a:rPr>
                        <a:t>gnoll</a:t>
                      </a:r>
                      <a:endParaRPr lang="en-US" sz="1800" dirty="0" smtClean="0">
                        <a:solidFill>
                          <a:schemeClr val="tx1">
                            <a:lumMod val="50000"/>
                          </a:schemeClr>
                        </a:solidFill>
                        <a:latin typeface="Futura Lt BT" panose="020B0402020204020303"/>
                      </a:endParaRPr>
                    </a:p>
                    <a:p>
                      <a:pPr marL="0" indent="0" algn="l">
                        <a:buFont typeface="Arial" panose="020B0604020202020204" pitchFamily="34" charset="0"/>
                        <a:buNone/>
                      </a:pPr>
                      <a:endParaRPr lang="en-US" sz="1800" dirty="0" smtClean="0">
                        <a:solidFill>
                          <a:schemeClr val="tx1">
                            <a:lumMod val="50000"/>
                          </a:schemeClr>
                        </a:solidFill>
                        <a:latin typeface="Futura Lt BT" panose="020B0402020204020303"/>
                      </a:endParaRPr>
                    </a:p>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Put</a:t>
                      </a:r>
                      <a:r>
                        <a:rPr lang="en-US" sz="1800" baseline="0" dirty="0" smtClean="0">
                          <a:solidFill>
                            <a:schemeClr val="tx1">
                              <a:lumMod val="50000"/>
                            </a:schemeClr>
                          </a:solidFill>
                          <a:latin typeface="Futura Lt BT" panose="020B0402020204020303"/>
                        </a:rPr>
                        <a:t> a cloaked note in the ticket that reads:</a:t>
                      </a:r>
                    </a:p>
                    <a:p>
                      <a:pPr marL="0" indent="0" algn="l">
                        <a:buFont typeface="Arial" panose="020B0604020202020204" pitchFamily="34" charset="0"/>
                        <a:buNone/>
                      </a:pPr>
                      <a:endParaRPr lang="en-US" sz="1800" baseline="0" dirty="0" smtClean="0">
                        <a:solidFill>
                          <a:schemeClr val="tx1">
                            <a:lumMod val="50000"/>
                          </a:schemeClr>
                        </a:solidFill>
                        <a:latin typeface="Futura Lt BT" panose="020B0402020204020303"/>
                      </a:endParaRPr>
                    </a:p>
                    <a:p>
                      <a:pPr marL="0" indent="0" algn="l">
                        <a:buFont typeface="Arial" panose="020B0604020202020204" pitchFamily="34" charset="0"/>
                        <a:buNone/>
                      </a:pPr>
                      <a:r>
                        <a:rPr lang="en-US" sz="1800" baseline="0" dirty="0" smtClean="0">
                          <a:solidFill>
                            <a:schemeClr val="tx1">
                              <a:lumMod val="50000"/>
                            </a:schemeClr>
                          </a:solidFill>
                          <a:latin typeface="Futura Lt BT" panose="020B0402020204020303"/>
                        </a:rPr>
                        <a:t>“Critical ticket has not been updated for 4 hours”</a:t>
                      </a:r>
                      <a:endParaRPr lang="en-US" sz="1800" dirty="0">
                        <a:solidFill>
                          <a:schemeClr val="tx1">
                            <a:lumMod val="50000"/>
                          </a:schemeClr>
                        </a:solidFill>
                        <a:latin typeface="Futura Lt BT" panose="020B0402020204020303"/>
                      </a:endParaRPr>
                    </a:p>
                  </a:txBody>
                  <a:tcPr marL="155448" marR="155448" marT="67056" marB="67056"/>
                </a:tc>
              </a:tr>
            </a:tbl>
          </a:graphicData>
        </a:graphic>
      </p:graphicFrame>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4159307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Customizations: Ticketing</a:t>
            </a:r>
            <a:endParaRPr lang="en-US" dirty="0"/>
          </a:p>
        </p:txBody>
      </p:sp>
      <p:grpSp>
        <p:nvGrpSpPr>
          <p:cNvPr id="9" name="Group 8"/>
          <p:cNvGrpSpPr/>
          <p:nvPr/>
        </p:nvGrpSpPr>
        <p:grpSpPr>
          <a:xfrm>
            <a:off x="1555288" y="3923090"/>
            <a:ext cx="12340759" cy="5403259"/>
            <a:chOff x="937846" y="1525613"/>
            <a:chExt cx="7259270" cy="4226510"/>
          </a:xfrm>
        </p:grpSpPr>
        <p:grpSp>
          <p:nvGrpSpPr>
            <p:cNvPr id="4" name="Group 3"/>
            <p:cNvGrpSpPr/>
            <p:nvPr/>
          </p:nvGrpSpPr>
          <p:grpSpPr>
            <a:xfrm>
              <a:off x="1184745" y="1525613"/>
              <a:ext cx="7012371" cy="2880335"/>
              <a:chOff x="1184745" y="1525613"/>
              <a:chExt cx="7012371" cy="2880335"/>
            </a:xfrm>
          </p:grpSpPr>
          <p:pic>
            <p:nvPicPr>
              <p:cNvPr id="10" name="Picture 9"/>
              <p:cNvPicPr>
                <a:picLocks noChangeAspect="1"/>
              </p:cNvPicPr>
              <p:nvPr/>
            </p:nvPicPr>
            <p:blipFill>
              <a:blip r:embed="rId2"/>
              <a:stretch>
                <a:fillRect/>
              </a:stretch>
            </p:blipFill>
            <p:spPr>
              <a:xfrm>
                <a:off x="1184745" y="1525613"/>
                <a:ext cx="7012371" cy="2880335"/>
              </a:xfrm>
              <a:prstGeom prst="rect">
                <a:avLst/>
              </a:prstGeom>
            </p:spPr>
          </p:pic>
          <p:pic>
            <p:nvPicPr>
              <p:cNvPr id="2" name="Picture 1"/>
              <p:cNvPicPr>
                <a:picLocks noChangeAspect="1"/>
              </p:cNvPicPr>
              <p:nvPr/>
            </p:nvPicPr>
            <p:blipFill>
              <a:blip r:embed="rId3"/>
              <a:stretch>
                <a:fillRect/>
              </a:stretch>
            </p:blipFill>
            <p:spPr>
              <a:xfrm>
                <a:off x="3386137" y="1738074"/>
                <a:ext cx="533461" cy="128031"/>
              </a:xfrm>
              <a:prstGeom prst="rect">
                <a:avLst/>
              </a:prstGeom>
            </p:spPr>
          </p:pic>
        </p:grpSp>
        <p:sp>
          <p:nvSpPr>
            <p:cNvPr id="5" name="Line Callout 1 4"/>
            <p:cNvSpPr/>
            <p:nvPr/>
          </p:nvSpPr>
          <p:spPr>
            <a:xfrm>
              <a:off x="5775571" y="4775200"/>
              <a:ext cx="2086316" cy="641837"/>
            </a:xfrm>
            <a:prstGeom prst="borderCallout1">
              <a:avLst>
                <a:gd name="adj1" fmla="val -1250"/>
                <a:gd name="adj2" fmla="val 51054"/>
                <a:gd name="adj3" fmla="val -450040"/>
                <a:gd name="adj4" fmla="val -8920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000" dirty="0">
                  <a:solidFill>
                    <a:schemeClr val="tx1">
                      <a:lumMod val="50000"/>
                    </a:schemeClr>
                  </a:solidFill>
                  <a:latin typeface="Futura Lt BT" pitchFamily="34" charset="0"/>
                  <a:cs typeface="Futura Lt BT" pitchFamily="34" charset="0"/>
                </a:rPr>
                <a:t>Custom Tab</a:t>
              </a:r>
            </a:p>
          </p:txBody>
        </p:sp>
        <p:sp>
          <p:nvSpPr>
            <p:cNvPr id="7" name="Oval 6"/>
            <p:cNvSpPr/>
            <p:nvPr/>
          </p:nvSpPr>
          <p:spPr>
            <a:xfrm>
              <a:off x="1008185" y="3259015"/>
              <a:ext cx="1695938" cy="47673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ine Callout 1 7"/>
            <p:cNvSpPr/>
            <p:nvPr/>
          </p:nvSpPr>
          <p:spPr>
            <a:xfrm>
              <a:off x="937846" y="4775200"/>
              <a:ext cx="1969477" cy="976923"/>
            </a:xfrm>
            <a:prstGeom prst="borderCallout1">
              <a:avLst>
                <a:gd name="adj1" fmla="val -450"/>
                <a:gd name="adj2" fmla="val 49206"/>
                <a:gd name="adj3" fmla="val -105100"/>
                <a:gd name="adj4" fmla="val 4182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000" dirty="0">
                  <a:solidFill>
                    <a:schemeClr val="tx1">
                      <a:lumMod val="50000"/>
                    </a:schemeClr>
                  </a:solidFill>
                  <a:latin typeface="Futura Lt BT" pitchFamily="34" charset="0"/>
                  <a:cs typeface="Futura Lt BT" pitchFamily="34" charset="0"/>
                </a:rPr>
                <a:t>Embedded Field</a:t>
              </a:r>
            </a:p>
          </p:txBody>
        </p:sp>
        <p:sp>
          <p:nvSpPr>
            <p:cNvPr id="11" name="Line Callout 1 10"/>
            <p:cNvSpPr/>
            <p:nvPr/>
          </p:nvSpPr>
          <p:spPr>
            <a:xfrm>
              <a:off x="3386138" y="4526237"/>
              <a:ext cx="2200146" cy="1225886"/>
            </a:xfrm>
            <a:prstGeom prst="borderCallout1">
              <a:avLst>
                <a:gd name="adj1" fmla="val -450"/>
                <a:gd name="adj2" fmla="val 49206"/>
                <a:gd name="adj3" fmla="val -94701"/>
                <a:gd name="adj4" fmla="val 1127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solidFill>
                    <a:schemeClr val="tx1">
                      <a:lumMod val="50000"/>
                    </a:schemeClr>
                  </a:solidFill>
                  <a:latin typeface="Futura Lt BT" pitchFamily="34" charset="0"/>
                  <a:cs typeface="Futura Lt BT" pitchFamily="34" charset="0"/>
                </a:rPr>
                <a:t>Use Select Objects  to modify drop down lists or use the “+” sign</a:t>
              </a:r>
            </a:p>
          </p:txBody>
        </p:sp>
        <p:sp>
          <p:nvSpPr>
            <p:cNvPr id="6" name="Oval 5"/>
            <p:cNvSpPr/>
            <p:nvPr/>
          </p:nvSpPr>
          <p:spPr>
            <a:xfrm>
              <a:off x="3329354" y="1617785"/>
              <a:ext cx="703384" cy="32043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Content Placeholder 1"/>
          <p:cNvSpPr>
            <a:spLocks noGrp="1"/>
          </p:cNvSpPr>
          <p:nvPr>
            <p:ph idx="1"/>
          </p:nvPr>
        </p:nvSpPr>
        <p:spPr>
          <a:xfrm>
            <a:off x="475970" y="1387025"/>
            <a:ext cx="14291592" cy="2064006"/>
          </a:xfrm>
        </p:spPr>
        <p:txBody>
          <a:bodyPr>
            <a:normAutofit fontScale="92500" lnSpcReduction="10000"/>
          </a:bodyPr>
          <a:lstStyle/>
          <a:p>
            <a:pPr marL="0" indent="0">
              <a:buNone/>
            </a:pPr>
            <a:r>
              <a:rPr lang="en-US" sz="3200" dirty="0"/>
              <a:t>Ticketing supports Custom Embedded fields, Custom Tabbed Forms, and Customer Select Objects. In order for a Custom Tabbed Form to appear here it has to have been selected for the queue the ticket is in on the Queue Properties editor (Registry &gt; Ticketing &gt; Queues)</a:t>
            </a:r>
          </a:p>
        </p:txBody>
      </p:sp>
      <p:cxnSp>
        <p:nvCxnSpPr>
          <p:cNvPr id="14" name="Straight Connector 13"/>
          <p:cNvCxnSpPr>
            <a:endCxn id="11" idx="3"/>
          </p:cNvCxnSpPr>
          <p:nvPr/>
        </p:nvCxnSpPr>
        <p:spPr>
          <a:xfrm>
            <a:off x="6624267" y="6139108"/>
            <a:ext cx="963242" cy="1620043"/>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435838" y="5928503"/>
            <a:ext cx="380766" cy="210605"/>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3" name="Slide Number Placeholder 12"/>
          <p:cNvSpPr>
            <a:spLocks noGrp="1"/>
          </p:cNvSpPr>
          <p:nvPr>
            <p:ph type="sldNum" sz="quarter" idx="4"/>
          </p:nvPr>
        </p:nvSpPr>
        <p:spPr/>
        <p:txBody>
          <a:bodyPr/>
          <a:lstStyle/>
          <a:p>
            <a:pPr defTabSz="731520"/>
            <a:fld id="{59FBCBD5-A728-384D-A41B-B8C6FE40EEBE}" type="slidenum">
              <a:rPr lang="en-US" smtClean="0"/>
              <a:pPr defTabSz="731520"/>
              <a:t>81</a:t>
            </a:fld>
            <a:endParaRPr lang="en-US" dirty="0"/>
          </a:p>
        </p:txBody>
      </p:sp>
      <p:sp>
        <p:nvSpPr>
          <p:cNvPr id="16" name="TextBox 1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8722512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82</a:t>
            </a:fld>
            <a:endParaRPr lang="en-US" dirty="0"/>
          </a:p>
        </p:txBody>
      </p:sp>
      <p:sp>
        <p:nvSpPr>
          <p:cNvPr id="3" name="Title 2"/>
          <p:cNvSpPr>
            <a:spLocks noGrp="1"/>
          </p:cNvSpPr>
          <p:nvPr>
            <p:ph type="title"/>
          </p:nvPr>
        </p:nvSpPr>
        <p:spPr/>
        <p:txBody>
          <a:bodyPr/>
          <a:lstStyle/>
          <a:p>
            <a:r>
              <a:rPr lang="en-US" dirty="0" smtClean="0"/>
              <a:t>Customizations: Document Templates</a:t>
            </a:r>
            <a:endParaRPr lang="en-US" dirty="0"/>
          </a:p>
        </p:txBody>
      </p:sp>
      <p:sp>
        <p:nvSpPr>
          <p:cNvPr id="2" name="Content Placeholder 1"/>
          <p:cNvSpPr>
            <a:spLocks noGrp="1"/>
          </p:cNvSpPr>
          <p:nvPr>
            <p:ph sz="quarter" idx="10"/>
          </p:nvPr>
        </p:nvSpPr>
        <p:spPr>
          <a:xfrm>
            <a:off x="512762" y="1910017"/>
            <a:ext cx="14519275" cy="6407573"/>
          </a:xfrm>
        </p:spPr>
        <p:txBody>
          <a:bodyPr>
            <a:normAutofit/>
          </a:bodyPr>
          <a:lstStyle/>
          <a:p>
            <a:pPr marL="0" indent="0">
              <a:buNone/>
            </a:pPr>
            <a:r>
              <a:rPr lang="en-US" dirty="0"/>
              <a:t>Document Templates is a feature that allows you to use pre-defined text templates in any of the text editor windows in EM7</a:t>
            </a:r>
            <a:r>
              <a:rPr lang="en-US" dirty="0" smtClean="0"/>
              <a:t>.</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System &gt; Customize &gt; Document Templates</a:t>
            </a:r>
            <a:endParaRPr lang="en-US" dirty="0"/>
          </a:p>
        </p:txBody>
      </p:sp>
      <p:sp>
        <p:nvSpPr>
          <p:cNvPr id="10" name="Content Placeholder 1"/>
          <p:cNvSpPr txBox="1">
            <a:spLocks/>
          </p:cNvSpPr>
          <p:nvPr/>
        </p:nvSpPr>
        <p:spPr>
          <a:xfrm>
            <a:off x="467431" y="7124443"/>
            <a:ext cx="5117255" cy="2362681"/>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This icon brings up the Document Template selector modal. Selecting a Template puts that template into the note that you are editing.</a:t>
            </a:r>
            <a:endParaRPr lang="en-US" dirty="0"/>
          </a:p>
        </p:txBody>
      </p:sp>
      <p:pic>
        <p:nvPicPr>
          <p:cNvPr id="13" name="Picture 12"/>
          <p:cNvPicPr>
            <a:picLocks noChangeAspect="1"/>
          </p:cNvPicPr>
          <p:nvPr/>
        </p:nvPicPr>
        <p:blipFill>
          <a:blip r:embed="rId2"/>
          <a:stretch>
            <a:fillRect/>
          </a:stretch>
        </p:blipFill>
        <p:spPr>
          <a:xfrm>
            <a:off x="6136150" y="6821488"/>
            <a:ext cx="9062957" cy="2080869"/>
          </a:xfrm>
          <a:prstGeom prst="rect">
            <a:avLst/>
          </a:prstGeom>
        </p:spPr>
      </p:pic>
      <p:grpSp>
        <p:nvGrpSpPr>
          <p:cNvPr id="7" name="Group 6"/>
          <p:cNvGrpSpPr/>
          <p:nvPr/>
        </p:nvGrpSpPr>
        <p:grpSpPr>
          <a:xfrm>
            <a:off x="512762" y="3527344"/>
            <a:ext cx="9210656" cy="4321227"/>
            <a:chOff x="475970" y="2895317"/>
            <a:chExt cx="9210656" cy="4321227"/>
          </a:xfrm>
        </p:grpSpPr>
        <p:pic>
          <p:nvPicPr>
            <p:cNvPr id="6" name="Picture 5"/>
            <p:cNvPicPr>
              <a:picLocks noChangeAspect="1"/>
            </p:cNvPicPr>
            <p:nvPr/>
          </p:nvPicPr>
          <p:blipFill>
            <a:blip r:embed="rId3"/>
            <a:stretch>
              <a:fillRect/>
            </a:stretch>
          </p:blipFill>
          <p:spPr>
            <a:xfrm>
              <a:off x="475970" y="2895317"/>
              <a:ext cx="9210656" cy="3205624"/>
            </a:xfrm>
            <a:prstGeom prst="rect">
              <a:avLst/>
            </a:prstGeom>
          </p:spPr>
        </p:pic>
        <p:sp>
          <p:nvSpPr>
            <p:cNvPr id="8" name="Oval 7"/>
            <p:cNvSpPr/>
            <p:nvPr/>
          </p:nvSpPr>
          <p:spPr>
            <a:xfrm>
              <a:off x="2019372" y="5264211"/>
              <a:ext cx="668280" cy="42615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cxnSp>
          <p:nvCxnSpPr>
            <p:cNvPr id="12" name="Straight Arrow Connector 11"/>
            <p:cNvCxnSpPr>
              <a:endCxn id="8" idx="4"/>
            </p:cNvCxnSpPr>
            <p:nvPr/>
          </p:nvCxnSpPr>
          <p:spPr>
            <a:xfrm flipV="1">
              <a:off x="2164649" y="5690361"/>
              <a:ext cx="188863" cy="914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081297" y="5113804"/>
              <a:ext cx="2297076" cy="2102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1460" y="3316090"/>
            <a:ext cx="4267408" cy="3198726"/>
          </a:xfrm>
          <a:prstGeom prst="rect">
            <a:avLst/>
          </a:prstGeom>
        </p:spPr>
      </p:pic>
      <p:cxnSp>
        <p:nvCxnSpPr>
          <p:cNvPr id="17" name="Straight Arrow Connector 16"/>
          <p:cNvCxnSpPr/>
          <p:nvPr/>
        </p:nvCxnSpPr>
        <p:spPr>
          <a:xfrm flipH="1">
            <a:off x="5546036" y="4390135"/>
            <a:ext cx="4905424" cy="1205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4304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289468"/>
            <a:ext cx="14291592" cy="1332816"/>
          </a:xfrm>
        </p:spPr>
        <p:txBody>
          <a:bodyPr>
            <a:normAutofit lnSpcReduction="10000"/>
          </a:bodyPr>
          <a:lstStyle/>
          <a:p>
            <a:pPr marL="0" indent="0">
              <a:buNone/>
            </a:pPr>
            <a:r>
              <a:rPr lang="en-US" sz="3800" dirty="0"/>
              <a:t>Ticket Templates allow you to standardize and simplify ticket creation in EM7.</a:t>
            </a:r>
          </a:p>
        </p:txBody>
      </p:sp>
      <p:sp>
        <p:nvSpPr>
          <p:cNvPr id="3" name="Title 2"/>
          <p:cNvSpPr>
            <a:spLocks noGrp="1"/>
          </p:cNvSpPr>
          <p:nvPr>
            <p:ph type="title"/>
          </p:nvPr>
        </p:nvSpPr>
        <p:spPr/>
        <p:txBody>
          <a:bodyPr/>
          <a:lstStyle/>
          <a:p>
            <a:r>
              <a:rPr lang="en-US" dirty="0" smtClean="0"/>
              <a:t>Ticket Templates</a:t>
            </a:r>
            <a:endParaRPr lang="en-US" dirty="0"/>
          </a:p>
        </p:txBody>
      </p:sp>
      <p:sp>
        <p:nvSpPr>
          <p:cNvPr id="4" name="Rounded Rectangle 3"/>
          <p:cNvSpPr/>
          <p:nvPr/>
        </p:nvSpPr>
        <p:spPr>
          <a:xfrm>
            <a:off x="1979225" y="5800628"/>
            <a:ext cx="3573852" cy="827234"/>
          </a:xfrm>
          <a:prstGeom prst="roundRect">
            <a:avLst/>
          </a:prstGeom>
        </p:spPr>
        <p:style>
          <a:lnRef idx="3">
            <a:schemeClr val="lt1"/>
          </a:lnRef>
          <a:fillRef idx="1">
            <a:schemeClr val="accent2"/>
          </a:fillRef>
          <a:effectRef idx="1">
            <a:schemeClr val="accent2"/>
          </a:effectRef>
          <a:fontRef idx="minor">
            <a:schemeClr val="lt1"/>
          </a:fontRef>
        </p:style>
        <p:txBody>
          <a:bodyPr lIns="146304" tIns="73152" rIns="146304" bIns="73152" rtlCol="0" anchor="ctr"/>
          <a:lstStyle/>
          <a:p>
            <a:pPr algn="ctr"/>
            <a:r>
              <a:rPr lang="en-US" dirty="0" smtClean="0"/>
              <a:t>Run Book Action</a:t>
            </a:r>
          </a:p>
        </p:txBody>
      </p:sp>
      <p:sp>
        <p:nvSpPr>
          <p:cNvPr id="6" name="Right Arrow 5"/>
          <p:cNvSpPr/>
          <p:nvPr/>
        </p:nvSpPr>
        <p:spPr>
          <a:xfrm rot="1717126">
            <a:off x="5693244" y="6591809"/>
            <a:ext cx="1102079" cy="24795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7" name="Right Arrow 6"/>
          <p:cNvSpPr/>
          <p:nvPr/>
        </p:nvSpPr>
        <p:spPr>
          <a:xfrm>
            <a:off x="10220537" y="6968717"/>
            <a:ext cx="1243756" cy="513888"/>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9" name="Rounded Rectangle 8"/>
          <p:cNvSpPr/>
          <p:nvPr/>
        </p:nvSpPr>
        <p:spPr>
          <a:xfrm>
            <a:off x="1961256" y="6834667"/>
            <a:ext cx="3573852" cy="827234"/>
          </a:xfrm>
          <a:prstGeom prst="roundRect">
            <a:avLst/>
          </a:prstGeom>
        </p:spPr>
        <p:style>
          <a:lnRef idx="3">
            <a:schemeClr val="lt1"/>
          </a:lnRef>
          <a:fillRef idx="1">
            <a:schemeClr val="accent2"/>
          </a:fillRef>
          <a:effectRef idx="1">
            <a:schemeClr val="accent2"/>
          </a:effectRef>
          <a:fontRef idx="minor">
            <a:schemeClr val="lt1"/>
          </a:fontRef>
        </p:style>
        <p:txBody>
          <a:bodyPr lIns="146304" tIns="73152" rIns="146304" bIns="73152" rtlCol="0" anchor="ctr"/>
          <a:lstStyle/>
          <a:p>
            <a:pPr algn="ctr"/>
            <a:r>
              <a:rPr lang="en-US" dirty="0" smtClean="0"/>
              <a:t>Scheduled Ticket</a:t>
            </a:r>
          </a:p>
        </p:txBody>
      </p:sp>
      <p:sp>
        <p:nvSpPr>
          <p:cNvPr id="10" name="Rounded Rectangle 9"/>
          <p:cNvSpPr/>
          <p:nvPr/>
        </p:nvSpPr>
        <p:spPr>
          <a:xfrm>
            <a:off x="1961256" y="7868707"/>
            <a:ext cx="3573852" cy="827234"/>
          </a:xfrm>
          <a:prstGeom prst="roundRect">
            <a:avLst/>
          </a:prstGeom>
        </p:spPr>
        <p:style>
          <a:lnRef idx="3">
            <a:schemeClr val="lt1"/>
          </a:lnRef>
          <a:fillRef idx="1">
            <a:schemeClr val="accent2"/>
          </a:fillRef>
          <a:effectRef idx="1">
            <a:schemeClr val="accent2"/>
          </a:effectRef>
          <a:fontRef idx="minor">
            <a:schemeClr val="lt1"/>
          </a:fontRef>
        </p:style>
        <p:txBody>
          <a:bodyPr lIns="146304" tIns="73152" rIns="146304" bIns="73152" rtlCol="0" anchor="ctr"/>
          <a:lstStyle/>
          <a:p>
            <a:pPr algn="ctr"/>
            <a:r>
              <a:rPr lang="en-US" dirty="0" smtClean="0"/>
              <a:t>Ticket from Email</a:t>
            </a:r>
          </a:p>
        </p:txBody>
      </p:sp>
      <p:sp>
        <p:nvSpPr>
          <p:cNvPr id="13" name="Flowchart: Predefined Process 12"/>
          <p:cNvSpPr/>
          <p:nvPr/>
        </p:nvSpPr>
        <p:spPr>
          <a:xfrm>
            <a:off x="7089593" y="6663462"/>
            <a:ext cx="2654747" cy="1240845"/>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a:solidFill>
                  <a:schemeClr val="bg1"/>
                </a:solidFill>
              </a:rPr>
              <a:t>Ticket Template</a:t>
            </a:r>
          </a:p>
        </p:txBody>
      </p:sp>
      <p:pic>
        <p:nvPicPr>
          <p:cNvPr id="14" name="Picture 13"/>
          <p:cNvPicPr>
            <a:picLocks noChangeAspect="1"/>
          </p:cNvPicPr>
          <p:nvPr/>
        </p:nvPicPr>
        <p:blipFill>
          <a:blip r:embed="rId2"/>
          <a:stretch>
            <a:fillRect/>
          </a:stretch>
        </p:blipFill>
        <p:spPr>
          <a:xfrm>
            <a:off x="11464292" y="5800721"/>
            <a:ext cx="3303270" cy="284988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464116999"/>
              </p:ext>
            </p:extLst>
          </p:nvPr>
        </p:nvGraphicFramePr>
        <p:xfrm>
          <a:off x="2590800" y="2787276"/>
          <a:ext cx="9147703" cy="2719495"/>
        </p:xfrm>
        <a:graphic>
          <a:graphicData uri="http://schemas.openxmlformats.org/drawingml/2006/table">
            <a:tbl>
              <a:tblPr firstRow="1" bandRow="1">
                <a:tableStyleId>{5C22544A-7EE6-4342-B048-85BDC9FD1C3A}</a:tableStyleId>
              </a:tblPr>
              <a:tblGrid>
                <a:gridCol w="6305077"/>
                <a:gridCol w="2842626"/>
              </a:tblGrid>
              <a:tr h="543899">
                <a:tc>
                  <a:txBody>
                    <a:bodyPr/>
                    <a:lstStyle/>
                    <a:p>
                      <a:r>
                        <a:rPr lang="en-US" sz="2600" dirty="0" smtClean="0">
                          <a:latin typeface="Futura Lt BT" panose="020B0402020204020303"/>
                        </a:rPr>
                        <a:t>Template</a:t>
                      </a:r>
                      <a:r>
                        <a:rPr lang="en-US" sz="2600" baseline="0" dirty="0" smtClean="0">
                          <a:latin typeface="Futura Lt BT" panose="020B0402020204020303"/>
                        </a:rPr>
                        <a:t> used in:</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Required</a:t>
                      </a:r>
                      <a:endParaRPr lang="en-US" sz="2600" dirty="0">
                        <a:latin typeface="Futura Lt BT" panose="020B0402020204020303"/>
                      </a:endParaRPr>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Manual ticket creation</a:t>
                      </a:r>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Email to Ticket policy</a:t>
                      </a:r>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Run Book Automation policy</a:t>
                      </a:r>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p>
                  </a:txBody>
                  <a:tcPr marL="155448" marR="155448" marT="67056" marB="67056"/>
                </a:tc>
              </a:tr>
              <a:tr h="543899">
                <a:tc>
                  <a:txBody>
                    <a:bodyPr/>
                    <a:lstStyle/>
                    <a:p>
                      <a:r>
                        <a:rPr lang="en-US" sz="2600" dirty="0" smtClean="0">
                          <a:solidFill>
                            <a:schemeClr val="tx1">
                              <a:lumMod val="50000"/>
                            </a:schemeClr>
                          </a:solidFill>
                          <a:latin typeface="Futura Lt BT" panose="020B0402020204020303"/>
                        </a:rPr>
                        <a:t>Scheduling</a:t>
                      </a:r>
                      <a:r>
                        <a:rPr lang="en-US" sz="2600" baseline="0" dirty="0" smtClean="0">
                          <a:solidFill>
                            <a:schemeClr val="tx1">
                              <a:lumMod val="50000"/>
                            </a:schemeClr>
                          </a:solidFill>
                          <a:latin typeface="Futura Lt BT" panose="020B0402020204020303"/>
                        </a:rPr>
                        <a:t> recurring tickets</a:t>
                      </a:r>
                      <a:endParaRPr lang="en-US" sz="2600" dirty="0">
                        <a:solidFill>
                          <a:schemeClr val="tx1">
                            <a:lumMod val="50000"/>
                          </a:schemeClr>
                        </a:solidFill>
                        <a:latin typeface="Futura Lt BT" panose="020B0402020204020303"/>
                      </a:endParaRPr>
                    </a:p>
                  </a:txBody>
                  <a:tcPr marL="155448" marR="155448" marT="67056" marB="67056"/>
                </a:tc>
                <a:tc>
                  <a:txBody>
                    <a:bodyPr/>
                    <a:lstStyle/>
                    <a:p>
                      <a:endParaRPr lang="en-US" sz="2600" dirty="0"/>
                    </a:p>
                  </a:txBody>
                  <a:tcPr marL="155448" marR="155448" marT="67056" marB="67056"/>
                </a:tc>
              </a:tr>
            </a:tbl>
          </a:graphicData>
        </a:graphic>
      </p:graphicFrame>
      <p:pic>
        <p:nvPicPr>
          <p:cNvPr id="15" name="Picture 14"/>
          <p:cNvPicPr>
            <a:picLocks noChangeAspect="1"/>
          </p:cNvPicPr>
          <p:nvPr/>
        </p:nvPicPr>
        <p:blipFill>
          <a:blip r:embed="rId3"/>
          <a:stretch>
            <a:fillRect/>
          </a:stretch>
        </p:blipFill>
        <p:spPr>
          <a:xfrm>
            <a:off x="9910533" y="3882033"/>
            <a:ext cx="620007" cy="534908"/>
          </a:xfrm>
          <a:prstGeom prst="rect">
            <a:avLst/>
          </a:prstGeom>
        </p:spPr>
      </p:pic>
      <p:pic>
        <p:nvPicPr>
          <p:cNvPr id="16" name="Picture 15"/>
          <p:cNvPicPr>
            <a:picLocks noChangeAspect="1"/>
          </p:cNvPicPr>
          <p:nvPr/>
        </p:nvPicPr>
        <p:blipFill>
          <a:blip r:embed="rId3"/>
          <a:stretch>
            <a:fillRect/>
          </a:stretch>
        </p:blipFill>
        <p:spPr>
          <a:xfrm>
            <a:off x="9910533" y="4416941"/>
            <a:ext cx="620007" cy="534908"/>
          </a:xfrm>
          <a:prstGeom prst="rect">
            <a:avLst/>
          </a:prstGeom>
        </p:spPr>
      </p:pic>
      <p:pic>
        <p:nvPicPr>
          <p:cNvPr id="17" name="Picture 16"/>
          <p:cNvPicPr>
            <a:picLocks noChangeAspect="1"/>
          </p:cNvPicPr>
          <p:nvPr/>
        </p:nvPicPr>
        <p:blipFill>
          <a:blip r:embed="rId3"/>
          <a:stretch>
            <a:fillRect/>
          </a:stretch>
        </p:blipFill>
        <p:spPr>
          <a:xfrm>
            <a:off x="9910533" y="4966359"/>
            <a:ext cx="620007" cy="534908"/>
          </a:xfrm>
          <a:prstGeom prst="rect">
            <a:avLst/>
          </a:prstGeom>
        </p:spPr>
      </p:pic>
      <p:pic>
        <p:nvPicPr>
          <p:cNvPr id="18" name="Picture 17"/>
          <p:cNvPicPr>
            <a:picLocks noChangeAspect="1"/>
          </p:cNvPicPr>
          <p:nvPr/>
        </p:nvPicPr>
        <p:blipFill>
          <a:blip r:embed="rId4"/>
          <a:stretch>
            <a:fillRect/>
          </a:stretch>
        </p:blipFill>
        <p:spPr>
          <a:xfrm>
            <a:off x="9978882" y="3369467"/>
            <a:ext cx="483308" cy="476539"/>
          </a:xfrm>
          <a:prstGeom prst="rect">
            <a:avLst/>
          </a:prstGeom>
        </p:spPr>
      </p:pic>
      <p:sp>
        <p:nvSpPr>
          <p:cNvPr id="19" name="Right Arrow 18"/>
          <p:cNvSpPr/>
          <p:nvPr/>
        </p:nvSpPr>
        <p:spPr>
          <a:xfrm rot="20186386">
            <a:off x="5693242" y="7652721"/>
            <a:ext cx="1102079" cy="24795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0" name="Right Arrow 19"/>
          <p:cNvSpPr/>
          <p:nvPr/>
        </p:nvSpPr>
        <p:spPr>
          <a:xfrm>
            <a:off x="5676785" y="7124303"/>
            <a:ext cx="1102079" cy="247959"/>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8" name="Slide Number Placeholder 7"/>
          <p:cNvSpPr>
            <a:spLocks noGrp="1"/>
          </p:cNvSpPr>
          <p:nvPr>
            <p:ph type="sldNum" sz="quarter" idx="4"/>
          </p:nvPr>
        </p:nvSpPr>
        <p:spPr/>
        <p:txBody>
          <a:bodyPr/>
          <a:lstStyle/>
          <a:p>
            <a:pPr defTabSz="731520"/>
            <a:fld id="{59FBCBD5-A728-384D-A41B-B8C6FE40EEBE}" type="slidenum">
              <a:rPr lang="en-US" smtClean="0"/>
              <a:pPr defTabSz="731520"/>
              <a:t>83</a:t>
            </a:fld>
            <a:endParaRPr lang="en-US" dirty="0"/>
          </a:p>
        </p:txBody>
      </p:sp>
      <p:sp>
        <p:nvSpPr>
          <p:cNvPr id="21" name="TextBox 20"/>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8860619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Ticket </a:t>
            </a:r>
            <a:r>
              <a:rPr lang="en-US" dirty="0" smtClean="0"/>
              <a:t>Template: Create</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Registry &gt; Ticketing &gt; Templates &gt; Create</a:t>
            </a:r>
            <a:endParaRPr lang="en-US" dirty="0"/>
          </a:p>
        </p:txBody>
      </p:sp>
      <p:pic>
        <p:nvPicPr>
          <p:cNvPr id="8" name="Content Placeholder 7"/>
          <p:cNvPicPr>
            <a:picLocks noGrp="1" noChangeAspect="1"/>
          </p:cNvPicPr>
          <p:nvPr>
            <p:ph sz="quarter" idx="10"/>
          </p:nvPr>
        </p:nvPicPr>
        <p:blipFill>
          <a:blip r:embed="rId2"/>
          <a:stretch>
            <a:fillRect/>
          </a:stretch>
        </p:blipFill>
        <p:spPr>
          <a:xfrm>
            <a:off x="1656983" y="2239399"/>
            <a:ext cx="12230834" cy="4403124"/>
          </a:xfrm>
          <a:prstGeom prst="rect">
            <a:avLst/>
          </a:prstGeom>
        </p:spPr>
      </p:pic>
      <p:sp>
        <p:nvSpPr>
          <p:cNvPr id="9" name="Content Placeholder 1"/>
          <p:cNvSpPr txBox="1">
            <a:spLocks/>
          </p:cNvSpPr>
          <p:nvPr/>
        </p:nvSpPr>
        <p:spPr>
          <a:xfrm>
            <a:off x="777243" y="6942632"/>
            <a:ext cx="14291592" cy="2252470"/>
          </a:xfrm>
          <a:prstGeom prst="rect">
            <a:avLst/>
          </a:prstGeom>
        </p:spPr>
        <p:txBody>
          <a:bodyPr lIns="146304" tIns="73152" rIns="146304" bIns="73152"/>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solidFill>
                  <a:schemeClr val="tx1">
                    <a:lumMod val="50000"/>
                  </a:schemeClr>
                </a:solidFill>
              </a:rPr>
              <a:t>The Feature Use drop down determines where in other EM7 features this template will be used. A template can only have one Feature Use:</a:t>
            </a:r>
          </a:p>
          <a:p>
            <a:pPr lvl="1"/>
            <a:r>
              <a:rPr lang="en-US" sz="2600" i="1" dirty="0">
                <a:solidFill>
                  <a:schemeClr val="tx1">
                    <a:lumMod val="50000"/>
                  </a:schemeClr>
                </a:solidFill>
              </a:rPr>
              <a:t>Ticketing</a:t>
            </a:r>
            <a:r>
              <a:rPr lang="en-US" sz="2600" dirty="0">
                <a:solidFill>
                  <a:schemeClr val="tx1">
                    <a:lumMod val="50000"/>
                  </a:schemeClr>
                </a:solidFill>
              </a:rPr>
              <a:t> is for manual ticket creation use and Tickets from Email</a:t>
            </a:r>
          </a:p>
          <a:p>
            <a:pPr lvl="1"/>
            <a:r>
              <a:rPr lang="en-US" sz="2600" i="1" dirty="0">
                <a:solidFill>
                  <a:schemeClr val="tx1">
                    <a:lumMod val="50000"/>
                  </a:schemeClr>
                </a:solidFill>
              </a:rPr>
              <a:t>Automation</a:t>
            </a:r>
            <a:r>
              <a:rPr lang="en-US" sz="2600" dirty="0">
                <a:solidFill>
                  <a:schemeClr val="tx1">
                    <a:lumMod val="50000"/>
                  </a:schemeClr>
                </a:solidFill>
              </a:rPr>
              <a:t> is for use in Run Book automation policies</a:t>
            </a:r>
          </a:p>
          <a:p>
            <a:pPr lvl="1"/>
            <a:r>
              <a:rPr lang="en-US" sz="2600" i="1" dirty="0">
                <a:solidFill>
                  <a:schemeClr val="tx1">
                    <a:lumMod val="50000"/>
                  </a:schemeClr>
                </a:solidFill>
              </a:rPr>
              <a:t>Scheduler</a:t>
            </a:r>
            <a:r>
              <a:rPr lang="en-US" sz="2600" dirty="0">
                <a:solidFill>
                  <a:schemeClr val="tx1">
                    <a:lumMod val="50000"/>
                  </a:schemeClr>
                </a:solidFill>
              </a:rPr>
              <a:t> is for recurring ticket scheduling</a:t>
            </a:r>
          </a:p>
        </p:txBody>
      </p:sp>
      <p:sp>
        <p:nvSpPr>
          <p:cNvPr id="2" name="Oval 1"/>
          <p:cNvSpPr/>
          <p:nvPr/>
        </p:nvSpPr>
        <p:spPr>
          <a:xfrm>
            <a:off x="9612997" y="2548867"/>
            <a:ext cx="4274820" cy="1497584"/>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84</a:t>
            </a:fld>
            <a:endParaRPr lang="en-US" dirty="0"/>
          </a:p>
        </p:txBody>
      </p:sp>
      <p:sp>
        <p:nvSpPr>
          <p:cNvPr id="10" name="TextBox 9"/>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40338259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Ticket Template: EM7 System Variables</a:t>
            </a:r>
            <a:endParaRPr lang="en-US" dirty="0"/>
          </a:p>
        </p:txBody>
      </p:sp>
      <p:sp>
        <p:nvSpPr>
          <p:cNvPr id="5" name="Content Placeholder 4"/>
          <p:cNvSpPr>
            <a:spLocks noGrp="1"/>
          </p:cNvSpPr>
          <p:nvPr>
            <p:ph idx="1"/>
          </p:nvPr>
        </p:nvSpPr>
        <p:spPr>
          <a:xfrm>
            <a:off x="475972" y="1224082"/>
            <a:ext cx="14291592" cy="1245081"/>
          </a:xfrm>
        </p:spPr>
        <p:txBody>
          <a:bodyPr>
            <a:noAutofit/>
          </a:bodyPr>
          <a:lstStyle/>
          <a:p>
            <a:r>
              <a:rPr lang="en-US" sz="2400" dirty="0" smtClean="0"/>
              <a:t>Registry &gt; Run Book &gt; Actions &gt; Guide…look for the “Variables” link in the grey box for the list of variables.</a:t>
            </a:r>
          </a:p>
          <a:p>
            <a:r>
              <a:rPr lang="en-US" sz="2400" dirty="0" smtClean="0"/>
              <a:t>Appendix A of the Run Book Automation manual and page 106 of the Ticketing manual</a:t>
            </a:r>
          </a:p>
          <a:p>
            <a:pPr marL="0" indent="0">
              <a:buNone/>
            </a:pPr>
            <a:endParaRPr lang="en-US" sz="2400" dirty="0"/>
          </a:p>
        </p:txBody>
      </p:sp>
      <p:pic>
        <p:nvPicPr>
          <p:cNvPr id="4" name="Picture 3"/>
          <p:cNvPicPr>
            <a:picLocks noChangeAspect="1"/>
          </p:cNvPicPr>
          <p:nvPr/>
        </p:nvPicPr>
        <p:blipFill>
          <a:blip r:embed="rId2"/>
          <a:stretch>
            <a:fillRect/>
          </a:stretch>
        </p:blipFill>
        <p:spPr>
          <a:xfrm>
            <a:off x="774146" y="2933394"/>
            <a:ext cx="9343889" cy="6122330"/>
          </a:xfrm>
          <a:prstGeom prst="rect">
            <a:avLst/>
          </a:prstGeom>
        </p:spPr>
      </p:pic>
      <p:sp>
        <p:nvSpPr>
          <p:cNvPr id="3" name="Slide Number Placeholder 2"/>
          <p:cNvSpPr>
            <a:spLocks noGrp="1"/>
          </p:cNvSpPr>
          <p:nvPr>
            <p:ph type="sldNum" sz="quarter" idx="4"/>
          </p:nvPr>
        </p:nvSpPr>
        <p:spPr/>
        <p:txBody>
          <a:bodyPr/>
          <a:lstStyle/>
          <a:p>
            <a:pPr defTabSz="731520"/>
            <a:fld id="{59FBCBD5-A728-384D-A41B-B8C6FE40EEBE}" type="slidenum">
              <a:rPr lang="en-US" smtClean="0"/>
              <a:pPr defTabSz="731520"/>
              <a:t>85</a:t>
            </a:fld>
            <a:endParaRPr lang="en-US" dirty="0"/>
          </a:p>
        </p:txBody>
      </p:sp>
      <p:sp>
        <p:nvSpPr>
          <p:cNvPr id="6" name="TextBox 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
        <p:nvSpPr>
          <p:cNvPr id="7" name="TextBox 6"/>
          <p:cNvSpPr txBox="1"/>
          <p:nvPr/>
        </p:nvSpPr>
        <p:spPr>
          <a:xfrm>
            <a:off x="10578768" y="3458271"/>
            <a:ext cx="4750463" cy="3662541"/>
          </a:xfrm>
          <a:prstGeom prst="rect">
            <a:avLst/>
          </a:prstGeom>
          <a:noFill/>
        </p:spPr>
        <p:txBody>
          <a:bodyPr wrap="square" rtlCol="0">
            <a:spAutoFit/>
          </a:bodyPr>
          <a:lstStyle/>
          <a:p>
            <a:r>
              <a:rPr lang="en-US" dirty="0">
                <a:solidFill>
                  <a:schemeClr val="tx1">
                    <a:lumMod val="50000"/>
                  </a:schemeClr>
                </a:solidFill>
                <a:latin typeface="Futura Lt BT" panose="020B0402020204020303"/>
              </a:rPr>
              <a:t>If you specify </a:t>
            </a:r>
            <a:r>
              <a:rPr lang="en-US" dirty="0" smtClean="0">
                <a:solidFill>
                  <a:schemeClr val="tx1">
                    <a:lumMod val="50000"/>
                  </a:schemeClr>
                </a:solidFill>
                <a:latin typeface="Futura Lt BT" panose="020B0402020204020303"/>
              </a:rPr>
              <a:t>%7 </a:t>
            </a:r>
            <a:r>
              <a:rPr lang="en-US" dirty="0">
                <a:solidFill>
                  <a:schemeClr val="tx1">
                    <a:lumMod val="50000"/>
                  </a:schemeClr>
                </a:solidFill>
                <a:latin typeface="Futura Lt BT" panose="020B0402020204020303"/>
              </a:rPr>
              <a:t>variable in a ticket template, the ScienceLogic platform will use the subject line of the Email in the ticket description or note text when the platform creates the ticket.</a:t>
            </a:r>
          </a:p>
        </p:txBody>
      </p:sp>
    </p:spTree>
    <p:extLst>
      <p:ext uri="{BB962C8B-B14F-4D97-AF65-F5344CB8AC3E}">
        <p14:creationId xmlns:p14="http://schemas.microsoft.com/office/powerpoint/2010/main" val="28888722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5969" y="1211402"/>
            <a:ext cx="14291592" cy="672553"/>
          </a:xfrm>
        </p:spPr>
        <p:txBody>
          <a:bodyPr>
            <a:normAutofit fontScale="92500" lnSpcReduction="20000"/>
          </a:bodyPr>
          <a:lstStyle/>
          <a:p>
            <a:pPr marL="0" indent="0">
              <a:buNone/>
            </a:pPr>
            <a:r>
              <a:rPr lang="en-US" dirty="0" smtClean="0"/>
              <a:t>Create these Ticket Templates:</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86</a:t>
            </a:fld>
            <a:endParaRPr lang="en-US" dirty="0"/>
          </a:p>
        </p:txBody>
      </p:sp>
      <p:pic>
        <p:nvPicPr>
          <p:cNvPr id="8" name="Picture 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4533" y="87194"/>
            <a:ext cx="1010625" cy="86803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1098734"/>
              </p:ext>
            </p:extLst>
          </p:nvPr>
        </p:nvGraphicFramePr>
        <p:xfrm>
          <a:off x="648503" y="1908150"/>
          <a:ext cx="14119056" cy="5035296"/>
        </p:xfrm>
        <a:graphic>
          <a:graphicData uri="http://schemas.openxmlformats.org/drawingml/2006/table">
            <a:tbl>
              <a:tblPr firstRow="1" bandRow="1">
                <a:tableStyleId>{5C22544A-7EE6-4342-B048-85BDC9FD1C3A}</a:tableStyleId>
              </a:tblPr>
              <a:tblGrid>
                <a:gridCol w="2704297"/>
                <a:gridCol w="4170947"/>
                <a:gridCol w="4315327"/>
                <a:gridCol w="2928485"/>
              </a:tblGrid>
              <a:tr h="674670">
                <a:tc>
                  <a:txBody>
                    <a:bodyPr/>
                    <a:lstStyle/>
                    <a:p>
                      <a:pPr algn="ctr"/>
                      <a:r>
                        <a:rPr lang="en-US" sz="2600" dirty="0" smtClean="0">
                          <a:latin typeface="Futura Lt BT" panose="020B0402020204020303"/>
                        </a:rPr>
                        <a:t>Ticket Description</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Ticket Note</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Ticket</a:t>
                      </a:r>
                      <a:r>
                        <a:rPr lang="en-US" sz="2600" baseline="0" dirty="0" smtClean="0">
                          <a:latin typeface="Futura Lt BT" panose="020B0402020204020303"/>
                        </a:rPr>
                        <a:t> Properties</a:t>
                      </a:r>
                      <a:endParaRPr lang="en-US" sz="2600" dirty="0">
                        <a:latin typeface="Futura Lt BT" panose="020B0402020204020303"/>
                      </a:endParaRPr>
                    </a:p>
                  </a:txBody>
                  <a:tcPr marL="155448" marR="155448" marT="67056" marB="67056"/>
                </a:tc>
                <a:tc>
                  <a:txBody>
                    <a:bodyPr/>
                    <a:lstStyle/>
                    <a:p>
                      <a:pPr algn="ctr"/>
                      <a:r>
                        <a:rPr lang="en-US" sz="2600" dirty="0" smtClean="0">
                          <a:latin typeface="Futura Lt BT" panose="020B0402020204020303"/>
                        </a:rPr>
                        <a:t>Feature</a:t>
                      </a:r>
                      <a:r>
                        <a:rPr lang="en-US" sz="2600" baseline="0" dirty="0" smtClean="0">
                          <a:latin typeface="Futura Lt BT" panose="020B0402020204020303"/>
                        </a:rPr>
                        <a:t> Use:</a:t>
                      </a:r>
                      <a:endParaRPr lang="en-US" sz="2600" dirty="0">
                        <a:latin typeface="Futura Lt BT" panose="020B0402020204020303"/>
                      </a:endParaRPr>
                    </a:p>
                  </a:txBody>
                  <a:tcPr marL="155448" marR="155448" marT="67056" marB="67056"/>
                </a:tc>
              </a:tr>
              <a:tr h="2222400">
                <a:tc>
                  <a:txBody>
                    <a:bodyPr/>
                    <a:lstStyle/>
                    <a:p>
                      <a:pPr algn="l"/>
                      <a:r>
                        <a:rPr lang="en-US" sz="1800" dirty="0" smtClean="0">
                          <a:solidFill>
                            <a:schemeClr val="tx1">
                              <a:lumMod val="50000"/>
                            </a:schemeClr>
                          </a:solidFill>
                          <a:latin typeface="Futura Lt BT" panose="020B0402020204020303"/>
                        </a:rPr>
                        <a:t>Auto</a:t>
                      </a:r>
                      <a:r>
                        <a:rPr lang="en-US" sz="1800" baseline="0" dirty="0" smtClean="0">
                          <a:solidFill>
                            <a:schemeClr val="tx1">
                              <a:lumMod val="50000"/>
                            </a:schemeClr>
                          </a:solidFill>
                          <a:latin typeface="Futura Lt BT" panose="020B0402020204020303"/>
                        </a:rPr>
                        <a:t> Created Incident Ticket</a:t>
                      </a:r>
                      <a:endParaRPr lang="en-US" sz="1800" dirty="0">
                        <a:solidFill>
                          <a:schemeClr val="tx1">
                            <a:lumMod val="50000"/>
                          </a:schemeClr>
                        </a:solidFill>
                        <a:latin typeface="Futura Lt BT" panose="020B0402020204020303"/>
                      </a:endParaRPr>
                    </a:p>
                  </a:txBody>
                  <a:tcPr marL="155448" marR="155448" marT="67056" marB="67056"/>
                </a:tc>
                <a:tc>
                  <a:txBody>
                    <a:bodyPr/>
                    <a:lstStyle/>
                    <a:p>
                      <a:r>
                        <a:rPr lang="en-US" sz="1800" b="0" i="0" kern="1200" dirty="0" smtClean="0">
                          <a:solidFill>
                            <a:schemeClr val="tx1">
                              <a:lumMod val="50000"/>
                            </a:schemeClr>
                          </a:solidFill>
                          <a:effectLst/>
                          <a:latin typeface="+mn-lt"/>
                          <a:ea typeface="+mn-ea"/>
                          <a:cs typeface="+mn-cs"/>
                        </a:rPr>
                        <a:t>Event Severity: %S</a:t>
                      </a:r>
                    </a:p>
                    <a:p>
                      <a:r>
                        <a:rPr lang="en-US" sz="1800" b="0" i="0" kern="1200" dirty="0" smtClean="0">
                          <a:solidFill>
                            <a:schemeClr val="tx1">
                              <a:lumMod val="50000"/>
                            </a:schemeClr>
                          </a:solidFill>
                          <a:effectLst/>
                          <a:latin typeface="+mn-lt"/>
                          <a:ea typeface="+mn-ea"/>
                          <a:cs typeface="+mn-cs"/>
                        </a:rPr>
                        <a:t>First Occurred: %D</a:t>
                      </a:r>
                    </a:p>
                    <a:p>
                      <a:r>
                        <a:rPr lang="en-US" sz="1800" b="0" i="0" kern="1200" dirty="0" smtClean="0">
                          <a:solidFill>
                            <a:schemeClr val="tx1">
                              <a:lumMod val="50000"/>
                            </a:schemeClr>
                          </a:solidFill>
                          <a:effectLst/>
                          <a:latin typeface="+mn-lt"/>
                          <a:ea typeface="+mn-ea"/>
                          <a:cs typeface="+mn-cs"/>
                        </a:rPr>
                        <a:t>Last Occurred: %d</a:t>
                      </a:r>
                    </a:p>
                    <a:p>
                      <a:r>
                        <a:rPr lang="en-US" sz="1800" b="0" i="0" kern="1200" dirty="0" smtClean="0">
                          <a:solidFill>
                            <a:schemeClr val="tx1">
                              <a:lumMod val="50000"/>
                            </a:schemeClr>
                          </a:solidFill>
                          <a:effectLst/>
                          <a:latin typeface="+mn-lt"/>
                          <a:ea typeface="+mn-ea"/>
                          <a:cs typeface="+mn-cs"/>
                        </a:rPr>
                        <a:t>Occurrences: %c</a:t>
                      </a:r>
                    </a:p>
                    <a:p>
                      <a:r>
                        <a:rPr lang="en-US" sz="1800" b="0" i="0" kern="1200" dirty="0" smtClean="0">
                          <a:solidFill>
                            <a:schemeClr val="tx1">
                              <a:lumMod val="50000"/>
                            </a:schemeClr>
                          </a:solidFill>
                          <a:effectLst/>
                          <a:latin typeface="+mn-lt"/>
                          <a:ea typeface="+mn-ea"/>
                          <a:cs typeface="+mn-cs"/>
                        </a:rPr>
                        <a:t>Source: %Z</a:t>
                      </a:r>
                    </a:p>
                    <a:p>
                      <a:r>
                        <a:rPr lang="en-US" sz="1800" b="0" i="0" kern="1200" dirty="0" smtClean="0">
                          <a:solidFill>
                            <a:schemeClr val="tx1">
                              <a:lumMod val="50000"/>
                            </a:schemeClr>
                          </a:solidFill>
                          <a:effectLst/>
                          <a:latin typeface="+mn-lt"/>
                          <a:ea typeface="+mn-ea"/>
                          <a:cs typeface="+mn-cs"/>
                        </a:rPr>
                        <a:t>Organization: %O</a:t>
                      </a:r>
                    </a:p>
                    <a:p>
                      <a:r>
                        <a:rPr lang="en-US" sz="1800" b="0" i="0" kern="1200" dirty="0" smtClean="0">
                          <a:solidFill>
                            <a:schemeClr val="tx1">
                              <a:lumMod val="50000"/>
                            </a:schemeClr>
                          </a:solidFill>
                          <a:effectLst/>
                          <a:latin typeface="+mn-lt"/>
                          <a:ea typeface="+mn-ea"/>
                          <a:cs typeface="+mn-cs"/>
                        </a:rPr>
                        <a:t>Device: %X</a:t>
                      </a:r>
                    </a:p>
                    <a:p>
                      <a:r>
                        <a:rPr lang="en-US" sz="1800" b="0" i="0" kern="1200" dirty="0" smtClean="0">
                          <a:solidFill>
                            <a:schemeClr val="tx1">
                              <a:lumMod val="50000"/>
                            </a:schemeClr>
                          </a:solidFill>
                          <a:effectLst/>
                          <a:latin typeface="+mn-lt"/>
                          <a:ea typeface="+mn-ea"/>
                          <a:cs typeface="+mn-cs"/>
                        </a:rPr>
                        <a:t> </a:t>
                      </a:r>
                    </a:p>
                  </a:txBody>
                  <a:tcPr marL="155448" marR="155448" marT="67056" marB="67056"/>
                </a:tc>
                <a:tc>
                  <a:txBody>
                    <a:bodyPr/>
                    <a:lstStyle/>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Severity:</a:t>
                      </a:r>
                      <a:r>
                        <a:rPr lang="en-US" sz="1800" baseline="0" dirty="0" smtClean="0">
                          <a:solidFill>
                            <a:schemeClr val="tx1">
                              <a:lumMod val="50000"/>
                            </a:schemeClr>
                          </a:solidFill>
                          <a:latin typeface="Futura Lt BT" panose="020B0402020204020303"/>
                        </a:rPr>
                        <a:t> </a:t>
                      </a:r>
                      <a:r>
                        <a:rPr lang="en-US" sz="1800" dirty="0" smtClean="0">
                          <a:solidFill>
                            <a:schemeClr val="tx1">
                              <a:lumMod val="50000"/>
                            </a:schemeClr>
                          </a:solidFill>
                          <a:latin typeface="Futura Lt BT" panose="020B0402020204020303"/>
                        </a:rPr>
                        <a:t>Notice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Category: Monitoring</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Source: Automated</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Queue: Customer</a:t>
                      </a:r>
                      <a:r>
                        <a:rPr lang="en-US" sz="1800" baseline="0" dirty="0" smtClean="0">
                          <a:solidFill>
                            <a:schemeClr val="tx1">
                              <a:lumMod val="50000"/>
                            </a:schemeClr>
                          </a:solidFill>
                          <a:latin typeface="Futura Lt BT" panose="020B0402020204020303"/>
                        </a:rPr>
                        <a:t> Support</a:t>
                      </a:r>
                    </a:p>
                    <a:p>
                      <a:pPr marL="171450" indent="-171450" algn="l">
                        <a:buFont typeface="Arial" panose="020B0604020202020204" pitchFamily="34" charset="0"/>
                        <a:buChar char="•"/>
                      </a:pPr>
                      <a:r>
                        <a:rPr lang="en-US" sz="1800" baseline="0" dirty="0" smtClean="0">
                          <a:solidFill>
                            <a:schemeClr val="tx1">
                              <a:lumMod val="50000"/>
                            </a:schemeClr>
                          </a:solidFill>
                          <a:latin typeface="Futura Lt BT" panose="020B0402020204020303"/>
                        </a:rPr>
                        <a:t>Assigned User: None</a:t>
                      </a:r>
                      <a:endParaRPr lang="en-US" sz="1800" dirty="0" smtClean="0">
                        <a:solidFill>
                          <a:schemeClr val="tx1">
                            <a:lumMod val="50000"/>
                          </a:schemeClr>
                        </a:solidFill>
                        <a:latin typeface="Futura Lt BT" panose="020B0402020204020303"/>
                      </a:endParaRPr>
                    </a:p>
                    <a:p>
                      <a:pPr marL="171450" indent="-171450" algn="l">
                        <a:buFont typeface="Arial" panose="020B0604020202020204" pitchFamily="34" charset="0"/>
                        <a:buChar char="•"/>
                      </a:pPr>
                      <a:endParaRPr lang="en-US" sz="1800" dirty="0">
                        <a:solidFill>
                          <a:schemeClr val="tx1">
                            <a:lumMod val="50000"/>
                          </a:schemeClr>
                        </a:solidFill>
                        <a:latin typeface="Futura Lt BT" panose="020B0402020204020303"/>
                      </a:endParaRPr>
                    </a:p>
                  </a:txBody>
                  <a:tcPr marL="155448" marR="155448" marT="67056" marB="67056"/>
                </a:tc>
                <a:tc>
                  <a:txBody>
                    <a:bodyPr/>
                    <a:lstStyle/>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Automation</a:t>
                      </a:r>
                      <a:endParaRPr lang="en-US" sz="1800" dirty="0">
                        <a:solidFill>
                          <a:schemeClr val="tx1">
                            <a:lumMod val="50000"/>
                          </a:schemeClr>
                        </a:solidFill>
                        <a:latin typeface="Futura Lt BT" panose="020B0402020204020303"/>
                      </a:endParaRPr>
                    </a:p>
                  </a:txBody>
                  <a:tcPr marL="155448" marR="155448" marT="67056" marB="67056"/>
                </a:tc>
              </a:tr>
              <a:tr h="674670">
                <a:tc>
                  <a:txBody>
                    <a:bodyPr/>
                    <a:lstStyle/>
                    <a:p>
                      <a:pPr algn="l"/>
                      <a:r>
                        <a:rPr lang="en-US" sz="1800" dirty="0" smtClean="0">
                          <a:solidFill>
                            <a:schemeClr val="tx1">
                              <a:lumMod val="50000"/>
                            </a:schemeClr>
                          </a:solidFill>
                          <a:latin typeface="Futura Lt BT" panose="020B0402020204020303"/>
                        </a:rPr>
                        <a:t>Weekly</a:t>
                      </a:r>
                      <a:r>
                        <a:rPr lang="en-US" sz="1800" baseline="0" dirty="0" smtClean="0">
                          <a:solidFill>
                            <a:schemeClr val="tx1">
                              <a:lumMod val="50000"/>
                            </a:schemeClr>
                          </a:solidFill>
                          <a:latin typeface="Futura Lt BT" panose="020B0402020204020303"/>
                        </a:rPr>
                        <a:t> Change Management Ticket</a:t>
                      </a:r>
                      <a:endParaRPr lang="en-US" sz="1800" dirty="0">
                        <a:solidFill>
                          <a:schemeClr val="tx1">
                            <a:lumMod val="50000"/>
                          </a:schemeClr>
                        </a:solidFill>
                        <a:latin typeface="Futura Lt BT" panose="020B0402020204020303"/>
                      </a:endParaRPr>
                    </a:p>
                  </a:txBody>
                  <a:tcPr marL="155448" marR="155448" marT="67056" marB="67056"/>
                </a:tc>
                <a:tc>
                  <a:txBody>
                    <a:bodyPr/>
                    <a:lstStyle/>
                    <a:p>
                      <a:pPr algn="l"/>
                      <a:r>
                        <a:rPr lang="en-US" sz="1800" dirty="0" smtClean="0">
                          <a:solidFill>
                            <a:schemeClr val="tx1">
                              <a:lumMod val="50000"/>
                            </a:schemeClr>
                          </a:solidFill>
                          <a:latin typeface="Futura Lt BT" panose="020B0402020204020303"/>
                        </a:rPr>
                        <a:t>All upcoming planned changes should</a:t>
                      </a:r>
                      <a:r>
                        <a:rPr lang="en-US" sz="1800" baseline="0" dirty="0" smtClean="0">
                          <a:solidFill>
                            <a:schemeClr val="tx1">
                              <a:lumMod val="50000"/>
                            </a:schemeClr>
                          </a:solidFill>
                          <a:latin typeface="Futura Lt BT" panose="020B0402020204020303"/>
                        </a:rPr>
                        <a:t> have a description and individual ticket number cataloged in this ticket.</a:t>
                      </a:r>
                      <a:endParaRPr lang="en-US" sz="1800" dirty="0" smtClean="0">
                        <a:solidFill>
                          <a:schemeClr val="tx1">
                            <a:lumMod val="50000"/>
                          </a:schemeClr>
                        </a:solidFill>
                        <a:latin typeface="Futura Lt BT" panose="020B0402020204020303"/>
                      </a:endParaRPr>
                    </a:p>
                  </a:txBody>
                  <a:tcPr marL="155448" marR="155448" marT="67056" marB="67056"/>
                </a:tc>
                <a:tc>
                  <a:txBody>
                    <a:bodyPr/>
                    <a:lstStyle/>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Severity:</a:t>
                      </a:r>
                      <a:r>
                        <a:rPr lang="en-US" sz="1800" baseline="0" dirty="0" smtClean="0">
                          <a:solidFill>
                            <a:schemeClr val="tx1">
                              <a:lumMod val="50000"/>
                            </a:schemeClr>
                          </a:solidFill>
                          <a:latin typeface="Futura Lt BT" panose="020B0402020204020303"/>
                        </a:rPr>
                        <a:t> </a:t>
                      </a:r>
                      <a:r>
                        <a:rPr lang="en-US" sz="1800" dirty="0" smtClean="0">
                          <a:solidFill>
                            <a:schemeClr val="tx1">
                              <a:lumMod val="50000"/>
                            </a:schemeClr>
                          </a:solidFill>
                          <a:latin typeface="Futura Lt BT" panose="020B0402020204020303"/>
                        </a:rPr>
                        <a:t>Notice</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Category: Monitoring</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Source: Automated</a:t>
                      </a:r>
                    </a:p>
                    <a:p>
                      <a:pPr marL="171450" indent="-171450" algn="l">
                        <a:buFont typeface="Arial" panose="020B0604020202020204" pitchFamily="34" charset="0"/>
                        <a:buChar char="•"/>
                      </a:pPr>
                      <a:r>
                        <a:rPr lang="en-US" sz="1800" dirty="0" smtClean="0">
                          <a:solidFill>
                            <a:schemeClr val="tx1">
                              <a:lumMod val="50000"/>
                            </a:schemeClr>
                          </a:solidFill>
                          <a:latin typeface="Futura Lt BT" panose="020B0402020204020303"/>
                        </a:rPr>
                        <a:t>Queue: Change Management</a:t>
                      </a:r>
                      <a:endParaRPr lang="en-US" sz="1800" baseline="0" dirty="0" smtClean="0">
                        <a:solidFill>
                          <a:schemeClr val="tx1">
                            <a:lumMod val="50000"/>
                          </a:schemeClr>
                        </a:solidFill>
                        <a:latin typeface="Futura Lt BT" panose="020B0402020204020303"/>
                      </a:endParaRPr>
                    </a:p>
                    <a:p>
                      <a:pPr marL="171450" indent="-171450" algn="l">
                        <a:buFont typeface="Arial" panose="020B0604020202020204" pitchFamily="34" charset="0"/>
                        <a:buChar char="•"/>
                      </a:pPr>
                      <a:r>
                        <a:rPr lang="en-US" sz="1800" baseline="0" dirty="0" smtClean="0">
                          <a:solidFill>
                            <a:schemeClr val="tx1">
                              <a:lumMod val="50000"/>
                            </a:schemeClr>
                          </a:solidFill>
                          <a:latin typeface="Futura Lt BT" panose="020B0402020204020303"/>
                        </a:rPr>
                        <a:t>Assigned User: None</a:t>
                      </a:r>
                      <a:endParaRPr lang="en-US" sz="1800" dirty="0" smtClean="0">
                        <a:solidFill>
                          <a:schemeClr val="tx1">
                            <a:lumMod val="50000"/>
                          </a:schemeClr>
                        </a:solidFill>
                        <a:latin typeface="Futura Lt BT" panose="020B0402020204020303"/>
                      </a:endParaRPr>
                    </a:p>
                    <a:p>
                      <a:pPr marL="171450" indent="-171450" algn="l">
                        <a:buFont typeface="Arial" panose="020B0604020202020204" pitchFamily="34" charset="0"/>
                        <a:buChar char="•"/>
                      </a:pPr>
                      <a:endParaRPr lang="en-US" sz="1800" dirty="0">
                        <a:solidFill>
                          <a:schemeClr val="tx1">
                            <a:lumMod val="50000"/>
                          </a:schemeClr>
                        </a:solidFill>
                        <a:latin typeface="Futura Lt BT" panose="020B0402020204020303"/>
                      </a:endParaRPr>
                    </a:p>
                  </a:txBody>
                  <a:tcPr marL="155448" marR="155448" marT="67056" marB="67056"/>
                </a:tc>
                <a:tc>
                  <a:txBody>
                    <a:bodyPr/>
                    <a:lstStyle/>
                    <a:p>
                      <a:pPr marL="0" indent="0" algn="l">
                        <a:buFont typeface="Arial" panose="020B0604020202020204" pitchFamily="34" charset="0"/>
                        <a:buNone/>
                      </a:pPr>
                      <a:r>
                        <a:rPr lang="en-US" sz="1800" dirty="0" smtClean="0">
                          <a:solidFill>
                            <a:schemeClr val="tx1">
                              <a:lumMod val="50000"/>
                            </a:schemeClr>
                          </a:solidFill>
                          <a:latin typeface="Futura Lt BT" panose="020B0402020204020303"/>
                        </a:rPr>
                        <a:t>Scheduler</a:t>
                      </a:r>
                      <a:endParaRPr lang="en-US" sz="1800" dirty="0">
                        <a:solidFill>
                          <a:schemeClr val="tx1">
                            <a:lumMod val="50000"/>
                          </a:schemeClr>
                        </a:solidFill>
                        <a:latin typeface="Futura Lt BT" panose="020B0402020204020303"/>
                      </a:endParaRPr>
                    </a:p>
                  </a:txBody>
                  <a:tcPr marL="155448" marR="155448" marT="67056" marB="67056"/>
                </a:tc>
              </a:tr>
            </a:tbl>
          </a:graphicData>
        </a:graphic>
      </p:graphicFrame>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6316174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4"/>
            <a:ext cx="14291592" cy="5606854"/>
          </a:xfrm>
        </p:spPr>
        <p:txBody>
          <a:bodyPr>
            <a:normAutofit fontScale="77500" lnSpcReduction="20000"/>
          </a:bodyPr>
          <a:lstStyle/>
          <a:p>
            <a:pPr marL="0" indent="0">
              <a:buNone/>
            </a:pPr>
            <a:r>
              <a:rPr lang="en-US" dirty="0" smtClean="0"/>
              <a:t>EM7 has 3 methods to automatically create tickets:</a:t>
            </a:r>
          </a:p>
          <a:p>
            <a:pPr marL="0" indent="0">
              <a:buNone/>
            </a:pPr>
            <a:endParaRPr lang="en-US" dirty="0" smtClean="0"/>
          </a:p>
          <a:p>
            <a:r>
              <a:rPr lang="en-US" b="1" dirty="0" smtClean="0"/>
              <a:t>Run Book Automation </a:t>
            </a:r>
            <a:r>
              <a:rPr lang="en-US" dirty="0" smtClean="0"/>
              <a:t>– creates ticket from Events that meet conditional requirements</a:t>
            </a:r>
          </a:p>
          <a:p>
            <a:r>
              <a:rPr lang="en-US" b="1" dirty="0" smtClean="0"/>
              <a:t>Scheduled Tickets </a:t>
            </a:r>
            <a:r>
              <a:rPr lang="en-US" dirty="0" smtClean="0"/>
              <a:t>– creates tickets that have been set up to recur on a scheduled basis</a:t>
            </a:r>
          </a:p>
          <a:p>
            <a:r>
              <a:rPr lang="en-US" b="1" dirty="0" smtClean="0"/>
              <a:t>Tickets From Email </a:t>
            </a:r>
            <a:r>
              <a:rPr lang="en-US" dirty="0" smtClean="0"/>
              <a:t>– creates tickets based on inbound email messages from users</a:t>
            </a:r>
          </a:p>
          <a:p>
            <a:endParaRPr lang="en-US" dirty="0" smtClean="0"/>
          </a:p>
          <a:p>
            <a:pPr marL="0" indent="0">
              <a:buNone/>
            </a:pPr>
            <a:r>
              <a:rPr lang="en-US" dirty="0" smtClean="0"/>
              <a:t>In all three methods a Ticket Template is used to determine the initial content of the ticket.</a:t>
            </a:r>
          </a:p>
          <a:p>
            <a:pPr marL="0" indent="0">
              <a:buNone/>
            </a:pPr>
            <a:endParaRPr lang="en-US" dirty="0" smtClean="0"/>
          </a:p>
        </p:txBody>
      </p:sp>
      <p:sp>
        <p:nvSpPr>
          <p:cNvPr id="3" name="Title 2"/>
          <p:cNvSpPr>
            <a:spLocks noGrp="1"/>
          </p:cNvSpPr>
          <p:nvPr>
            <p:ph type="title"/>
          </p:nvPr>
        </p:nvSpPr>
        <p:spPr/>
        <p:txBody>
          <a:bodyPr/>
          <a:lstStyle/>
          <a:p>
            <a:r>
              <a:rPr lang="en-US" dirty="0" smtClean="0"/>
              <a:t>Automatic Ticket Generation</a:t>
            </a:r>
            <a:endParaRPr lang="en-US" dirty="0"/>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87</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40585219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232378" y="4485183"/>
            <a:ext cx="2006224" cy="1730860"/>
          </a:xfrm>
          <a:prstGeom prst="rect">
            <a:avLst/>
          </a:prstGeom>
        </p:spPr>
      </p:pic>
      <p:sp>
        <p:nvSpPr>
          <p:cNvPr id="2" name="Title 1"/>
          <p:cNvSpPr>
            <a:spLocks noGrp="1"/>
          </p:cNvSpPr>
          <p:nvPr>
            <p:ph type="title"/>
          </p:nvPr>
        </p:nvSpPr>
        <p:spPr/>
        <p:txBody>
          <a:bodyPr/>
          <a:lstStyle/>
          <a:p>
            <a:r>
              <a:rPr lang="en-US" dirty="0" smtClean="0"/>
              <a:t>Tickets From Email</a:t>
            </a:r>
            <a:endParaRPr lang="en-US" dirty="0"/>
          </a:p>
        </p:txBody>
      </p:sp>
      <p:sp>
        <p:nvSpPr>
          <p:cNvPr id="7" name="Can 6"/>
          <p:cNvSpPr/>
          <p:nvPr/>
        </p:nvSpPr>
        <p:spPr>
          <a:xfrm>
            <a:off x="5705532" y="5512607"/>
            <a:ext cx="2635034" cy="2915849"/>
          </a:xfrm>
          <a:prstGeom prst="can">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t" anchorCtr="0"/>
          <a:lstStyle/>
          <a:p>
            <a:pPr algn="ctr"/>
            <a:r>
              <a:rPr lang="en-US" dirty="0" smtClean="0"/>
              <a:t>EM7 Database</a:t>
            </a:r>
            <a:endParaRPr lang="en-US" dirty="0"/>
          </a:p>
        </p:txBody>
      </p:sp>
      <p:sp>
        <p:nvSpPr>
          <p:cNvPr id="8" name="Right Arrow 7"/>
          <p:cNvSpPr/>
          <p:nvPr/>
        </p:nvSpPr>
        <p:spPr>
          <a:xfrm rot="1762730">
            <a:off x="3335750" y="5822445"/>
            <a:ext cx="2250093" cy="536621"/>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9" name="Picture 8"/>
          <p:cNvPicPr>
            <a:picLocks noChangeAspect="1"/>
          </p:cNvPicPr>
          <p:nvPr/>
        </p:nvPicPr>
        <p:blipFill>
          <a:blip r:embed="rId3"/>
          <a:stretch>
            <a:fillRect/>
          </a:stretch>
        </p:blipFill>
        <p:spPr>
          <a:xfrm>
            <a:off x="9655104" y="4566474"/>
            <a:ext cx="5325131" cy="1694824"/>
          </a:xfrm>
          <a:prstGeom prst="rect">
            <a:avLst/>
          </a:prstGeom>
        </p:spPr>
      </p:pic>
      <p:sp>
        <p:nvSpPr>
          <p:cNvPr id="11" name="Content Placeholder 2"/>
          <p:cNvSpPr txBox="1">
            <a:spLocks/>
          </p:cNvSpPr>
          <p:nvPr/>
        </p:nvSpPr>
        <p:spPr>
          <a:xfrm>
            <a:off x="475971" y="1194743"/>
            <a:ext cx="14519275" cy="2779723"/>
          </a:xfrm>
          <a:prstGeom prst="rect">
            <a:avLst/>
          </a:prstGeom>
        </p:spPr>
        <p:txBody>
          <a:bodyPr lIns="146304" tIns="73152" rIns="146304" bIns="73152">
            <a:normAutofit/>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bg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bg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bg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bg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lumMod val="50000"/>
                  </a:schemeClr>
                </a:solidFill>
              </a:rPr>
              <a:t>EM7 can create tickets based on inbound email messages. Different destination email addresses can match to different Ticket from Email Policies. Ticket from Email policies control that Ticket Template will be used and what source emails will be allowed to create a ticket.</a:t>
            </a:r>
          </a:p>
        </p:txBody>
      </p:sp>
      <p:sp>
        <p:nvSpPr>
          <p:cNvPr id="3" name="TextBox 2"/>
          <p:cNvSpPr txBox="1"/>
          <p:nvPr/>
        </p:nvSpPr>
        <p:spPr>
          <a:xfrm>
            <a:off x="475971" y="6263341"/>
            <a:ext cx="3674196" cy="547842"/>
          </a:xfrm>
          <a:prstGeom prst="rect">
            <a:avLst/>
          </a:prstGeom>
          <a:noFill/>
        </p:spPr>
        <p:txBody>
          <a:bodyPr wrap="square" lIns="146304" tIns="73152" rIns="146304" bIns="73152" rtlCol="0">
            <a:spAutoFit/>
          </a:bodyPr>
          <a:lstStyle/>
          <a:p>
            <a:pPr algn="ctr"/>
            <a:r>
              <a:rPr lang="en-US" sz="2600" dirty="0">
                <a:solidFill>
                  <a:schemeClr val="tx1">
                    <a:lumMod val="50000"/>
                  </a:schemeClr>
                </a:solidFill>
                <a:latin typeface="Futura Lt BT" panose="020B0402020204020303"/>
              </a:rPr>
              <a:t>helpdesk@acme.com</a:t>
            </a:r>
          </a:p>
        </p:txBody>
      </p:sp>
      <p:sp>
        <p:nvSpPr>
          <p:cNvPr id="4" name="Flowchart: Predefined Process 3"/>
          <p:cNvSpPr/>
          <p:nvPr/>
        </p:nvSpPr>
        <p:spPr>
          <a:xfrm>
            <a:off x="6204087" y="6673097"/>
            <a:ext cx="1705953" cy="1533949"/>
          </a:xfrm>
          <a:prstGeom prst="flowChartPredefinedProcess">
            <a:avLst/>
          </a:prstGeom>
        </p:spPr>
        <p:style>
          <a:lnRef idx="2">
            <a:schemeClr val="accent2">
              <a:shade val="50000"/>
            </a:schemeClr>
          </a:lnRef>
          <a:fillRef idx="1">
            <a:schemeClr val="accent2"/>
          </a:fillRef>
          <a:effectRef idx="0">
            <a:schemeClr val="accent2"/>
          </a:effectRef>
          <a:fontRef idx="minor">
            <a:schemeClr val="lt1"/>
          </a:fontRef>
        </p:style>
        <p:txBody>
          <a:bodyPr lIns="146304" tIns="73152" rIns="146304" bIns="73152" rtlCol="0" anchor="ctr"/>
          <a:lstStyle/>
          <a:p>
            <a:pPr algn="ctr"/>
            <a:r>
              <a:rPr lang="en-US" sz="2400" dirty="0" smtClean="0">
                <a:solidFill>
                  <a:schemeClr val="bg1"/>
                </a:solidFill>
                <a:latin typeface="Futura Lt BT" panose="020B0402020204020303"/>
              </a:rPr>
              <a:t>Ticket from Email Policy</a:t>
            </a:r>
            <a:endParaRPr lang="en-US" sz="2400" dirty="0">
              <a:solidFill>
                <a:schemeClr val="bg1"/>
              </a:solidFill>
              <a:latin typeface="Futura Lt BT" panose="020B0402020204020303"/>
            </a:endParaRPr>
          </a:p>
        </p:txBody>
      </p:sp>
      <p:sp>
        <p:nvSpPr>
          <p:cNvPr id="12" name="Right Arrow 11"/>
          <p:cNvSpPr/>
          <p:nvPr/>
        </p:nvSpPr>
        <p:spPr>
          <a:xfrm rot="19794162">
            <a:off x="8564669" y="5995031"/>
            <a:ext cx="944121" cy="536621"/>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pic>
        <p:nvPicPr>
          <p:cNvPr id="13" name="Content Placeholder 5"/>
          <p:cNvPicPr>
            <a:picLocks noChangeAspect="1"/>
          </p:cNvPicPr>
          <p:nvPr/>
        </p:nvPicPr>
        <p:blipFill>
          <a:blip r:embed="rId2"/>
          <a:stretch>
            <a:fillRect/>
          </a:stretch>
        </p:blipFill>
        <p:spPr>
          <a:xfrm>
            <a:off x="1232378" y="7135470"/>
            <a:ext cx="2006224" cy="1730860"/>
          </a:xfrm>
          <a:prstGeom prst="rect">
            <a:avLst/>
          </a:prstGeom>
        </p:spPr>
      </p:pic>
      <p:sp>
        <p:nvSpPr>
          <p:cNvPr id="14" name="TextBox 13"/>
          <p:cNvSpPr txBox="1"/>
          <p:nvPr/>
        </p:nvSpPr>
        <p:spPr>
          <a:xfrm>
            <a:off x="475972" y="8913628"/>
            <a:ext cx="3519036" cy="547842"/>
          </a:xfrm>
          <a:prstGeom prst="rect">
            <a:avLst/>
          </a:prstGeom>
          <a:noFill/>
        </p:spPr>
        <p:txBody>
          <a:bodyPr wrap="square" lIns="146304" tIns="73152" rIns="146304" bIns="73152" rtlCol="0">
            <a:spAutoFit/>
          </a:bodyPr>
          <a:lstStyle/>
          <a:p>
            <a:pPr algn="ctr"/>
            <a:r>
              <a:rPr lang="en-US" sz="2600" dirty="0">
                <a:solidFill>
                  <a:schemeClr val="tx1">
                    <a:lumMod val="50000"/>
                  </a:schemeClr>
                </a:solidFill>
                <a:latin typeface="Futura Lt BT" panose="020B0402020204020303"/>
              </a:rPr>
              <a:t>facilities@acme.com</a:t>
            </a:r>
          </a:p>
        </p:txBody>
      </p:sp>
      <p:sp>
        <p:nvSpPr>
          <p:cNvPr id="15" name="Right Arrow 14"/>
          <p:cNvSpPr/>
          <p:nvPr/>
        </p:nvSpPr>
        <p:spPr>
          <a:xfrm rot="19865847">
            <a:off x="3364028" y="7223198"/>
            <a:ext cx="2250093" cy="548906"/>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6" name="Right Arrow 15"/>
          <p:cNvSpPr/>
          <p:nvPr/>
        </p:nvSpPr>
        <p:spPr>
          <a:xfrm rot="1877821">
            <a:off x="8573521" y="7080722"/>
            <a:ext cx="944121" cy="536621"/>
          </a:xfrm>
          <a:prstGeom prst="rightArrow">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7" name="TextBox 16"/>
          <p:cNvSpPr txBox="1"/>
          <p:nvPr/>
        </p:nvSpPr>
        <p:spPr>
          <a:xfrm>
            <a:off x="10222616" y="4083988"/>
            <a:ext cx="4190107" cy="547842"/>
          </a:xfrm>
          <a:prstGeom prst="rect">
            <a:avLst/>
          </a:prstGeom>
          <a:noFill/>
        </p:spPr>
        <p:txBody>
          <a:bodyPr wrap="square" lIns="146304" tIns="73152" rIns="146304" bIns="73152" rtlCol="0">
            <a:spAutoFit/>
          </a:bodyPr>
          <a:lstStyle/>
          <a:p>
            <a:pPr algn="ctr"/>
            <a:r>
              <a:rPr lang="en-US" sz="2600" dirty="0">
                <a:solidFill>
                  <a:schemeClr val="tx1">
                    <a:lumMod val="50000"/>
                  </a:schemeClr>
                </a:solidFill>
                <a:latin typeface="Futura Lt BT" panose="020B0402020204020303"/>
              </a:rPr>
              <a:t>Help Desk Ticket Created</a:t>
            </a:r>
          </a:p>
        </p:txBody>
      </p:sp>
      <p:sp>
        <p:nvSpPr>
          <p:cNvPr id="18" name="TextBox 17"/>
          <p:cNvSpPr txBox="1"/>
          <p:nvPr/>
        </p:nvSpPr>
        <p:spPr>
          <a:xfrm>
            <a:off x="10222614" y="6722258"/>
            <a:ext cx="4190107" cy="547842"/>
          </a:xfrm>
          <a:prstGeom prst="rect">
            <a:avLst/>
          </a:prstGeom>
          <a:noFill/>
        </p:spPr>
        <p:txBody>
          <a:bodyPr wrap="square" lIns="146304" tIns="73152" rIns="146304" bIns="73152" rtlCol="0">
            <a:spAutoFit/>
          </a:bodyPr>
          <a:lstStyle/>
          <a:p>
            <a:pPr algn="ctr"/>
            <a:r>
              <a:rPr lang="en-US" sz="2600" dirty="0">
                <a:solidFill>
                  <a:schemeClr val="tx1">
                    <a:lumMod val="50000"/>
                  </a:schemeClr>
                </a:solidFill>
                <a:latin typeface="Futura Lt BT" panose="020B0402020204020303"/>
              </a:rPr>
              <a:t>Facilities Ticket Created</a:t>
            </a:r>
          </a:p>
        </p:txBody>
      </p:sp>
      <p:pic>
        <p:nvPicPr>
          <p:cNvPr id="19" name="Picture 18"/>
          <p:cNvPicPr>
            <a:picLocks noChangeAspect="1"/>
          </p:cNvPicPr>
          <p:nvPr/>
        </p:nvPicPr>
        <p:blipFill>
          <a:blip r:embed="rId3"/>
          <a:stretch>
            <a:fillRect/>
          </a:stretch>
        </p:blipFill>
        <p:spPr>
          <a:xfrm>
            <a:off x="9655104" y="7218804"/>
            <a:ext cx="5325131" cy="1694824"/>
          </a:xfrm>
          <a:prstGeom prst="rect">
            <a:avLst/>
          </a:prstGeom>
        </p:spPr>
      </p:pic>
      <p:sp>
        <p:nvSpPr>
          <p:cNvPr id="5" name="Slide Number Placeholder 4"/>
          <p:cNvSpPr>
            <a:spLocks noGrp="1"/>
          </p:cNvSpPr>
          <p:nvPr>
            <p:ph type="sldNum" sz="quarter" idx="4"/>
          </p:nvPr>
        </p:nvSpPr>
        <p:spPr/>
        <p:txBody>
          <a:bodyPr/>
          <a:lstStyle/>
          <a:p>
            <a:pPr defTabSz="731520"/>
            <a:fld id="{59FBCBD5-A728-384D-A41B-B8C6FE40EEBE}" type="slidenum">
              <a:rPr lang="en-US" smtClean="0"/>
              <a:pPr defTabSz="731520"/>
              <a:t>88</a:t>
            </a:fld>
            <a:endParaRPr lang="en-US" dirty="0"/>
          </a:p>
        </p:txBody>
      </p:sp>
      <p:sp>
        <p:nvSpPr>
          <p:cNvPr id="20" name="TextBox 19"/>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125128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 Ticket from Email</a:t>
            </a:r>
            <a:endParaRPr lang="en-US" dirty="0"/>
          </a:p>
        </p:txBody>
      </p:sp>
      <p:sp>
        <p:nvSpPr>
          <p:cNvPr id="4" name="Rounded Rectangle 3"/>
          <p:cNvSpPr/>
          <p:nvPr/>
        </p:nvSpPr>
        <p:spPr>
          <a:xfrm>
            <a:off x="475970" y="1341121"/>
            <a:ext cx="14417807" cy="1416323"/>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normAutofit fontScale="92500" lnSpcReduction="10000"/>
          </a:bodyPr>
          <a:lstStyle/>
          <a:p>
            <a:r>
              <a:rPr lang="en-US" b="1" dirty="0" smtClean="0">
                <a:solidFill>
                  <a:schemeClr val="tx1">
                    <a:lumMod val="50000"/>
                  </a:schemeClr>
                </a:solidFill>
                <a:latin typeface="Futura Lt BT" panose="020B0402020204020303"/>
              </a:rPr>
              <a:t>The Challenge: </a:t>
            </a:r>
          </a:p>
          <a:p>
            <a:r>
              <a:rPr lang="en-US" dirty="0" smtClean="0">
                <a:solidFill>
                  <a:schemeClr val="tx1">
                    <a:lumMod val="50000"/>
                  </a:schemeClr>
                </a:solidFill>
                <a:latin typeface="Futura Lt BT" panose="020B0402020204020303"/>
              </a:rPr>
              <a:t>Create a ticket when a user with a valid User Account sends an email to </a:t>
            </a:r>
            <a:r>
              <a:rPr lang="en-US" dirty="0" smtClean="0">
                <a:solidFill>
                  <a:schemeClr val="tx1">
                    <a:lumMod val="50000"/>
                  </a:schemeClr>
                </a:solidFill>
                <a:latin typeface="Futura Lt BT" panose="020B0402020204020303"/>
                <a:hlinkClick r:id="rId2"/>
              </a:rPr>
              <a:t>helpdesk@watersports.com</a:t>
            </a:r>
            <a:r>
              <a:rPr lang="en-US" dirty="0" smtClean="0">
                <a:solidFill>
                  <a:schemeClr val="tx1">
                    <a:lumMod val="50000"/>
                  </a:schemeClr>
                </a:solidFill>
                <a:latin typeface="Futura Lt BT" panose="020B0402020204020303"/>
              </a:rPr>
              <a:t>.</a:t>
            </a:r>
          </a:p>
        </p:txBody>
      </p:sp>
      <p:sp>
        <p:nvSpPr>
          <p:cNvPr id="5" name="Rounded Rectangle 4"/>
          <p:cNvSpPr/>
          <p:nvPr/>
        </p:nvSpPr>
        <p:spPr>
          <a:xfrm>
            <a:off x="475969" y="3013518"/>
            <a:ext cx="14417807" cy="3730037"/>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normAutofit fontScale="92500" lnSpcReduction="10000"/>
          </a:bodyPr>
          <a:lstStyle/>
          <a:p>
            <a:r>
              <a:rPr lang="en-US" b="1" dirty="0" smtClean="0">
                <a:solidFill>
                  <a:schemeClr val="tx1">
                    <a:lumMod val="50000"/>
                  </a:schemeClr>
                </a:solidFill>
                <a:latin typeface="Futura Lt BT" panose="020B0402020204020303"/>
              </a:rPr>
              <a:t>The Solution:</a:t>
            </a: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MX record for AIO or DB (em7.acme.com)</a:t>
            </a: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Set EM7 Authorized Domains to “em7.acme.com”</a:t>
            </a: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Email box created on mail server called </a:t>
            </a:r>
            <a:r>
              <a:rPr lang="en-US" dirty="0" smtClean="0">
                <a:solidFill>
                  <a:schemeClr val="tx1">
                    <a:lumMod val="50000"/>
                  </a:schemeClr>
                </a:solidFill>
                <a:latin typeface="Futura Lt BT" panose="020B0402020204020303"/>
              </a:rPr>
              <a:t>helpdesk@watersports.com</a:t>
            </a:r>
            <a:endParaRPr lang="en-US" dirty="0">
              <a:solidFill>
                <a:schemeClr val="tx1">
                  <a:lumMod val="50000"/>
                </a:schemeClr>
              </a:solidFill>
              <a:latin typeface="Futura Lt BT" panose="020B0402020204020303"/>
            </a:endParaRP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Contact created on mail server called em7helpdesk (</a:t>
            </a:r>
            <a:r>
              <a:rPr lang="en-US" dirty="0" smtClean="0">
                <a:solidFill>
                  <a:schemeClr val="tx1">
                    <a:lumMod val="50000"/>
                  </a:schemeClr>
                </a:solidFill>
                <a:latin typeface="Futura Lt BT" panose="020B0402020204020303"/>
              </a:rPr>
              <a:t>helpdesk@em7.watersports.com</a:t>
            </a:r>
            <a:r>
              <a:rPr lang="en-US" dirty="0">
                <a:solidFill>
                  <a:schemeClr val="tx1">
                    <a:lumMod val="50000"/>
                  </a:schemeClr>
                </a:solidFill>
                <a:latin typeface="Futura Lt BT" panose="020B0402020204020303"/>
              </a:rPr>
              <a:t>)</a:t>
            </a: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Forward rule to send helpdesk@acme.com to </a:t>
            </a:r>
            <a:r>
              <a:rPr lang="en-US" dirty="0" smtClean="0">
                <a:solidFill>
                  <a:schemeClr val="tx1">
                    <a:lumMod val="50000"/>
                  </a:schemeClr>
                </a:solidFill>
                <a:latin typeface="Futura Lt BT" panose="020B0402020204020303"/>
              </a:rPr>
              <a:t>helpdesk@em7.watersports.com</a:t>
            </a:r>
            <a:endParaRPr lang="en-US" dirty="0">
              <a:solidFill>
                <a:schemeClr val="tx1">
                  <a:lumMod val="50000"/>
                </a:schemeClr>
              </a:solidFill>
              <a:latin typeface="Futura Lt BT" panose="020B0402020204020303"/>
            </a:endParaRP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Create Ticket Template</a:t>
            </a:r>
          </a:p>
          <a:p>
            <a:pPr marL="457200" indent="-457200">
              <a:buFont typeface="Arial" panose="020B0604020202020204" pitchFamily="34" charset="0"/>
              <a:buChar char="•"/>
            </a:pPr>
            <a:r>
              <a:rPr lang="en-US" dirty="0">
                <a:solidFill>
                  <a:schemeClr val="tx1">
                    <a:lumMod val="50000"/>
                  </a:schemeClr>
                </a:solidFill>
                <a:latin typeface="Futura Lt BT" panose="020B0402020204020303"/>
              </a:rPr>
              <a:t>Create Email Policy</a:t>
            </a:r>
          </a:p>
        </p:txBody>
      </p:sp>
      <p:sp>
        <p:nvSpPr>
          <p:cNvPr id="6" name="Rounded Rectangle 5"/>
          <p:cNvSpPr/>
          <p:nvPr/>
        </p:nvSpPr>
        <p:spPr>
          <a:xfrm>
            <a:off x="475969" y="6999629"/>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normAutofit/>
          </a:bodyPr>
          <a:lstStyle/>
          <a:p>
            <a:r>
              <a:rPr lang="en-US" b="1" dirty="0" smtClean="0">
                <a:solidFill>
                  <a:schemeClr val="tx1">
                    <a:lumMod val="50000"/>
                  </a:schemeClr>
                </a:solidFill>
                <a:latin typeface="Futura Lt BT" panose="020B0402020204020303"/>
              </a:rPr>
              <a:t>The Result:</a:t>
            </a:r>
          </a:p>
          <a:p>
            <a:r>
              <a:rPr lang="en-US" dirty="0" smtClean="0">
                <a:solidFill>
                  <a:schemeClr val="tx1">
                    <a:lumMod val="50000"/>
                  </a:schemeClr>
                </a:solidFill>
                <a:latin typeface="Futura Lt BT" panose="020B0402020204020303"/>
              </a:rPr>
              <a:t>Inbound email creates the ticket in the Help Desk queue with its settings determined by the defined ticket template.</a:t>
            </a:r>
            <a:endParaRPr lang="en-US" dirty="0">
              <a:solidFill>
                <a:schemeClr val="tx1">
                  <a:lumMod val="50000"/>
                </a:schemeClr>
              </a:solidFill>
              <a:latin typeface="Futura Lt BT" panose="020B0402020204020303"/>
            </a:endParaRP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89</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691241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440" y="1223110"/>
            <a:ext cx="12330001" cy="7749249"/>
          </a:xfrm>
        </p:spPr>
        <p:txBody>
          <a:bodyPr>
            <a:normAutofit/>
          </a:bodyPr>
          <a:lstStyle/>
          <a:p>
            <a:pPr marL="0" indent="0">
              <a:buNone/>
            </a:pPr>
            <a:r>
              <a:rPr lang="en-GB" sz="3600" dirty="0" smtClean="0"/>
              <a:t>In </a:t>
            </a:r>
            <a:r>
              <a:rPr lang="en-GB" sz="3600" dirty="0"/>
              <a:t>EM7, each device is associated with a device class. </a:t>
            </a:r>
            <a:r>
              <a:rPr lang="en-GB" sz="3600" dirty="0" smtClean="0"/>
              <a:t>Device </a:t>
            </a:r>
            <a:r>
              <a:rPr lang="en-GB" sz="3600" dirty="0"/>
              <a:t>classes map to </a:t>
            </a:r>
            <a:r>
              <a:rPr lang="en-GB" sz="3600" dirty="0" smtClean="0"/>
              <a:t>make, model, categories and associated icon. EM7 </a:t>
            </a:r>
            <a:r>
              <a:rPr lang="en-GB" sz="3600" dirty="0"/>
              <a:t>automatically assigns each discovered device to a device class. </a:t>
            </a:r>
            <a:endParaRPr lang="en-GB" sz="3600" dirty="0" smtClean="0"/>
          </a:p>
          <a:p>
            <a:r>
              <a:rPr lang="en-GB" sz="3600" dirty="0" smtClean="0"/>
              <a:t>Device Classes can be included with Power-Packs.</a:t>
            </a:r>
          </a:p>
          <a:p>
            <a:pPr marL="670575" lvl="1" indent="-670575">
              <a:lnSpc>
                <a:spcPct val="110000"/>
              </a:lnSpc>
              <a:buClr>
                <a:schemeClr val="accent1"/>
              </a:buClr>
            </a:pPr>
            <a:r>
              <a:rPr lang="en-GB" sz="3600" dirty="0"/>
              <a:t>Defines how devices are represented in the graphical user </a:t>
            </a:r>
            <a:r>
              <a:rPr lang="en-GB" sz="3600" dirty="0" smtClean="0"/>
              <a:t>interface.</a:t>
            </a:r>
            <a:endParaRPr lang="en-GB" sz="3600" dirty="0"/>
          </a:p>
          <a:p>
            <a:r>
              <a:rPr lang="en-US" sz="3600" dirty="0" smtClean="0"/>
              <a:t>New Device Classes can be created as needed and does not require a MIB loaded in the EM7 Platform.</a:t>
            </a:r>
            <a:endParaRPr lang="en-US" sz="3600" dirty="0"/>
          </a:p>
        </p:txBody>
      </p:sp>
      <p:sp>
        <p:nvSpPr>
          <p:cNvPr id="3" name="Title 2"/>
          <p:cNvSpPr>
            <a:spLocks noGrp="1"/>
          </p:cNvSpPr>
          <p:nvPr>
            <p:ph type="title"/>
          </p:nvPr>
        </p:nvSpPr>
        <p:spPr/>
        <p:txBody>
          <a:bodyPr/>
          <a:lstStyle/>
          <a:p>
            <a:r>
              <a:rPr lang="en-US" dirty="0" smtClean="0"/>
              <a:t>Device Classes</a:t>
            </a:r>
            <a:endParaRPr lang="en-US" dirty="0"/>
          </a:p>
        </p:txBody>
      </p:sp>
      <p:sp>
        <p:nvSpPr>
          <p:cNvPr id="4" name="Slide Number Placeholder 3"/>
          <p:cNvSpPr>
            <a:spLocks noGrp="1"/>
          </p:cNvSpPr>
          <p:nvPr>
            <p:ph type="sldNum" sz="quarter" idx="4"/>
          </p:nvPr>
        </p:nvSpPr>
        <p:spPr/>
        <p:txBody>
          <a:bodyPr/>
          <a:lstStyle/>
          <a:p>
            <a:fld id="{59FBCBD5-A728-384D-A41B-B8C6FE40EEBE}" type="slidenum">
              <a:rPr lang="en-US" smtClean="0"/>
              <a:pPr/>
              <a:t>9</a:t>
            </a:fld>
            <a:endParaRPr lang="en-US" dirty="0"/>
          </a:p>
        </p:txBody>
      </p:sp>
      <p:sp>
        <p:nvSpPr>
          <p:cNvPr id="7" name="TextBox 6"/>
          <p:cNvSpPr txBox="1"/>
          <p:nvPr/>
        </p:nvSpPr>
        <p:spPr>
          <a:xfrm>
            <a:off x="6626489" y="9561089"/>
            <a:ext cx="2202078" cy="363176"/>
          </a:xfrm>
          <a:prstGeom prst="rect">
            <a:avLst/>
          </a:prstGeom>
          <a:noFill/>
        </p:spPr>
        <p:txBody>
          <a:bodyPr wrap="none" rtlCol="0">
            <a:spAutoFit/>
          </a:bodyPr>
          <a:lstStyle/>
          <a:p>
            <a:r>
              <a:rPr lang="en-US" sz="1760" dirty="0">
                <a:solidFill>
                  <a:schemeClr val="bg1"/>
                </a:solidFill>
              </a:rPr>
              <a:t>Device Administration</a:t>
            </a:r>
          </a:p>
        </p:txBody>
      </p:sp>
      <p:grpSp>
        <p:nvGrpSpPr>
          <p:cNvPr id="26" name="Group 25"/>
          <p:cNvGrpSpPr/>
          <p:nvPr/>
        </p:nvGrpSpPr>
        <p:grpSpPr>
          <a:xfrm>
            <a:off x="3111587" y="7198169"/>
            <a:ext cx="8028853" cy="1774190"/>
            <a:chOff x="540190" y="4794309"/>
            <a:chExt cx="5474218" cy="1209675"/>
          </a:xfrm>
        </p:grpSpPr>
        <p:grpSp>
          <p:nvGrpSpPr>
            <p:cNvPr id="5" name="Group 4"/>
            <p:cNvGrpSpPr/>
            <p:nvPr/>
          </p:nvGrpSpPr>
          <p:grpSpPr>
            <a:xfrm>
              <a:off x="2108170" y="5286139"/>
              <a:ext cx="233731" cy="226019"/>
              <a:chOff x="8164938" y="5286139"/>
              <a:chExt cx="233731" cy="226019"/>
            </a:xfrm>
          </p:grpSpPr>
          <p:sp>
            <p:nvSpPr>
              <p:cNvPr id="20" name="Oval 19"/>
              <p:cNvSpPr/>
              <p:nvPr/>
            </p:nvSpPr>
            <p:spPr>
              <a:xfrm>
                <a:off x="8164938" y="5286139"/>
                <a:ext cx="233731" cy="2260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22" name="Right Arrow 21"/>
              <p:cNvSpPr/>
              <p:nvPr/>
            </p:nvSpPr>
            <p:spPr>
              <a:xfrm>
                <a:off x="8172910" y="5320973"/>
                <a:ext cx="217336" cy="156348"/>
              </a:xfrm>
              <a:prstGeom prst="rightArrow">
                <a:avLst/>
              </a:prstGeom>
              <a:gradFill>
                <a:gsLst>
                  <a:gs pos="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90" y="4794309"/>
              <a:ext cx="1219200" cy="120967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81" y="4803834"/>
              <a:ext cx="1238250" cy="1200150"/>
            </a:xfrm>
            <a:prstGeom prst="rect">
              <a:avLst/>
            </a:prstGeom>
          </p:spPr>
        </p:pic>
        <p:grpSp>
          <p:nvGrpSpPr>
            <p:cNvPr id="23" name="Group 22"/>
            <p:cNvGrpSpPr/>
            <p:nvPr/>
          </p:nvGrpSpPr>
          <p:grpSpPr>
            <a:xfrm>
              <a:off x="4245204" y="5292326"/>
              <a:ext cx="233731" cy="226019"/>
              <a:chOff x="8164938" y="5286139"/>
              <a:chExt cx="233731" cy="226019"/>
            </a:xfrm>
          </p:grpSpPr>
          <p:sp>
            <p:nvSpPr>
              <p:cNvPr id="24" name="Oval 23"/>
              <p:cNvSpPr/>
              <p:nvPr/>
            </p:nvSpPr>
            <p:spPr>
              <a:xfrm>
                <a:off x="8164938" y="5286139"/>
                <a:ext cx="233731" cy="2260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sp>
            <p:nvSpPr>
              <p:cNvPr id="25" name="Right Arrow 24"/>
              <p:cNvSpPr/>
              <p:nvPr/>
            </p:nvSpPr>
            <p:spPr>
              <a:xfrm>
                <a:off x="8172910" y="5320973"/>
                <a:ext cx="217336" cy="156348"/>
              </a:xfrm>
              <a:prstGeom prst="rightArrow">
                <a:avLst/>
              </a:prstGeom>
              <a:gradFill>
                <a:gsLst>
                  <a:gs pos="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53" dirty="0"/>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208" y="4794309"/>
              <a:ext cx="1219200" cy="1181100"/>
            </a:xfrm>
            <a:prstGeom prst="rect">
              <a:avLst/>
            </a:prstGeom>
          </p:spPr>
        </p:pic>
      </p:grpSp>
    </p:spTree>
    <p:extLst>
      <p:ext uri="{BB962C8B-B14F-4D97-AF65-F5344CB8AC3E}">
        <p14:creationId xmlns:p14="http://schemas.microsoft.com/office/powerpoint/2010/main" val="11158845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Tickets from Email: Requirements</a:t>
            </a:r>
            <a:endParaRPr lang="en-US" dirty="0"/>
          </a:p>
        </p:txBody>
      </p:sp>
      <p:sp>
        <p:nvSpPr>
          <p:cNvPr id="3" name="Content Placeholder 2"/>
          <p:cNvSpPr>
            <a:spLocks noGrp="1"/>
          </p:cNvSpPr>
          <p:nvPr>
            <p:ph sz="quarter" idx="10"/>
          </p:nvPr>
        </p:nvSpPr>
        <p:spPr>
          <a:xfrm>
            <a:off x="777243" y="1435414"/>
            <a:ext cx="14223490" cy="6058689"/>
          </a:xfrm>
        </p:spPr>
        <p:txBody>
          <a:bodyPr>
            <a:normAutofit fontScale="85000" lnSpcReduction="10000"/>
          </a:bodyPr>
          <a:lstStyle/>
          <a:p>
            <a:r>
              <a:rPr lang="en-US" sz="3800" dirty="0"/>
              <a:t>MX record that points to the IP of the EM7 Database (AIO or Primary DB). The DB runs the Postfix mail server.</a:t>
            </a:r>
            <a:endParaRPr lang="en-US" sz="3000" dirty="0"/>
          </a:p>
          <a:p>
            <a:r>
              <a:rPr lang="en-US" sz="3800" dirty="0"/>
              <a:t>Authorized Domains – Configures EM7 to accept email messages coming to these domains</a:t>
            </a:r>
          </a:p>
          <a:p>
            <a:pPr lvl="1"/>
            <a:r>
              <a:rPr lang="en-US" sz="3000" i="1" dirty="0"/>
              <a:t>System &gt; Settings &gt; Email &gt; Authorized Domains</a:t>
            </a:r>
          </a:p>
          <a:p>
            <a:pPr marL="731520" lvl="1" indent="0">
              <a:buNone/>
            </a:pPr>
            <a:endParaRPr lang="en-US" sz="3000" dirty="0" smtClean="0"/>
          </a:p>
          <a:p>
            <a:pPr marL="731520" lvl="1" indent="0">
              <a:buNone/>
            </a:pPr>
            <a:endParaRPr lang="en-US" sz="3000" dirty="0"/>
          </a:p>
          <a:p>
            <a:pPr marL="731520" lvl="1" indent="0">
              <a:buNone/>
            </a:pPr>
            <a:endParaRPr lang="en-US" sz="3000" dirty="0"/>
          </a:p>
          <a:p>
            <a:r>
              <a:rPr lang="en-US" sz="3800" dirty="0"/>
              <a:t>Ticket Template – the template will define the settings in the new ticket (must be created before Email Policy)</a:t>
            </a:r>
          </a:p>
          <a:p>
            <a:r>
              <a:rPr lang="en-US" sz="3800" dirty="0"/>
              <a:t>Ticket from Email Policy – this policy defines the behavior of the feature including the alias that will be included in the /etc/aliases file.</a:t>
            </a:r>
          </a:p>
          <a:p>
            <a:endParaRPr lang="en-US" sz="3800" dirty="0"/>
          </a:p>
        </p:txBody>
      </p:sp>
      <p:pic>
        <p:nvPicPr>
          <p:cNvPr id="4" name="Picture 3"/>
          <p:cNvPicPr>
            <a:picLocks noChangeAspect="1"/>
          </p:cNvPicPr>
          <p:nvPr/>
        </p:nvPicPr>
        <p:blipFill>
          <a:blip r:embed="rId2"/>
          <a:stretch>
            <a:fillRect/>
          </a:stretch>
        </p:blipFill>
        <p:spPr>
          <a:xfrm>
            <a:off x="4970947" y="7209774"/>
            <a:ext cx="9359265" cy="1871980"/>
          </a:xfrm>
          <a:prstGeom prst="rect">
            <a:avLst/>
          </a:prstGeom>
        </p:spPr>
      </p:pic>
      <p:sp>
        <p:nvSpPr>
          <p:cNvPr id="5" name="Content Placeholder 2"/>
          <p:cNvSpPr txBox="1">
            <a:spLocks/>
          </p:cNvSpPr>
          <p:nvPr/>
        </p:nvSpPr>
        <p:spPr>
          <a:xfrm>
            <a:off x="106721" y="7391334"/>
            <a:ext cx="4864226" cy="1793190"/>
          </a:xfrm>
          <a:prstGeom prst="rect">
            <a:avLst/>
          </a:prstGeom>
        </p:spPr>
        <p:txBody>
          <a:bodyPr vert="horz" lIns="146304" tIns="73152" rIns="146304" bIns="73152" rtlCol="0">
            <a:normAutofit fontScale="92500" lnSpcReduction="20000"/>
          </a:bodyPr>
          <a:lstStyle>
            <a:lvl1pPr marL="342900" indent="-3429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chemeClr val="accent2"/>
              </a:buClr>
              <a:buFont typeface="Arial"/>
              <a:buChar char="•"/>
              <a:defRPr sz="2000" b="0" i="0" kern="1200">
                <a:solidFill>
                  <a:schemeClr val="tx1">
                    <a:lumMod val="50000"/>
                  </a:schemeClr>
                </a:solidFill>
                <a:latin typeface="Futura Lt BT" pitchFamily="34" charset="0"/>
                <a:ea typeface="+mn-ea"/>
                <a:cs typeface="Futura Lt BT" pitchFamily="34" charset="0"/>
              </a:defRPr>
            </a:lvl2pPr>
            <a:lvl3pPr marL="1143000" indent="-228600" algn="l" defTabSz="457200" rtl="0" eaLnBrk="1" latinLnBrk="0" hangingPunct="1">
              <a:lnSpc>
                <a:spcPct val="110000"/>
              </a:lnSpc>
              <a:spcBef>
                <a:spcPct val="20000"/>
              </a:spcBef>
              <a:buClr>
                <a:schemeClr val="accent4"/>
              </a:buClr>
              <a:buFont typeface="Arial"/>
              <a:buChar char="•"/>
              <a:defRPr sz="1800" b="0" i="0" kern="120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a:t>Example: a policy name with a Destination Email of </a:t>
            </a:r>
            <a:r>
              <a:rPr lang="en-US" sz="3200" dirty="0">
                <a:hlinkClick r:id="rId3"/>
              </a:rPr>
              <a:t>helpdesk@...</a:t>
            </a:r>
            <a:r>
              <a:rPr lang="en-US" sz="3200" dirty="0"/>
              <a:t> results in a new entry in the file</a:t>
            </a:r>
            <a:endParaRPr lang="en-US" sz="3800" dirty="0"/>
          </a:p>
        </p:txBody>
      </p:sp>
      <p:sp>
        <p:nvSpPr>
          <p:cNvPr id="6" name="Slide Number Placeholder 5"/>
          <p:cNvSpPr>
            <a:spLocks noGrp="1"/>
          </p:cNvSpPr>
          <p:nvPr>
            <p:ph type="sldNum" sz="quarter" idx="4"/>
          </p:nvPr>
        </p:nvSpPr>
        <p:spPr/>
        <p:txBody>
          <a:bodyPr/>
          <a:lstStyle/>
          <a:p>
            <a:pPr defTabSz="731520"/>
            <a:fld id="{59FBCBD5-A728-384D-A41B-B8C6FE40EEBE}" type="slidenum">
              <a:rPr lang="en-US" smtClean="0"/>
              <a:pPr defTabSz="731520"/>
              <a:t>90</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928" y="3159010"/>
            <a:ext cx="3242160" cy="2031659"/>
          </a:xfrm>
          <a:prstGeom prst="rect">
            <a:avLst/>
          </a:prstGeom>
        </p:spPr>
      </p:pic>
    </p:spTree>
    <p:extLst>
      <p:ext uri="{BB962C8B-B14F-4D97-AF65-F5344CB8AC3E}">
        <p14:creationId xmlns:p14="http://schemas.microsoft.com/office/powerpoint/2010/main" val="56649676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75970" y="1387025"/>
            <a:ext cx="14291592" cy="6084930"/>
          </a:xfrm>
        </p:spPr>
        <p:txBody>
          <a:bodyPr>
            <a:normAutofit fontScale="85000" lnSpcReduction="20000"/>
          </a:bodyPr>
          <a:lstStyle/>
          <a:p>
            <a:pPr marL="0" indent="0">
              <a:buNone/>
            </a:pPr>
            <a:r>
              <a:rPr lang="en-US" dirty="0" smtClean="0"/>
              <a:t>Mailparse.py is a process that reads the email inbox of the EM7 system and parses any messages there for use by the different EM7 features.</a:t>
            </a:r>
          </a:p>
          <a:p>
            <a:pPr marL="0" indent="0">
              <a:buNone/>
            </a:pPr>
            <a:endParaRPr lang="en-US" dirty="0"/>
          </a:p>
          <a:p>
            <a:pPr marL="0" indent="0">
              <a:buNone/>
            </a:pPr>
            <a:r>
              <a:rPr lang="en-US" dirty="0" smtClean="0"/>
              <a:t>All </a:t>
            </a:r>
            <a:r>
              <a:rPr lang="en-US" dirty="0"/>
              <a:t>inbound email to </a:t>
            </a:r>
            <a:r>
              <a:rPr lang="en-US" dirty="0" smtClean="0"/>
              <a:t>EM7 goes into a single inbox, each new message being appended to the bottom of the text file. This file is then parsed for matches to policies every minute by mailparse.py. This is why there is sometimes up to a minute lag when test inbound email policies.</a:t>
            </a:r>
          </a:p>
          <a:p>
            <a:pPr marL="0" indent="0">
              <a:buNone/>
            </a:pPr>
            <a:endParaRPr lang="en-US" dirty="0" smtClean="0"/>
          </a:p>
          <a:p>
            <a:pPr marL="0" indent="0">
              <a:buNone/>
            </a:pPr>
            <a:r>
              <a:rPr lang="en-US" dirty="0" smtClean="0"/>
              <a:t>There is only one inbox in EM7, so all other email addresses must be aliased into the one inbox (this happens automatically when policies are created). Aliases are in the /etc/aliases file.</a:t>
            </a:r>
            <a:endParaRPr lang="en-US" dirty="0"/>
          </a:p>
        </p:txBody>
      </p:sp>
      <p:sp>
        <p:nvSpPr>
          <p:cNvPr id="6" name="Title 5"/>
          <p:cNvSpPr>
            <a:spLocks noGrp="1"/>
          </p:cNvSpPr>
          <p:nvPr>
            <p:ph type="title"/>
          </p:nvPr>
        </p:nvSpPr>
        <p:spPr/>
        <p:txBody>
          <a:bodyPr/>
          <a:lstStyle/>
          <a:p>
            <a:r>
              <a:rPr lang="en-US" dirty="0" smtClean="0"/>
              <a:t>Ticket from Email: mailparse.py</a:t>
            </a:r>
            <a:endParaRPr lang="en-US" dirty="0"/>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91</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5389916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428584" y="1886356"/>
            <a:ext cx="11216590" cy="4746164"/>
            <a:chOff x="1428579" y="1286151"/>
            <a:chExt cx="6597994" cy="3236021"/>
          </a:xfrm>
        </p:grpSpPr>
        <p:pic>
          <p:nvPicPr>
            <p:cNvPr id="6" name="Picture 5"/>
            <p:cNvPicPr>
              <a:picLocks noChangeAspect="1"/>
            </p:cNvPicPr>
            <p:nvPr/>
          </p:nvPicPr>
          <p:blipFill>
            <a:blip r:embed="rId2"/>
            <a:stretch>
              <a:fillRect/>
            </a:stretch>
          </p:blipFill>
          <p:spPr>
            <a:xfrm>
              <a:off x="1428579" y="1286151"/>
              <a:ext cx="6597994" cy="3236021"/>
            </a:xfrm>
            <a:prstGeom prst="rect">
              <a:avLst/>
            </a:prstGeom>
          </p:spPr>
        </p:pic>
        <p:sp>
          <p:nvSpPr>
            <p:cNvPr id="14" name="Rectangle 13"/>
            <p:cNvSpPr/>
            <p:nvPr/>
          </p:nvSpPr>
          <p:spPr>
            <a:xfrm>
              <a:off x="1771650" y="2925594"/>
              <a:ext cx="3484898" cy="1224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r>
              <a:rPr lang="en-US" dirty="0" smtClean="0"/>
              <a:t>Tickets From Email: Template Example</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Registry &gt; Ticketing &gt; Templates &gt; Create</a:t>
            </a:r>
            <a:endParaRPr lang="en-US" dirty="0"/>
          </a:p>
        </p:txBody>
      </p:sp>
      <p:sp>
        <p:nvSpPr>
          <p:cNvPr id="7" name="Oval 6"/>
          <p:cNvSpPr/>
          <p:nvPr/>
        </p:nvSpPr>
        <p:spPr>
          <a:xfrm>
            <a:off x="8936132" y="2531822"/>
            <a:ext cx="2817640" cy="66314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4" name="Line Callout 1 3"/>
          <p:cNvSpPr/>
          <p:nvPr/>
        </p:nvSpPr>
        <p:spPr>
          <a:xfrm>
            <a:off x="11217554" y="6879347"/>
            <a:ext cx="2835534" cy="1696927"/>
          </a:xfrm>
          <a:prstGeom prst="borderCallout1">
            <a:avLst>
              <a:gd name="adj1" fmla="val -163"/>
              <a:gd name="adj2" fmla="val 51924"/>
              <a:gd name="adj3" fmla="val -210785"/>
              <a:gd name="adj4" fmla="val -27513"/>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sz="3000" dirty="0">
                <a:solidFill>
                  <a:schemeClr val="tx1">
                    <a:lumMod val="50000"/>
                  </a:schemeClr>
                </a:solidFill>
                <a:latin typeface="Futura Lt BT" pitchFamily="34" charset="0"/>
                <a:cs typeface="Futura Lt BT" pitchFamily="34" charset="0"/>
              </a:rPr>
              <a:t>Set </a:t>
            </a:r>
            <a:r>
              <a:rPr lang="en-US" sz="3000" i="1" dirty="0">
                <a:solidFill>
                  <a:schemeClr val="tx1">
                    <a:lumMod val="50000"/>
                  </a:schemeClr>
                </a:solidFill>
                <a:latin typeface="Futura Lt BT" pitchFamily="34" charset="0"/>
                <a:cs typeface="Futura Lt BT" pitchFamily="34" charset="0"/>
              </a:rPr>
              <a:t>Feature Use </a:t>
            </a:r>
            <a:r>
              <a:rPr lang="en-US" sz="3000" dirty="0">
                <a:solidFill>
                  <a:schemeClr val="tx1">
                    <a:lumMod val="50000"/>
                  </a:schemeClr>
                </a:solidFill>
                <a:latin typeface="Futura Lt BT" pitchFamily="34" charset="0"/>
                <a:cs typeface="Futura Lt BT" pitchFamily="34" charset="0"/>
              </a:rPr>
              <a:t>to [Ticketing]</a:t>
            </a:r>
          </a:p>
        </p:txBody>
      </p:sp>
      <p:sp>
        <p:nvSpPr>
          <p:cNvPr id="12" name="Line Callout 1 11"/>
          <p:cNvSpPr/>
          <p:nvPr/>
        </p:nvSpPr>
        <p:spPr>
          <a:xfrm>
            <a:off x="1684841" y="6879346"/>
            <a:ext cx="7409593" cy="2195147"/>
          </a:xfrm>
          <a:prstGeom prst="borderCallout1">
            <a:avLst>
              <a:gd name="adj1" fmla="val -163"/>
              <a:gd name="adj2" fmla="val 49921"/>
              <a:gd name="adj3" fmla="val -99818"/>
              <a:gd name="adj4" fmla="val 40857"/>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pPr algn="ctr"/>
            <a:r>
              <a:rPr lang="en-US" dirty="0">
                <a:solidFill>
                  <a:schemeClr val="tx1">
                    <a:lumMod val="50000"/>
                  </a:schemeClr>
                </a:solidFill>
                <a:latin typeface="Futura Lt BT" pitchFamily="34" charset="0"/>
                <a:cs typeface="Futura Lt BT" pitchFamily="34" charset="0"/>
              </a:rPr>
              <a:t>“%7” substitutes the email subject line into the Ticket Description field. All other variables are accepted or any text</a:t>
            </a:r>
            <a:r>
              <a:rPr lang="en-US" dirty="0" smtClean="0">
                <a:solidFill>
                  <a:schemeClr val="tx1">
                    <a:lumMod val="50000"/>
                  </a:schemeClr>
                </a:solidFill>
                <a:latin typeface="Futura Lt BT" pitchFamily="34" charset="0"/>
                <a:cs typeface="Futura Lt BT" pitchFamily="34" charset="0"/>
              </a:rPr>
              <a:t>. NOTE: the description will become the policy name in the policy list.</a:t>
            </a:r>
            <a:endParaRPr lang="en-US" dirty="0">
              <a:solidFill>
                <a:schemeClr val="tx1">
                  <a:lumMod val="50000"/>
                </a:schemeClr>
              </a:solidFill>
              <a:latin typeface="Futura Lt BT" pitchFamily="34" charset="0"/>
              <a:cs typeface="Futura Lt BT" pitchFamily="34" charset="0"/>
            </a:endParaRPr>
          </a:p>
        </p:txBody>
      </p:sp>
      <p:sp>
        <p:nvSpPr>
          <p:cNvPr id="10" name="Oval 9"/>
          <p:cNvSpPr/>
          <p:nvPr/>
        </p:nvSpPr>
        <p:spPr>
          <a:xfrm>
            <a:off x="2295724" y="4064738"/>
            <a:ext cx="4841848" cy="64723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92</a:t>
            </a:fld>
            <a:endParaRPr lang="en-US" dirty="0"/>
          </a:p>
        </p:txBody>
      </p:sp>
      <p:sp>
        <p:nvSpPr>
          <p:cNvPr id="13" name="TextBox 12"/>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0953614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815230" y="3530017"/>
            <a:ext cx="8325376" cy="3482125"/>
          </a:xfrm>
          <a:prstGeom prst="rect">
            <a:avLst/>
          </a:prstGeom>
        </p:spPr>
      </p:pic>
      <p:sp>
        <p:nvSpPr>
          <p:cNvPr id="3" name="Title 2"/>
          <p:cNvSpPr>
            <a:spLocks noGrp="1"/>
          </p:cNvSpPr>
          <p:nvPr>
            <p:ph type="title"/>
          </p:nvPr>
        </p:nvSpPr>
        <p:spPr/>
        <p:txBody>
          <a:bodyPr/>
          <a:lstStyle/>
          <a:p>
            <a:r>
              <a:rPr lang="en-US" dirty="0" smtClean="0"/>
              <a:t>Tickets From Email: Create</a:t>
            </a:r>
            <a:endParaRPr lang="en-US" dirty="0"/>
          </a:p>
        </p:txBody>
      </p:sp>
      <p:sp>
        <p:nvSpPr>
          <p:cNvPr id="5" name="Text Placeholder 4"/>
          <p:cNvSpPr>
            <a:spLocks noGrp="1"/>
          </p:cNvSpPr>
          <p:nvPr>
            <p:ph type="body" sz="quarter" idx="11"/>
          </p:nvPr>
        </p:nvSpPr>
        <p:spPr/>
        <p:txBody>
          <a:bodyPr>
            <a:normAutofit fontScale="85000" lnSpcReduction="20000"/>
          </a:bodyPr>
          <a:lstStyle/>
          <a:p>
            <a:r>
              <a:rPr lang="en-US" dirty="0" smtClean="0"/>
              <a:t>Registry &gt; Ticketing &gt; Email Tickets &gt; Create</a:t>
            </a:r>
            <a:endParaRPr lang="en-US" dirty="0"/>
          </a:p>
        </p:txBody>
      </p:sp>
      <p:sp>
        <p:nvSpPr>
          <p:cNvPr id="10" name="Text Placeholder 4"/>
          <p:cNvSpPr txBox="1">
            <a:spLocks/>
          </p:cNvSpPr>
          <p:nvPr/>
        </p:nvSpPr>
        <p:spPr>
          <a:xfrm>
            <a:off x="610689" y="2150921"/>
            <a:ext cx="6037989" cy="6813670"/>
          </a:xfrm>
          <a:prstGeom prst="rect">
            <a:avLst/>
          </a:prstGeom>
        </p:spPr>
        <p:txBody>
          <a:bodyPr vert="horz" lIns="146304" tIns="73152" rIns="146304" bIns="73152" rtlCol="0">
            <a:normAutofit/>
          </a:bodyPr>
          <a:lstStyle>
            <a:lvl1pPr marL="0" indent="0" algn="l" defTabSz="457200" rtl="0" eaLnBrk="1" latinLnBrk="0" hangingPunct="1">
              <a:lnSpc>
                <a:spcPct val="110000"/>
              </a:lnSpc>
              <a:spcBef>
                <a:spcPct val="20000"/>
              </a:spcBef>
              <a:buClr>
                <a:schemeClr val="accent1"/>
              </a:buClr>
              <a:buFont typeface="Arial"/>
              <a:buNone/>
              <a:defRPr sz="2500" b="0" i="0" kern="1200" baseline="0">
                <a:solidFill>
                  <a:srgbClr val="0070C0"/>
                </a:solidFill>
                <a:latin typeface="Futura Lt BT" pitchFamily="34" charset="0"/>
                <a:ea typeface="+mn-ea"/>
                <a:cs typeface="Futura Lt BT" pitchFamily="34" charset="0"/>
              </a:defRPr>
            </a:lvl1pPr>
            <a:lvl2pPr marL="457200" indent="0" algn="l" defTabSz="457200" rtl="0" eaLnBrk="1" latinLnBrk="0" hangingPunct="1">
              <a:lnSpc>
                <a:spcPct val="90000"/>
              </a:lnSpc>
              <a:spcBef>
                <a:spcPct val="20000"/>
              </a:spcBef>
              <a:buClr>
                <a:schemeClr val="accent2"/>
              </a:buClr>
              <a:buFont typeface="Arial"/>
              <a:buNone/>
              <a:defRPr sz="2000" b="0" i="0" kern="1200">
                <a:solidFill>
                  <a:schemeClr val="bg1">
                    <a:lumMod val="50000"/>
                  </a:schemeClr>
                </a:solidFill>
                <a:latin typeface="Futura Lt BT" pitchFamily="34" charset="0"/>
                <a:ea typeface="+mn-ea"/>
                <a:cs typeface="Futura Lt BT" pitchFamily="34" charset="0"/>
              </a:defRPr>
            </a:lvl2pPr>
            <a:lvl3pPr marL="914400" indent="0" algn="l" defTabSz="457200" rtl="0" eaLnBrk="1" latinLnBrk="0" hangingPunct="1">
              <a:lnSpc>
                <a:spcPct val="110000"/>
              </a:lnSpc>
              <a:spcBef>
                <a:spcPct val="20000"/>
              </a:spcBef>
              <a:buClr>
                <a:schemeClr val="accent4"/>
              </a:buClr>
              <a:buFont typeface="Arial"/>
              <a:buNone/>
              <a:defRPr sz="1800" b="0" i="0" kern="1200">
                <a:solidFill>
                  <a:schemeClr val="bg1">
                    <a:lumMod val="50000"/>
                  </a:schemeClr>
                </a:solidFill>
                <a:latin typeface="Futura Lt BT" pitchFamily="34" charset="0"/>
                <a:ea typeface="+mn-ea"/>
                <a:cs typeface="Futura Lt BT" pitchFamily="34" charset="0"/>
              </a:defRPr>
            </a:lvl3pPr>
            <a:lvl4pPr marL="1371600" indent="0" algn="l" defTabSz="457200" rtl="0" eaLnBrk="1" latinLnBrk="0" hangingPunct="1">
              <a:lnSpc>
                <a:spcPct val="110000"/>
              </a:lnSpc>
              <a:spcBef>
                <a:spcPct val="20000"/>
              </a:spcBef>
              <a:buClr>
                <a:schemeClr val="accent4"/>
              </a:buClr>
              <a:buFont typeface="Arial"/>
              <a:buNone/>
              <a:defRPr sz="1400" b="0" i="0" kern="1200">
                <a:solidFill>
                  <a:schemeClr val="bg1">
                    <a:lumMod val="50000"/>
                  </a:schemeClr>
                </a:solidFill>
                <a:latin typeface="Futura Lt BT" pitchFamily="34" charset="0"/>
                <a:ea typeface="+mn-ea"/>
                <a:cs typeface="Futura Lt BT" pitchFamily="34" charset="0"/>
              </a:defRPr>
            </a:lvl4pPr>
            <a:lvl5pPr marL="1828800" indent="0" algn="l" defTabSz="457200" rtl="0" eaLnBrk="1" latinLnBrk="0" hangingPunct="1">
              <a:lnSpc>
                <a:spcPct val="110000"/>
              </a:lnSpc>
              <a:spcBef>
                <a:spcPct val="20000"/>
              </a:spcBef>
              <a:buClr>
                <a:schemeClr val="accent4"/>
              </a:buClr>
              <a:buFont typeface="Arial"/>
              <a:buNone/>
              <a:defRPr sz="1200" b="0" i="0" kern="1200">
                <a:solidFill>
                  <a:schemeClr val="bg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48640" indent="-548640">
              <a:buFont typeface="Arial" panose="020B0604020202020204" pitchFamily="34" charset="0"/>
              <a:buChar char="•"/>
            </a:pPr>
            <a:r>
              <a:rPr lang="en-US" dirty="0" smtClean="0">
                <a:solidFill>
                  <a:schemeClr val="tx1">
                    <a:lumMod val="50000"/>
                  </a:schemeClr>
                </a:solidFill>
              </a:rPr>
              <a:t>A Ticket Template is required</a:t>
            </a:r>
          </a:p>
          <a:p>
            <a:pPr marL="548640" indent="-548640">
              <a:buFont typeface="Arial" panose="020B0604020202020204" pitchFamily="34" charset="0"/>
              <a:buChar char="•"/>
            </a:pPr>
            <a:r>
              <a:rPr lang="en-US" dirty="0">
                <a:solidFill>
                  <a:schemeClr val="tx1">
                    <a:lumMod val="50000"/>
                  </a:schemeClr>
                </a:solidFill>
              </a:rPr>
              <a:t>EM7 will respond to the email sender with these messages. Variables are accepted</a:t>
            </a:r>
            <a:r>
              <a:rPr lang="en-US" dirty="0" smtClean="0">
                <a:solidFill>
                  <a:schemeClr val="tx1">
                    <a:lumMod val="50000"/>
                  </a:schemeClr>
                </a:solidFill>
              </a:rPr>
              <a:t>.</a:t>
            </a:r>
          </a:p>
          <a:p>
            <a:pPr marL="548640" indent="-548640">
              <a:buFont typeface="Arial" panose="020B0604020202020204" pitchFamily="34" charset="0"/>
              <a:buChar char="•"/>
            </a:pPr>
            <a:r>
              <a:rPr lang="en-US" dirty="0" smtClean="0">
                <a:solidFill>
                  <a:schemeClr val="tx1">
                    <a:lumMod val="50000"/>
                  </a:schemeClr>
                </a:solidFill>
              </a:rPr>
              <a:t>Ticket Access settings:</a:t>
            </a:r>
          </a:p>
          <a:p>
            <a:pPr marL="1280160" lvl="1" indent="-548640">
              <a:buFont typeface="Arial" panose="020B0604020202020204" pitchFamily="34" charset="0"/>
              <a:buChar char="•"/>
            </a:pPr>
            <a:r>
              <a:rPr lang="en-US" dirty="0" smtClean="0">
                <a:solidFill>
                  <a:schemeClr val="tx1">
                    <a:lumMod val="50000"/>
                  </a:schemeClr>
                </a:solidFill>
              </a:rPr>
              <a:t>Open Access</a:t>
            </a:r>
          </a:p>
          <a:p>
            <a:pPr marL="1280160" lvl="1" indent="-548640">
              <a:buFont typeface="Arial" panose="020B0604020202020204" pitchFamily="34" charset="0"/>
              <a:buChar char="•"/>
            </a:pPr>
            <a:r>
              <a:rPr lang="en-US" dirty="0" smtClean="0">
                <a:solidFill>
                  <a:schemeClr val="tx1">
                    <a:lumMod val="50000"/>
                  </a:schemeClr>
                </a:solidFill>
              </a:rPr>
              <a:t>Any Registered Users</a:t>
            </a:r>
          </a:p>
          <a:p>
            <a:pPr marL="1280160" lvl="1" indent="-548640">
              <a:buFont typeface="Arial" panose="020B0604020202020204" pitchFamily="34" charset="0"/>
              <a:buChar char="•"/>
            </a:pPr>
            <a:r>
              <a:rPr lang="en-US" dirty="0" smtClean="0">
                <a:solidFill>
                  <a:schemeClr val="tx1">
                    <a:lumMod val="50000"/>
                  </a:schemeClr>
                </a:solidFill>
              </a:rPr>
              <a:t>Registered Users in Queue</a:t>
            </a:r>
          </a:p>
          <a:p>
            <a:pPr marL="548640" indent="-548640">
              <a:buFont typeface="Arial" panose="020B0604020202020204" pitchFamily="34" charset="0"/>
              <a:buChar char="•"/>
            </a:pPr>
            <a:r>
              <a:rPr lang="en-US" dirty="0" smtClean="0">
                <a:solidFill>
                  <a:schemeClr val="tx1">
                    <a:lumMod val="50000"/>
                  </a:schemeClr>
                </a:solidFill>
              </a:rPr>
              <a:t>Reply Email: EM7 will spoof this email address as the “From” field in any response</a:t>
            </a:r>
          </a:p>
          <a:p>
            <a:pPr marL="548640" indent="-548640">
              <a:buFont typeface="Arial" panose="020B0604020202020204" pitchFamily="34" charset="0"/>
              <a:buChar char="•"/>
            </a:pPr>
            <a:r>
              <a:rPr lang="en-US" dirty="0" smtClean="0">
                <a:solidFill>
                  <a:schemeClr val="tx1">
                    <a:lumMod val="50000"/>
                  </a:schemeClr>
                </a:solidFill>
              </a:rPr>
              <a:t>EM7 will respond with the messages in the text boxes depending on the status of the action</a:t>
            </a:r>
            <a:endParaRPr lang="en-US" dirty="0">
              <a:solidFill>
                <a:schemeClr val="tx1">
                  <a:lumMod val="50000"/>
                </a:schemeClr>
              </a:solidFill>
            </a:endParaRP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93</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0188109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970" y="1387023"/>
            <a:ext cx="14291592" cy="4290802"/>
          </a:xfrm>
        </p:spPr>
        <p:txBody>
          <a:bodyPr>
            <a:normAutofit fontScale="85000" lnSpcReduction="20000"/>
          </a:bodyPr>
          <a:lstStyle/>
          <a:p>
            <a:pPr marL="0" indent="0">
              <a:buNone/>
            </a:pPr>
            <a:r>
              <a:rPr lang="en-US" dirty="0" smtClean="0"/>
              <a:t>Tickets can be automatically created with a Run Book Automation policy. In order to do this you must have:</a:t>
            </a:r>
          </a:p>
          <a:p>
            <a:r>
              <a:rPr lang="en-US" dirty="0" smtClean="0"/>
              <a:t>Run Book Automation Policy (Registry &gt; Run Book)</a:t>
            </a:r>
          </a:p>
          <a:p>
            <a:pPr lvl="1"/>
            <a:r>
              <a:rPr lang="en-US" i="1" dirty="0" smtClean="0"/>
              <a:t>Action</a:t>
            </a:r>
            <a:r>
              <a:rPr lang="en-US" dirty="0" smtClean="0"/>
              <a:t> of type “Create Ticket” that specifies the Ticket Template to be used</a:t>
            </a:r>
          </a:p>
          <a:p>
            <a:pPr lvl="1"/>
            <a:r>
              <a:rPr lang="en-US" i="1" dirty="0" smtClean="0"/>
              <a:t>Automation Policy </a:t>
            </a:r>
            <a:r>
              <a:rPr lang="en-US" dirty="0" smtClean="0"/>
              <a:t>that specifies when to trigger the ticket creation</a:t>
            </a:r>
          </a:p>
          <a:p>
            <a:r>
              <a:rPr lang="en-US" dirty="0" smtClean="0"/>
              <a:t>An Active Event that matches the criteria in the Automation Policy</a:t>
            </a:r>
          </a:p>
          <a:p>
            <a:r>
              <a:rPr lang="en-US" dirty="0" smtClean="0"/>
              <a:t>Ticket Template with Feature Use “Automation” (Registry &gt; Ticketing &gt; Templates)</a:t>
            </a:r>
          </a:p>
        </p:txBody>
      </p:sp>
      <p:sp>
        <p:nvSpPr>
          <p:cNvPr id="3" name="Title 2"/>
          <p:cNvSpPr>
            <a:spLocks noGrp="1"/>
          </p:cNvSpPr>
          <p:nvPr>
            <p:ph type="title"/>
          </p:nvPr>
        </p:nvSpPr>
        <p:spPr/>
        <p:txBody>
          <a:bodyPr/>
          <a:lstStyle/>
          <a:p>
            <a:r>
              <a:rPr lang="en-US" dirty="0" smtClean="0"/>
              <a:t>Run Book Ticket Creation: Requirements</a:t>
            </a:r>
            <a:endParaRPr lang="en-US" dirty="0"/>
          </a:p>
        </p:txBody>
      </p:sp>
      <p:grpSp>
        <p:nvGrpSpPr>
          <p:cNvPr id="10" name="Group 9"/>
          <p:cNvGrpSpPr/>
          <p:nvPr/>
        </p:nvGrpSpPr>
        <p:grpSpPr>
          <a:xfrm>
            <a:off x="526269" y="6485799"/>
            <a:ext cx="14492262" cy="2849880"/>
            <a:chOff x="56857" y="4422136"/>
            <a:chExt cx="8524860" cy="1943100"/>
          </a:xfrm>
        </p:grpSpPr>
        <p:sp>
          <p:nvSpPr>
            <p:cNvPr id="7" name="Rounded Rectangle 6"/>
            <p:cNvSpPr/>
            <p:nvPr/>
          </p:nvSpPr>
          <p:spPr>
            <a:xfrm>
              <a:off x="2244749" y="4805430"/>
              <a:ext cx="1740827" cy="10858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a:solidFill>
                    <a:schemeClr val="tx1">
                      <a:lumMod val="75000"/>
                    </a:schemeClr>
                  </a:solidFill>
                  <a:latin typeface="Futura Lt BT" pitchFamily="34" charset="0"/>
                  <a:cs typeface="Futura Lt BT" pitchFamily="34" charset="0"/>
                </a:rPr>
                <a:t>Run Book Automation and Action Policy</a:t>
              </a:r>
            </a:p>
          </p:txBody>
        </p:sp>
        <p:sp>
          <p:nvSpPr>
            <p:cNvPr id="13" name="Flowchart: Predefined Process 12"/>
            <p:cNvSpPr/>
            <p:nvPr/>
          </p:nvSpPr>
          <p:spPr>
            <a:xfrm>
              <a:off x="4646884" y="4949994"/>
              <a:ext cx="1409775" cy="825466"/>
            </a:xfrm>
            <a:prstGeom prst="flowChartPredefinedProcess">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chemeClr val="bg1"/>
                  </a:solidFill>
                  <a:latin typeface="Futura Lt BT" pitchFamily="34" charset="0"/>
                  <a:cs typeface="Futura Lt BT" pitchFamily="34" charset="0"/>
                </a:rPr>
                <a:t>Ticket Template</a:t>
              </a:r>
            </a:p>
          </p:txBody>
        </p:sp>
        <p:sp>
          <p:nvSpPr>
            <p:cNvPr id="14" name="Right Arrow 13"/>
            <p:cNvSpPr/>
            <p:nvPr/>
          </p:nvSpPr>
          <p:spPr>
            <a:xfrm>
              <a:off x="6139003" y="5163435"/>
              <a:ext cx="499614" cy="3985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lowchart: Internal Storage 4"/>
            <p:cNvSpPr/>
            <p:nvPr/>
          </p:nvSpPr>
          <p:spPr>
            <a:xfrm>
              <a:off x="56857" y="4964194"/>
              <a:ext cx="1529153" cy="699222"/>
            </a:xfrm>
            <a:prstGeom prst="flowChartInternalStorag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solidFill>
                </a:rPr>
                <a:t>Active Events Table</a:t>
              </a:r>
              <a:endParaRPr lang="en-US" dirty="0">
                <a:solidFill>
                  <a:schemeClr val="bg1"/>
                </a:solidFill>
              </a:endParaRPr>
            </a:p>
          </p:txBody>
        </p:sp>
        <p:pic>
          <p:nvPicPr>
            <p:cNvPr id="9" name="Picture 8"/>
            <p:cNvPicPr>
              <a:picLocks noChangeAspect="1"/>
            </p:cNvPicPr>
            <p:nvPr/>
          </p:nvPicPr>
          <p:blipFill>
            <a:blip r:embed="rId2"/>
            <a:stretch>
              <a:fillRect/>
            </a:stretch>
          </p:blipFill>
          <p:spPr>
            <a:xfrm>
              <a:off x="6638617" y="4422136"/>
              <a:ext cx="1943100" cy="1943100"/>
            </a:xfrm>
            <a:prstGeom prst="rect">
              <a:avLst/>
            </a:prstGeom>
          </p:spPr>
        </p:pic>
        <p:sp>
          <p:nvSpPr>
            <p:cNvPr id="15" name="Right Arrow 14"/>
            <p:cNvSpPr/>
            <p:nvPr/>
          </p:nvSpPr>
          <p:spPr>
            <a:xfrm>
              <a:off x="4064926" y="5163434"/>
              <a:ext cx="499614" cy="3985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0800000">
              <a:off x="1636896" y="5163433"/>
              <a:ext cx="499614" cy="3985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94</a:t>
            </a:fld>
            <a:endParaRPr lang="en-US" dirty="0"/>
          </a:p>
        </p:txBody>
      </p:sp>
      <p:sp>
        <p:nvSpPr>
          <p:cNvPr id="16" name="TextBox 1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6421645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 Ticket from Run Book Automation</a:t>
            </a:r>
            <a:endParaRPr lang="en-US" dirty="0"/>
          </a:p>
        </p:txBody>
      </p:sp>
      <p:sp>
        <p:nvSpPr>
          <p:cNvPr id="4" name="Rounded Rectangle 3"/>
          <p:cNvSpPr/>
          <p:nvPr/>
        </p:nvSpPr>
        <p:spPr>
          <a:xfrm>
            <a:off x="475970" y="1341121"/>
            <a:ext cx="14417807" cy="2212574"/>
          </a:xfrm>
          <a:prstGeom prst="roundRect">
            <a:avLst/>
          </a:prstGeom>
        </p:spPr>
        <p:style>
          <a:lnRef idx="2">
            <a:schemeClr val="accent4"/>
          </a:lnRef>
          <a:fillRef idx="1">
            <a:schemeClr val="lt1"/>
          </a:fillRef>
          <a:effectRef idx="0">
            <a:schemeClr val="accent4"/>
          </a:effectRef>
          <a:fontRef idx="minor">
            <a:schemeClr val="dk1"/>
          </a:fontRef>
        </p:style>
        <p:txBody>
          <a:bodyPr lIns="146304" tIns="73152" rIns="146304" bIns="73152" rtlCol="0" anchor="ctr"/>
          <a:lstStyle/>
          <a:p>
            <a:r>
              <a:rPr lang="en-US" b="1" dirty="0" smtClean="0">
                <a:solidFill>
                  <a:schemeClr val="tx1">
                    <a:lumMod val="50000"/>
                  </a:schemeClr>
                </a:solidFill>
                <a:latin typeface="Futura Lt BT" panose="020B0402020204020303"/>
              </a:rPr>
              <a:t>The Challenge: </a:t>
            </a:r>
          </a:p>
          <a:p>
            <a:r>
              <a:rPr lang="en-US" dirty="0" smtClean="0">
                <a:solidFill>
                  <a:schemeClr val="tx1">
                    <a:lumMod val="50000"/>
                  </a:schemeClr>
                </a:solidFill>
                <a:latin typeface="Futura Lt BT" panose="020B0402020204020303"/>
              </a:rPr>
              <a:t>For every critical event, automatically create a ticket with severity “Critical” in the Help Desk queue. The ticket should have the event details in the first note.</a:t>
            </a:r>
          </a:p>
        </p:txBody>
      </p:sp>
      <p:sp>
        <p:nvSpPr>
          <p:cNvPr id="5" name="Rounded Rectangle 4"/>
          <p:cNvSpPr/>
          <p:nvPr/>
        </p:nvSpPr>
        <p:spPr>
          <a:xfrm>
            <a:off x="475969" y="3697478"/>
            <a:ext cx="14417807" cy="2995470"/>
          </a:xfrm>
          <a:prstGeom prst="roundRect">
            <a:avLst/>
          </a:prstGeom>
        </p:spPr>
        <p:style>
          <a:lnRef idx="2">
            <a:schemeClr val="accent2"/>
          </a:lnRef>
          <a:fillRef idx="1">
            <a:schemeClr val="lt1"/>
          </a:fillRef>
          <a:effectRef idx="0">
            <a:schemeClr val="accent2"/>
          </a:effectRef>
          <a:fontRef idx="minor">
            <a:schemeClr val="dk1"/>
          </a:fontRef>
        </p:style>
        <p:txBody>
          <a:bodyPr lIns="146304" tIns="73152" rIns="146304" bIns="73152" rtlCol="0" anchor="ctr"/>
          <a:lstStyle/>
          <a:p>
            <a:r>
              <a:rPr lang="en-US" b="1" dirty="0" smtClean="0">
                <a:solidFill>
                  <a:schemeClr val="tx1">
                    <a:lumMod val="50000"/>
                  </a:schemeClr>
                </a:solidFill>
                <a:latin typeface="Futura Lt BT" panose="020B0402020204020303"/>
              </a:rPr>
              <a:t>The Solution:</a:t>
            </a:r>
          </a:p>
          <a:p>
            <a:pPr marL="457200" indent="-457200">
              <a:buFont typeface="Arial" panose="020B0604020202020204" pitchFamily="34" charset="0"/>
              <a:buChar char="•"/>
            </a:pPr>
            <a:r>
              <a:rPr lang="en-US" dirty="0" smtClean="0">
                <a:solidFill>
                  <a:schemeClr val="tx1">
                    <a:lumMod val="50000"/>
                  </a:schemeClr>
                </a:solidFill>
                <a:latin typeface="Futura Lt BT" panose="020B0402020204020303"/>
              </a:rPr>
              <a:t>Create </a:t>
            </a:r>
            <a:r>
              <a:rPr lang="en-US" dirty="0">
                <a:solidFill>
                  <a:schemeClr val="tx1">
                    <a:lumMod val="50000"/>
                  </a:schemeClr>
                </a:solidFill>
                <a:latin typeface="Futura Lt BT" panose="020B0402020204020303"/>
              </a:rPr>
              <a:t>Ticket </a:t>
            </a:r>
            <a:r>
              <a:rPr lang="en-US" dirty="0" smtClean="0">
                <a:solidFill>
                  <a:schemeClr val="tx1">
                    <a:lumMod val="50000"/>
                  </a:schemeClr>
                </a:solidFill>
                <a:latin typeface="Futura Lt BT" panose="020B0402020204020303"/>
              </a:rPr>
              <a:t>Template of Feature Use: Automatic and including settings that are appropriate for your environment</a:t>
            </a:r>
          </a:p>
          <a:p>
            <a:pPr marL="457200" indent="-457200">
              <a:buFont typeface="Arial" panose="020B0604020202020204" pitchFamily="34" charset="0"/>
              <a:buChar char="•"/>
            </a:pPr>
            <a:r>
              <a:rPr lang="en-US" dirty="0" smtClean="0">
                <a:solidFill>
                  <a:schemeClr val="tx1">
                    <a:lumMod val="50000"/>
                  </a:schemeClr>
                </a:solidFill>
                <a:latin typeface="Futura Lt BT" panose="020B0402020204020303"/>
              </a:rPr>
              <a:t>Create Run Book Action of type “Create Ticket” using the configured Ticket Template</a:t>
            </a:r>
          </a:p>
          <a:p>
            <a:pPr marL="457200" indent="-457200">
              <a:buFont typeface="Arial" panose="020B0604020202020204" pitchFamily="34" charset="0"/>
              <a:buChar char="•"/>
            </a:pPr>
            <a:r>
              <a:rPr lang="en-US" dirty="0" smtClean="0">
                <a:solidFill>
                  <a:schemeClr val="tx1">
                    <a:lumMod val="50000"/>
                  </a:schemeClr>
                </a:solidFill>
                <a:latin typeface="Futura Lt BT" panose="020B0402020204020303"/>
              </a:rPr>
              <a:t>Create Run Book Automation policy for all devices and all event of Severity &gt;= Critical </a:t>
            </a:r>
            <a:endParaRPr lang="en-US" dirty="0">
              <a:solidFill>
                <a:schemeClr val="tx1">
                  <a:lumMod val="50000"/>
                </a:schemeClr>
              </a:solidFill>
              <a:latin typeface="Futura Lt BT" panose="020B0402020204020303"/>
            </a:endParaRPr>
          </a:p>
        </p:txBody>
      </p:sp>
      <p:sp>
        <p:nvSpPr>
          <p:cNvPr id="6" name="Rounded Rectangle 5"/>
          <p:cNvSpPr/>
          <p:nvPr/>
        </p:nvSpPr>
        <p:spPr>
          <a:xfrm>
            <a:off x="475969" y="6876888"/>
            <a:ext cx="14417807" cy="2292513"/>
          </a:xfrm>
          <a:prstGeom prst="roundRect">
            <a:avLst/>
          </a:prstGeom>
        </p:spPr>
        <p:style>
          <a:lnRef idx="2">
            <a:schemeClr val="accent1"/>
          </a:lnRef>
          <a:fillRef idx="1">
            <a:schemeClr val="lt1"/>
          </a:fillRef>
          <a:effectRef idx="0">
            <a:schemeClr val="accent1"/>
          </a:effectRef>
          <a:fontRef idx="minor">
            <a:schemeClr val="dk1"/>
          </a:fontRef>
        </p:style>
        <p:txBody>
          <a:bodyPr lIns="146304" tIns="73152" rIns="146304" bIns="73152" rtlCol="0" anchor="ctr"/>
          <a:lstStyle/>
          <a:p>
            <a:r>
              <a:rPr lang="en-US" b="1" dirty="0" smtClean="0">
                <a:solidFill>
                  <a:schemeClr val="tx1">
                    <a:lumMod val="50000"/>
                  </a:schemeClr>
                </a:solidFill>
                <a:latin typeface="Futura Lt BT" panose="020B0402020204020303"/>
              </a:rPr>
              <a:t>The Result:</a:t>
            </a:r>
          </a:p>
          <a:p>
            <a:r>
              <a:rPr lang="en-US" dirty="0" smtClean="0">
                <a:solidFill>
                  <a:schemeClr val="tx1">
                    <a:lumMod val="50000"/>
                  </a:schemeClr>
                </a:solidFill>
                <a:latin typeface="Futura Lt BT" panose="020B0402020204020303"/>
              </a:rPr>
              <a:t>All critical events will create a ticket for the affected device with the event details in it.</a:t>
            </a:r>
            <a:endParaRPr lang="en-US" dirty="0">
              <a:solidFill>
                <a:schemeClr val="tx1">
                  <a:lumMod val="50000"/>
                </a:schemeClr>
              </a:solidFill>
              <a:latin typeface="Futura Lt BT" panose="020B0402020204020303"/>
            </a:endParaRPr>
          </a:p>
        </p:txBody>
      </p: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95</a:t>
            </a:fld>
            <a:endParaRPr lang="en-US" dirty="0"/>
          </a:p>
        </p:txBody>
      </p:sp>
      <p:sp>
        <p:nvSpPr>
          <p:cNvPr id="7" name="TextBox 6"/>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847106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7384541" y="5861462"/>
            <a:ext cx="7383024" cy="3210448"/>
          </a:xfrm>
          <a:prstGeom prst="rect">
            <a:avLst/>
          </a:prstGeom>
        </p:spPr>
      </p:pic>
      <p:sp>
        <p:nvSpPr>
          <p:cNvPr id="3" name="Title 2"/>
          <p:cNvSpPr>
            <a:spLocks noGrp="1"/>
          </p:cNvSpPr>
          <p:nvPr>
            <p:ph type="title"/>
          </p:nvPr>
        </p:nvSpPr>
        <p:spPr/>
        <p:txBody>
          <a:bodyPr/>
          <a:lstStyle/>
          <a:p>
            <a:r>
              <a:rPr lang="en-US" smtClean="0"/>
              <a:t>Scheduler </a:t>
            </a:r>
            <a:r>
              <a:rPr lang="en-US" dirty="0" smtClean="0"/>
              <a:t>Tickets</a:t>
            </a:r>
            <a:endParaRPr lang="en-US" dirty="0"/>
          </a:p>
        </p:txBody>
      </p:sp>
      <p:pic>
        <p:nvPicPr>
          <p:cNvPr id="5" name="Picture 4"/>
          <p:cNvPicPr>
            <a:picLocks noChangeAspect="1"/>
          </p:cNvPicPr>
          <p:nvPr/>
        </p:nvPicPr>
        <p:blipFill>
          <a:blip r:embed="rId3"/>
          <a:stretch>
            <a:fillRect/>
          </a:stretch>
        </p:blipFill>
        <p:spPr>
          <a:xfrm>
            <a:off x="475972" y="2411323"/>
            <a:ext cx="7325485" cy="3108095"/>
          </a:xfrm>
          <a:prstGeom prst="rect">
            <a:avLst/>
          </a:prstGeom>
        </p:spPr>
      </p:pic>
      <p:pic>
        <p:nvPicPr>
          <p:cNvPr id="4" name="Picture 3"/>
          <p:cNvPicPr>
            <a:picLocks noChangeAspect="1"/>
          </p:cNvPicPr>
          <p:nvPr/>
        </p:nvPicPr>
        <p:blipFill>
          <a:blip r:embed="rId4"/>
          <a:stretch>
            <a:fillRect/>
          </a:stretch>
        </p:blipFill>
        <p:spPr>
          <a:xfrm>
            <a:off x="3322694" y="3170106"/>
            <a:ext cx="3381657" cy="2083934"/>
          </a:xfrm>
          <a:prstGeom prst="rect">
            <a:avLst/>
          </a:prstGeom>
        </p:spPr>
      </p:pic>
      <p:sp>
        <p:nvSpPr>
          <p:cNvPr id="7" name="Bent-Up Arrow 6"/>
          <p:cNvSpPr/>
          <p:nvPr/>
        </p:nvSpPr>
        <p:spPr>
          <a:xfrm rot="5400000">
            <a:off x="4366063" y="5376746"/>
            <a:ext cx="2122589" cy="3092021"/>
          </a:xfrm>
          <a:prstGeom prst="bentUpArrow">
            <a:avLst>
              <a:gd name="adj1" fmla="val 25000"/>
              <a:gd name="adj2" fmla="val 25294"/>
              <a:gd name="adj3" fmla="val 25000"/>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t>   </a:t>
            </a:r>
            <a:endParaRPr lang="en-US" dirty="0"/>
          </a:p>
        </p:txBody>
      </p:sp>
      <p:sp>
        <p:nvSpPr>
          <p:cNvPr id="9" name="Content Placeholder 3"/>
          <p:cNvSpPr txBox="1">
            <a:spLocks/>
          </p:cNvSpPr>
          <p:nvPr/>
        </p:nvSpPr>
        <p:spPr>
          <a:xfrm>
            <a:off x="475972" y="1176303"/>
            <a:ext cx="14291592" cy="781311"/>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Scheduled tickets </a:t>
            </a:r>
            <a:r>
              <a:rPr lang="en-US" dirty="0"/>
              <a:t>are automatically generated at </a:t>
            </a:r>
            <a:r>
              <a:rPr lang="en-US" dirty="0" smtClean="0"/>
              <a:t>the specified interval. </a:t>
            </a:r>
            <a:endParaRPr lang="en-US" dirty="0"/>
          </a:p>
        </p:txBody>
      </p:sp>
      <p:sp>
        <p:nvSpPr>
          <p:cNvPr id="10" name="Flowchart: Predefined Process 9"/>
          <p:cNvSpPr/>
          <p:nvPr/>
        </p:nvSpPr>
        <p:spPr>
          <a:xfrm>
            <a:off x="2936173" y="6754439"/>
            <a:ext cx="2552093" cy="1347020"/>
          </a:xfrm>
          <a:prstGeom prst="flowChartPredefinedProcess">
            <a:avLst/>
          </a:prstGeom>
          <a:solidFill>
            <a:schemeClr val="accent2"/>
          </a:solidFill>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smtClean="0"/>
              <a:t>Ticket Template</a:t>
            </a:r>
            <a:endParaRPr lang="en-US" dirty="0"/>
          </a:p>
        </p:txBody>
      </p:sp>
      <p:sp>
        <p:nvSpPr>
          <p:cNvPr id="11" name="Content Placeholder 3"/>
          <p:cNvSpPr txBox="1">
            <a:spLocks/>
          </p:cNvSpPr>
          <p:nvPr/>
        </p:nvSpPr>
        <p:spPr>
          <a:xfrm>
            <a:off x="8233434" y="2395459"/>
            <a:ext cx="4495978" cy="2369046"/>
          </a:xfrm>
          <a:prstGeom prst="rect">
            <a:avLst/>
          </a:prstGeom>
        </p:spPr>
        <p:txBody>
          <a:bodyPr vert="horz" lIns="146304" tIns="73152" rIns="146304" bIns="73152" rtlCol="0">
            <a:normAutofit/>
          </a:bodyPr>
          <a:lstStyle>
            <a:lvl1pPr marL="457200" indent="-457200" algn="l" defTabSz="457200" rtl="0" eaLnBrk="1" latinLnBrk="0" hangingPunct="1">
              <a:lnSpc>
                <a:spcPct val="110000"/>
              </a:lnSpc>
              <a:spcBef>
                <a:spcPct val="20000"/>
              </a:spcBef>
              <a:buClr>
                <a:schemeClr val="accent1"/>
              </a:buClr>
              <a:buFont typeface="Arial"/>
              <a:buChar char="•"/>
              <a:defRPr sz="2500" b="0" i="0" kern="1200">
                <a:solidFill>
                  <a:schemeClr val="tx1">
                    <a:lumMod val="50000"/>
                  </a:schemeClr>
                </a:solidFill>
                <a:latin typeface="Futura Lt BT" pitchFamily="34" charset="0"/>
                <a:ea typeface="+mn-ea"/>
                <a:cs typeface="Futura Lt BT" pitchFamily="34" charset="0"/>
              </a:defRPr>
            </a:lvl1pPr>
            <a:lvl2pPr marL="971550" indent="-514350" algn="l" defTabSz="457200" rtl="0" eaLnBrk="1" latinLnBrk="0" hangingPunct="1">
              <a:lnSpc>
                <a:spcPct val="90000"/>
              </a:lnSpc>
              <a:spcBef>
                <a:spcPct val="20000"/>
              </a:spcBef>
              <a:buClr>
                <a:srgbClr val="53B948"/>
              </a:buClr>
              <a:buFont typeface="Arial"/>
              <a:buChar char="•"/>
              <a:defRPr sz="2000" b="0" i="0" kern="1200" baseline="0">
                <a:solidFill>
                  <a:schemeClr val="tx1">
                    <a:lumMod val="50000"/>
                  </a:schemeClr>
                </a:solidFill>
                <a:latin typeface="Futura Lt BT" pitchFamily="34" charset="0"/>
                <a:ea typeface="+mn-ea"/>
                <a:cs typeface="Futura Lt BT" pitchFamily="34" charset="0"/>
              </a:defRPr>
            </a:lvl2pPr>
            <a:lvl3pPr marL="1200150" indent="-285750" algn="l" defTabSz="457200" rtl="0" eaLnBrk="1" latinLnBrk="0" hangingPunct="1">
              <a:lnSpc>
                <a:spcPct val="110000"/>
              </a:lnSpc>
              <a:spcBef>
                <a:spcPct val="20000"/>
              </a:spcBef>
              <a:buClr>
                <a:schemeClr val="accent4"/>
              </a:buClr>
              <a:buFont typeface="Arial"/>
              <a:buChar char="•"/>
              <a:defRPr sz="1800" b="0" i="0" kern="1200" baseline="0">
                <a:solidFill>
                  <a:schemeClr val="tx1">
                    <a:lumMod val="50000"/>
                  </a:schemeClr>
                </a:solidFill>
                <a:latin typeface="Futura Lt BT" pitchFamily="34" charset="0"/>
                <a:ea typeface="+mn-ea"/>
                <a:cs typeface="Futura Lt BT" pitchFamily="34" charset="0"/>
              </a:defRPr>
            </a:lvl3pPr>
            <a:lvl4pPr marL="1600200" indent="-228600" algn="l" defTabSz="457200" rtl="0" eaLnBrk="1" latinLnBrk="0" hangingPunct="1">
              <a:lnSpc>
                <a:spcPct val="110000"/>
              </a:lnSpc>
              <a:spcBef>
                <a:spcPct val="20000"/>
              </a:spcBef>
              <a:buClr>
                <a:schemeClr val="accent4"/>
              </a:buClr>
              <a:buFont typeface="Arial"/>
              <a:buChar char="•"/>
              <a:defRPr sz="1400" b="0" i="0" kern="1200">
                <a:solidFill>
                  <a:schemeClr val="tx1">
                    <a:lumMod val="50000"/>
                  </a:schemeClr>
                </a:solidFill>
                <a:latin typeface="Futura Lt BT" pitchFamily="34" charset="0"/>
                <a:ea typeface="+mn-ea"/>
                <a:cs typeface="Futura Lt BT" pitchFamily="34" charset="0"/>
              </a:defRPr>
            </a:lvl4pPr>
            <a:lvl5pPr marL="2057400" indent="-228600" algn="l" defTabSz="457200" rtl="0" eaLnBrk="1" latinLnBrk="0" hangingPunct="1">
              <a:lnSpc>
                <a:spcPct val="110000"/>
              </a:lnSpc>
              <a:spcBef>
                <a:spcPct val="20000"/>
              </a:spcBef>
              <a:buClr>
                <a:schemeClr val="accent4"/>
              </a:buClr>
              <a:buFont typeface="Arial"/>
              <a:buChar char="•"/>
              <a:defRPr sz="1200" b="0" i="0" kern="1200">
                <a:solidFill>
                  <a:schemeClr val="tx1">
                    <a:lumMod val="50000"/>
                  </a:schemeClr>
                </a:solidFill>
                <a:latin typeface="Futura Lt BT" pitchFamily="34" charset="0"/>
                <a:ea typeface="+mn-ea"/>
                <a:cs typeface="Futura Lt BT"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Ticket Template must be set to </a:t>
            </a:r>
            <a:r>
              <a:rPr lang="en-US" b="1" dirty="0" smtClean="0"/>
              <a:t>Feature</a:t>
            </a:r>
            <a:r>
              <a:rPr lang="en-US" dirty="0" smtClean="0"/>
              <a:t> </a:t>
            </a:r>
            <a:r>
              <a:rPr lang="en-US" b="1" dirty="0" smtClean="0"/>
              <a:t>Use: Scheduler </a:t>
            </a:r>
            <a:r>
              <a:rPr lang="en-US" dirty="0" smtClean="0"/>
              <a:t>so that it will appear as a choice here.</a:t>
            </a:r>
            <a:endParaRPr lang="en-US" dirty="0"/>
          </a:p>
        </p:txBody>
      </p:sp>
      <p:cxnSp>
        <p:nvCxnSpPr>
          <p:cNvPr id="8" name="Straight Arrow Connector 7"/>
          <p:cNvCxnSpPr/>
          <p:nvPr/>
        </p:nvCxnSpPr>
        <p:spPr>
          <a:xfrm flipH="1">
            <a:off x="5796613" y="4212074"/>
            <a:ext cx="2513317" cy="112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pPr defTabSz="731520"/>
            <a:fld id="{59FBCBD5-A728-384D-A41B-B8C6FE40EEBE}" type="slidenum">
              <a:rPr lang="en-US" smtClean="0"/>
              <a:pPr defTabSz="731520"/>
              <a:t>96</a:t>
            </a:fld>
            <a:endParaRPr lang="en-US" dirty="0"/>
          </a:p>
        </p:txBody>
      </p:sp>
      <p:sp>
        <p:nvSpPr>
          <p:cNvPr id="12" name="TextBox 11"/>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6726408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5970" y="1387025"/>
            <a:ext cx="14291592" cy="6005102"/>
          </a:xfrm>
        </p:spPr>
        <p:txBody>
          <a:bodyPr>
            <a:normAutofit fontScale="77500" lnSpcReduction="20000"/>
          </a:bodyPr>
          <a:lstStyle/>
          <a:p>
            <a:r>
              <a:rPr lang="en-US" dirty="0" smtClean="0"/>
              <a:t>Review the system log for these messages:</a:t>
            </a:r>
          </a:p>
          <a:p>
            <a:pPr lvl="1"/>
            <a:r>
              <a:rPr lang="en-US" dirty="0" smtClean="0"/>
              <a:t>Unauthorized domain</a:t>
            </a:r>
          </a:p>
          <a:p>
            <a:pPr lvl="1"/>
            <a:r>
              <a:rPr lang="en-US" dirty="0" smtClean="0"/>
              <a:t>Unauthorized email: </a:t>
            </a:r>
          </a:p>
          <a:p>
            <a:pPr marL="1097280" lvl="2" indent="0">
              <a:buNone/>
            </a:pPr>
            <a:endParaRPr lang="en-US" sz="2200" i="1" dirty="0" smtClean="0"/>
          </a:p>
          <a:p>
            <a:pPr marL="1097280" lvl="2" indent="0">
              <a:buNone/>
            </a:pPr>
            <a:r>
              <a:rPr lang="en-US" sz="2200" i="1" dirty="0" smtClean="0"/>
              <a:t>87</a:t>
            </a:r>
            <a:r>
              <a:rPr lang="en-US" sz="2200" i="1" dirty="0"/>
              <a:t>: Unauthorized email received </a:t>
            </a:r>
            <a:r>
              <a:rPr lang="en-US" sz="2200" i="1" dirty="0" err="1"/>
              <a:t>From:seanmcginty@lahn-dill-kliniken.de</a:t>
            </a:r>
            <a:r>
              <a:rPr lang="en-US" sz="2200" i="1" dirty="0"/>
              <a:t>: To:'support@em7.sciencelogic.com' </a:t>
            </a:r>
            <a:r>
              <a:rPr lang="en-US" sz="2200" i="1" dirty="0" err="1"/>
              <a:t>Subject:'Bring</a:t>
            </a:r>
            <a:r>
              <a:rPr lang="en-US" sz="2200" i="1" dirty="0"/>
              <a:t> extra enjoyment to your life'</a:t>
            </a:r>
          </a:p>
          <a:p>
            <a:endParaRPr lang="en-US" dirty="0" smtClean="0"/>
          </a:p>
          <a:p>
            <a:r>
              <a:rPr lang="en-US" dirty="0" smtClean="0"/>
              <a:t>Confirm that the Template and Email Policy are enabled and configured correctly</a:t>
            </a:r>
          </a:p>
          <a:p>
            <a:endParaRPr lang="en-US" dirty="0" smtClean="0"/>
          </a:p>
          <a:p>
            <a:r>
              <a:rPr lang="en-US" dirty="0" smtClean="0"/>
              <a:t>Confirm that the mail server can resolve the EM7 Database MX record</a:t>
            </a:r>
          </a:p>
          <a:p>
            <a:endParaRPr lang="en-US" dirty="0" smtClean="0"/>
          </a:p>
          <a:p>
            <a:r>
              <a:rPr lang="en-US" dirty="0" smtClean="0"/>
              <a:t>Verify that the mail server can reach port 25 on the EM7 DB</a:t>
            </a:r>
          </a:p>
          <a:p>
            <a:pPr marL="731520" lvl="1" indent="0">
              <a:buNone/>
            </a:pPr>
            <a:endParaRPr lang="en-US" dirty="0" smtClean="0"/>
          </a:p>
        </p:txBody>
      </p:sp>
      <p:sp>
        <p:nvSpPr>
          <p:cNvPr id="2" name="Title 1"/>
          <p:cNvSpPr>
            <a:spLocks noGrp="1"/>
          </p:cNvSpPr>
          <p:nvPr>
            <p:ph type="title"/>
          </p:nvPr>
        </p:nvSpPr>
        <p:spPr/>
        <p:txBody>
          <a:bodyPr/>
          <a:lstStyle/>
          <a:p>
            <a:r>
              <a:rPr lang="en-US" dirty="0"/>
              <a:t>Tickets From Email: Troubleshooting</a:t>
            </a:r>
          </a:p>
        </p:txBody>
      </p:sp>
      <p:sp>
        <p:nvSpPr>
          <p:cNvPr id="3" name="Slide Number Placeholder 2"/>
          <p:cNvSpPr>
            <a:spLocks noGrp="1"/>
          </p:cNvSpPr>
          <p:nvPr>
            <p:ph type="sldNum" sz="quarter" idx="4"/>
          </p:nvPr>
        </p:nvSpPr>
        <p:spPr/>
        <p:txBody>
          <a:bodyPr/>
          <a:lstStyle/>
          <a:p>
            <a:pPr defTabSz="731520"/>
            <a:fld id="{59FBCBD5-A728-384D-A41B-B8C6FE40EEBE}" type="slidenum">
              <a:rPr lang="en-US" smtClean="0"/>
              <a:pPr defTabSz="731520"/>
              <a:t>97</a:t>
            </a:fld>
            <a:endParaRPr lang="en-US" dirty="0"/>
          </a:p>
        </p:txBody>
      </p:sp>
      <p:sp>
        <p:nvSpPr>
          <p:cNvPr id="6" name="TextBox 5"/>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190947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Tickets From Email: Troubleshooting </a:t>
            </a:r>
            <a:r>
              <a:rPr lang="en-US" dirty="0" smtClean="0"/>
              <a:t>(cont.)</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If </a:t>
            </a:r>
            <a:r>
              <a:rPr lang="en-US" dirty="0"/>
              <a:t>all of that is good, then determine if the problem is mail delivery or EM7 function. To do that we will telnet to the mail port and send an email directly in:</a:t>
            </a:r>
          </a:p>
          <a:p>
            <a:pPr lvl="1"/>
            <a:r>
              <a:rPr lang="en-US" dirty="0"/>
              <a:t>Telnet to ipadress:25</a:t>
            </a:r>
          </a:p>
          <a:p>
            <a:pPr lvl="1"/>
            <a:r>
              <a:rPr lang="en-US" dirty="0"/>
              <a:t>Type “</a:t>
            </a:r>
            <a:r>
              <a:rPr lang="en-US" dirty="0" err="1"/>
              <a:t>helo</a:t>
            </a:r>
            <a:r>
              <a:rPr lang="en-US" dirty="0"/>
              <a:t> uu.net”[enter]</a:t>
            </a:r>
          </a:p>
          <a:p>
            <a:pPr lvl="1"/>
            <a:r>
              <a:rPr lang="en-US" dirty="0"/>
              <a:t>Type “mail from: </a:t>
            </a:r>
            <a:r>
              <a:rPr lang="en-US" dirty="0" err="1"/>
              <a:t>your@emailaddress</a:t>
            </a:r>
            <a:r>
              <a:rPr lang="en-US" dirty="0"/>
              <a:t>”[enter]</a:t>
            </a:r>
          </a:p>
          <a:p>
            <a:pPr lvl="1"/>
            <a:r>
              <a:rPr lang="en-US" dirty="0"/>
              <a:t>Type “</a:t>
            </a:r>
            <a:r>
              <a:rPr lang="en-US" dirty="0" err="1"/>
              <a:t>rcpt</a:t>
            </a:r>
            <a:r>
              <a:rPr lang="en-US" dirty="0"/>
              <a:t> to: </a:t>
            </a:r>
            <a:r>
              <a:rPr lang="en-US" dirty="0" err="1"/>
              <a:t>emailpolicy@emailaddress</a:t>
            </a:r>
            <a:r>
              <a:rPr lang="en-US" dirty="0"/>
              <a:t>”[enter]</a:t>
            </a:r>
          </a:p>
          <a:p>
            <a:pPr lvl="1"/>
            <a:r>
              <a:rPr lang="en-US" dirty="0"/>
              <a:t>Type “data”[enter]</a:t>
            </a:r>
          </a:p>
          <a:p>
            <a:pPr lvl="1"/>
            <a:r>
              <a:rPr lang="en-US" dirty="0"/>
              <a:t>Type “This is a test” . [enter]</a:t>
            </a:r>
          </a:p>
          <a:p>
            <a:endParaRPr lang="en-US" dirty="0" smtClean="0"/>
          </a:p>
          <a:p>
            <a:r>
              <a:rPr lang="en-US" dirty="0" smtClean="0"/>
              <a:t>If the ticket is created, then EM7 is working as expected and there is a mail delivery issue.</a:t>
            </a:r>
          </a:p>
          <a:p>
            <a:endParaRPr lang="en-US" dirty="0" smtClean="0"/>
          </a:p>
          <a:p>
            <a:r>
              <a:rPr lang="en-US" dirty="0" smtClean="0"/>
              <a:t>If not, SSH into the DB and: </a:t>
            </a:r>
            <a:r>
              <a:rPr lang="en-US" i="1" dirty="0" smtClean="0"/>
              <a:t>tail –f /</a:t>
            </a:r>
            <a:r>
              <a:rPr lang="en-US" i="1" dirty="0" err="1" smtClean="0"/>
              <a:t>var</a:t>
            </a:r>
            <a:r>
              <a:rPr lang="en-US" i="1" dirty="0" smtClean="0"/>
              <a:t>/log/</a:t>
            </a:r>
            <a:r>
              <a:rPr lang="en-US" i="1" dirty="0" err="1" smtClean="0"/>
              <a:t>maillog</a:t>
            </a:r>
            <a:endParaRPr lang="en-US" i="1" dirty="0" smtClean="0"/>
          </a:p>
          <a:p>
            <a:pPr lvl="1"/>
            <a:r>
              <a:rPr lang="en-US" dirty="0" smtClean="0"/>
              <a:t>Look for “something” in the output</a:t>
            </a:r>
          </a:p>
          <a:p>
            <a:pPr lvl="1"/>
            <a:endParaRPr lang="en-US" dirty="0"/>
          </a:p>
        </p:txBody>
      </p:sp>
      <p:sp>
        <p:nvSpPr>
          <p:cNvPr id="4" name="Slide Number Placeholder 3"/>
          <p:cNvSpPr>
            <a:spLocks noGrp="1"/>
          </p:cNvSpPr>
          <p:nvPr>
            <p:ph type="sldNum" sz="quarter" idx="4"/>
          </p:nvPr>
        </p:nvSpPr>
        <p:spPr/>
        <p:txBody>
          <a:bodyPr/>
          <a:lstStyle/>
          <a:p>
            <a:pPr defTabSz="731520"/>
            <a:fld id="{59FBCBD5-A728-384D-A41B-B8C6FE40EEBE}" type="slidenum">
              <a:rPr lang="en-US" smtClean="0"/>
              <a:pPr defTabSz="731520"/>
              <a:t>98</a:t>
            </a:fld>
            <a:endParaRPr lang="en-US" dirty="0"/>
          </a:p>
        </p:txBody>
      </p:sp>
      <p:sp>
        <p:nvSpPr>
          <p:cNvPr id="5" name="TextBox 4"/>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3935532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idx="1"/>
          </p:nvPr>
        </p:nvSpPr>
        <p:spPr>
          <a:xfrm>
            <a:off x="475969" y="2205398"/>
            <a:ext cx="14291592" cy="6930876"/>
          </a:xfrm>
        </p:spPr>
        <p:txBody>
          <a:bodyPr>
            <a:normAutofit fontScale="92500" lnSpcReduction="10000"/>
          </a:bodyPr>
          <a:lstStyle/>
          <a:p>
            <a:r>
              <a:rPr lang="pt-BR" sz="3800" dirty="0">
                <a:solidFill>
                  <a:srgbClr val="4C5455"/>
                </a:solidFill>
              </a:rPr>
              <a:t>Ticketing Manual (variables list on pg. 106)</a:t>
            </a:r>
          </a:p>
          <a:p>
            <a:r>
              <a:rPr lang="pt-BR" sz="3800" dirty="0">
                <a:solidFill>
                  <a:srgbClr val="4C5455"/>
                </a:solidFill>
              </a:rPr>
              <a:t>Inbound Email Manual</a:t>
            </a:r>
          </a:p>
          <a:p>
            <a:r>
              <a:rPr lang="pt-BR" sz="3800" smtClean="0">
                <a:solidFill>
                  <a:srgbClr val="4C5455"/>
                </a:solidFill>
              </a:rPr>
              <a:t>Guide </a:t>
            </a:r>
            <a:r>
              <a:rPr lang="pt-BR" sz="3800" dirty="0">
                <a:solidFill>
                  <a:srgbClr val="4C5455"/>
                </a:solidFill>
              </a:rPr>
              <a:t>Button</a:t>
            </a:r>
          </a:p>
          <a:p>
            <a:r>
              <a:rPr lang="pt-BR" sz="3800" dirty="0">
                <a:solidFill>
                  <a:srgbClr val="4C5455"/>
                </a:solidFill>
              </a:rPr>
              <a:t>Reports and Dashboard Widgets</a:t>
            </a:r>
          </a:p>
          <a:p>
            <a:r>
              <a:rPr lang="pt-BR" sz="3800" dirty="0">
                <a:solidFill>
                  <a:srgbClr val="4C5455"/>
                </a:solidFill>
              </a:rPr>
              <a:t>Access Hooks and Keys</a:t>
            </a:r>
          </a:p>
          <a:p>
            <a:r>
              <a:rPr lang="pt-BR" sz="3800" dirty="0">
                <a:solidFill>
                  <a:srgbClr val="4C5455"/>
                </a:solidFill>
              </a:rPr>
              <a:t>Process, System Settings, and Data Retention</a:t>
            </a:r>
          </a:p>
          <a:p>
            <a:r>
              <a:rPr lang="pt-BR" sz="3800" dirty="0">
                <a:solidFill>
                  <a:srgbClr val="4C5455"/>
                </a:solidFill>
              </a:rPr>
              <a:t>API</a:t>
            </a:r>
          </a:p>
          <a:p>
            <a:pPr marL="0" indent="0">
              <a:buClr>
                <a:srgbClr val="C00000"/>
              </a:buClr>
              <a:buSzPct val="100000"/>
              <a:buNone/>
            </a:pPr>
            <a:endParaRPr lang="en-US" sz="3800" dirty="0">
              <a:solidFill>
                <a:srgbClr val="4C5455"/>
              </a:solidFill>
            </a:endParaRPr>
          </a:p>
          <a:p>
            <a:pPr marL="0" indent="0">
              <a:buNone/>
            </a:pPr>
            <a:r>
              <a:rPr lang="en-US" sz="3800" dirty="0">
                <a:solidFill>
                  <a:srgbClr val="4C5455"/>
                </a:solidFill>
                <a:ea typeface="ＭＳ ゴシック" pitchFamily="26" charset="-128"/>
              </a:rPr>
              <a:t>All manuals are available on the Customer Portal:</a:t>
            </a:r>
          </a:p>
          <a:p>
            <a:pPr marL="0" indent="0">
              <a:buNone/>
            </a:pPr>
            <a:r>
              <a:rPr lang="en-US" sz="3800" dirty="0">
                <a:solidFill>
                  <a:srgbClr val="4C5455"/>
                </a:solidFill>
                <a:ea typeface="ＭＳ ゴシック" pitchFamily="26" charset="-128"/>
              </a:rPr>
              <a:t>http://portal.sciencelogic.com</a:t>
            </a:r>
          </a:p>
          <a:p>
            <a:pPr marL="0" indent="0">
              <a:buNone/>
            </a:pPr>
            <a:endParaRPr lang="en-US" sz="3800" dirty="0">
              <a:solidFill>
                <a:srgbClr val="4C5455"/>
              </a:solidFill>
              <a:ea typeface="ＭＳ ゴシック" pitchFamily="26" charset="-128"/>
            </a:endParaRPr>
          </a:p>
          <a:p>
            <a:pPr>
              <a:buClrTx/>
              <a:buSzPct val="100000"/>
              <a:buFont typeface="Wingdings" pitchFamily="2" charset="2"/>
              <a:buChar char="l"/>
            </a:pPr>
            <a:endParaRPr lang="en-US" dirty="0" smtClean="0"/>
          </a:p>
          <a:p>
            <a:pPr>
              <a:buFont typeface="Wingdings" pitchFamily="2" charset="2"/>
              <a:buChar char="l"/>
            </a:pPr>
            <a:endParaRPr lang="en-US" dirty="0" smtClean="0"/>
          </a:p>
          <a:p>
            <a:pPr marL="0" indent="0">
              <a:buNone/>
            </a:pPr>
            <a:endParaRPr lang="en-US" dirty="0" smtClean="0">
              <a:latin typeface="Wingdings" pitchFamily="26" charset="2"/>
            </a:endParaRPr>
          </a:p>
          <a:p>
            <a:pPr>
              <a:buFont typeface="Wingdings" pitchFamily="2" charset="2"/>
              <a:buChar char="l"/>
            </a:pPr>
            <a:endParaRPr lang="en-US" dirty="0" smtClean="0"/>
          </a:p>
        </p:txBody>
      </p:sp>
      <p:sp>
        <p:nvSpPr>
          <p:cNvPr id="36869" name="Title 1"/>
          <p:cNvSpPr>
            <a:spLocks noGrp="1"/>
          </p:cNvSpPr>
          <p:nvPr>
            <p:ph type="title"/>
          </p:nvPr>
        </p:nvSpPr>
        <p:spPr/>
        <p:txBody>
          <a:bodyPr/>
          <a:lstStyle/>
          <a:p>
            <a:r>
              <a:rPr lang="en-US" dirty="0" smtClean="0"/>
              <a:t>Resources and Questions</a:t>
            </a:r>
          </a:p>
        </p:txBody>
      </p:sp>
      <p:sp>
        <p:nvSpPr>
          <p:cNvPr id="2" name="Text Placeholder 1"/>
          <p:cNvSpPr>
            <a:spLocks noGrp="1"/>
          </p:cNvSpPr>
          <p:nvPr>
            <p:ph type="body" sz="quarter" idx="4294967295"/>
          </p:nvPr>
        </p:nvSpPr>
        <p:spPr>
          <a:xfrm>
            <a:off x="656337" y="1310853"/>
            <a:ext cx="13963333" cy="619337"/>
          </a:xfrm>
        </p:spPr>
        <p:txBody>
          <a:bodyPr>
            <a:normAutofit fontScale="85000" lnSpcReduction="20000"/>
          </a:bodyPr>
          <a:lstStyle/>
          <a:p>
            <a:pPr marL="0" indent="0">
              <a:buNone/>
            </a:pPr>
            <a:r>
              <a:rPr lang="en-US" dirty="0">
                <a:solidFill>
                  <a:schemeClr val="tx1">
                    <a:lumMod val="50000"/>
                  </a:schemeClr>
                </a:solidFill>
              </a:rPr>
              <a:t>For more </a:t>
            </a:r>
            <a:r>
              <a:rPr lang="en-US" dirty="0" smtClean="0">
                <a:solidFill>
                  <a:schemeClr val="tx1">
                    <a:lumMod val="50000"/>
                  </a:schemeClr>
                </a:solidFill>
              </a:rPr>
              <a:t>information:</a:t>
            </a:r>
            <a:endParaRPr lang="en-US" dirty="0">
              <a:solidFill>
                <a:schemeClr val="tx1">
                  <a:lumMod val="50000"/>
                </a:schemeClr>
              </a:solidFill>
            </a:endParaRPr>
          </a:p>
          <a:p>
            <a:endParaRPr lang="en-US"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634468" y="1594443"/>
            <a:ext cx="1748790" cy="1676400"/>
          </a:xfrm>
          <a:prstGeom prst="rect">
            <a:avLst/>
          </a:prstGeom>
        </p:spPr>
      </p:pic>
      <p:sp>
        <p:nvSpPr>
          <p:cNvPr id="4" name="Slide Number Placeholder 3"/>
          <p:cNvSpPr>
            <a:spLocks noGrp="1"/>
          </p:cNvSpPr>
          <p:nvPr>
            <p:ph type="sldNum" sz="quarter" idx="4"/>
          </p:nvPr>
        </p:nvSpPr>
        <p:spPr/>
        <p:txBody>
          <a:bodyPr/>
          <a:lstStyle/>
          <a:p>
            <a:fld id="{59FBCBD5-A728-384D-A41B-B8C6FE40EEBE}" type="slidenum">
              <a:rPr lang="en-US" smtClean="0"/>
              <a:pPr/>
              <a:t>99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6739" y="6764975"/>
            <a:ext cx="2760822" cy="2371299"/>
          </a:xfrm>
          <a:prstGeom prst="rect">
            <a:avLst/>
          </a:prstGeom>
        </p:spPr>
      </p:pic>
      <p:sp>
        <p:nvSpPr>
          <p:cNvPr id="8" name="TextBox 7"/>
          <p:cNvSpPr txBox="1"/>
          <p:nvPr/>
        </p:nvSpPr>
        <p:spPr>
          <a:xfrm>
            <a:off x="6707910" y="9561089"/>
            <a:ext cx="2128981" cy="363176"/>
          </a:xfrm>
          <a:prstGeom prst="rect">
            <a:avLst/>
          </a:prstGeom>
          <a:noFill/>
        </p:spPr>
        <p:txBody>
          <a:bodyPr wrap="none" rtlCol="0">
            <a:spAutoFit/>
          </a:bodyPr>
          <a:lstStyle/>
          <a:p>
            <a:r>
              <a:rPr lang="en-US" sz="1760" dirty="0" smtClean="0">
                <a:solidFill>
                  <a:schemeClr val="bg1"/>
                </a:solidFill>
              </a:rPr>
              <a:t>Ticket </a:t>
            </a:r>
            <a:r>
              <a:rPr lang="en-US" sz="1760" dirty="0">
                <a:solidFill>
                  <a:schemeClr val="bg1"/>
                </a:solidFill>
              </a:rPr>
              <a:t>Administration</a:t>
            </a:r>
          </a:p>
        </p:txBody>
      </p:sp>
    </p:spTree>
    <p:extLst>
      <p:ext uri="{BB962C8B-B14F-4D97-AF65-F5344CB8AC3E}">
        <p14:creationId xmlns:p14="http://schemas.microsoft.com/office/powerpoint/2010/main" val="218304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Powerpoint_Template_Aug-2013 (1)">
  <a:themeElements>
    <a:clrScheme name="SCIENCELOGIC FINAL">
      <a:dk1>
        <a:srgbClr val="7F7F7F"/>
      </a:dk1>
      <a:lt1>
        <a:sysClr val="window" lastClr="FFFFFF"/>
      </a:lt1>
      <a:dk2>
        <a:srgbClr val="505050"/>
      </a:dk2>
      <a:lt2>
        <a:srgbClr val="EEECE1"/>
      </a:lt2>
      <a:accent1>
        <a:srgbClr val="3298D4"/>
      </a:accent1>
      <a:accent2>
        <a:srgbClr val="52B749"/>
      </a:accent2>
      <a:accent3>
        <a:srgbClr val="818181"/>
      </a:accent3>
      <a:accent4>
        <a:srgbClr val="FABF1B"/>
      </a:accent4>
      <a:accent5>
        <a:srgbClr val="51B66F"/>
      </a:accent5>
      <a:accent6>
        <a:srgbClr val="000000"/>
      </a:accent6>
      <a:hlink>
        <a:srgbClr val="163463"/>
      </a:hlink>
      <a:folHlink>
        <a:srgbClr val="732F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14740</TotalTime>
  <Words>14679</Words>
  <Application>Microsoft Office PowerPoint</Application>
  <PresentationFormat>Custom</PresentationFormat>
  <Paragraphs>2271</Paragraphs>
  <Slides>177</Slides>
  <Notes>48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177</vt:i4>
      </vt:variant>
    </vt:vector>
  </HeadingPairs>
  <TitlesOfParts>
    <vt:vector size="193" baseType="lpstr">
      <vt:lpstr>MS Gothic</vt:lpstr>
      <vt:lpstr>Arial</vt:lpstr>
      <vt:lpstr>Arial Black</vt:lpstr>
      <vt:lpstr>Calibri</vt:lpstr>
      <vt:lpstr>DejaVu Sans</vt:lpstr>
      <vt:lpstr>Futura Bk BT</vt:lpstr>
      <vt:lpstr>Futura Bk BT Book</vt:lpstr>
      <vt:lpstr>Futura Book</vt:lpstr>
      <vt:lpstr>Futura Hv BT</vt:lpstr>
      <vt:lpstr>Futura Lt BT</vt:lpstr>
      <vt:lpstr>Futura Md</vt:lpstr>
      <vt:lpstr>Lato Light</vt:lpstr>
      <vt:lpstr>Mangal</vt:lpstr>
      <vt:lpstr>Symbol</vt:lpstr>
      <vt:lpstr>Wingdings</vt:lpstr>
      <vt:lpstr>Powerpoint_Template_Aug-2013 (1)</vt:lpstr>
      <vt:lpstr>Welcomes</vt:lpstr>
      <vt:lpstr>DAY 4 AGENDA</vt:lpstr>
      <vt:lpstr>  Device Administration</vt:lpstr>
      <vt:lpstr>Device Administration Objectives</vt:lpstr>
      <vt:lpstr>Section Overview</vt:lpstr>
      <vt:lpstr>Use Case</vt:lpstr>
      <vt:lpstr>Device Categories</vt:lpstr>
      <vt:lpstr>Device Categories: Editing </vt:lpstr>
      <vt:lpstr>Device Classes</vt:lpstr>
      <vt:lpstr>Device Classes: Types</vt:lpstr>
      <vt:lpstr>Device Classes: Types</vt:lpstr>
      <vt:lpstr>Device Classes: Views</vt:lpstr>
      <vt:lpstr>Device Classes: Type SNMP</vt:lpstr>
      <vt:lpstr>Device Classes: Type SNMP</vt:lpstr>
      <vt:lpstr>Device Classes: Type SNMP</vt:lpstr>
      <vt:lpstr>Device Classes: Build and Import Device Icon</vt:lpstr>
      <vt:lpstr>Device Classes: Best Practice</vt:lpstr>
      <vt:lpstr>Device Classes: Generic SNMP </vt:lpstr>
      <vt:lpstr>Device Classes: Finding the SysObjectID </vt:lpstr>
      <vt:lpstr>Device Classes: Pingable</vt:lpstr>
      <vt:lpstr>Device Classes: Component</vt:lpstr>
      <vt:lpstr>Device Classes: Type Component</vt:lpstr>
      <vt:lpstr>Device Classes: Select New</vt:lpstr>
      <vt:lpstr>Device Classes: New Class Discovery</vt:lpstr>
      <vt:lpstr>Device Classes: Discovery Update</vt:lpstr>
      <vt:lpstr>Lab</vt:lpstr>
      <vt:lpstr>Device Dashboards</vt:lpstr>
      <vt:lpstr>Device Dashboards</vt:lpstr>
      <vt:lpstr>Device Dashboards: Create</vt:lpstr>
      <vt:lpstr>Device Dashboards: Assignment</vt:lpstr>
      <vt:lpstr>Device Dashboards: Assignment</vt:lpstr>
      <vt:lpstr>Device Dashboard: Delete</vt:lpstr>
      <vt:lpstr>Lab </vt:lpstr>
      <vt:lpstr>Interfaces</vt:lpstr>
      <vt:lpstr>Interfaces: Type</vt:lpstr>
      <vt:lpstr>MAC Vendors</vt:lpstr>
      <vt:lpstr>MAC Vendors: Bulk Actions</vt:lpstr>
      <vt:lpstr>Mac Vendors: Record Adding</vt:lpstr>
      <vt:lpstr>Global Thresholds</vt:lpstr>
      <vt:lpstr>Thresholds</vt:lpstr>
      <vt:lpstr>Vanished Device Manager</vt:lpstr>
      <vt:lpstr>Use Case</vt:lpstr>
      <vt:lpstr>Vanished Device Manager</vt:lpstr>
      <vt:lpstr>Vanished Device Manager: Viewing</vt:lpstr>
      <vt:lpstr>Vanished Device Manager: Threshold Settings</vt:lpstr>
      <vt:lpstr>Resources and Questions</vt:lpstr>
      <vt:lpstr>Ticket Console</vt:lpstr>
      <vt:lpstr>Objectives</vt:lpstr>
      <vt:lpstr>Benefits of Ticketing in EM7</vt:lpstr>
      <vt:lpstr>What is a Ticket?</vt:lpstr>
      <vt:lpstr>Ticket Console</vt:lpstr>
      <vt:lpstr>Ticket Console Icons</vt:lpstr>
      <vt:lpstr>Ticket Console Reports</vt:lpstr>
      <vt:lpstr>Creating Tickets</vt:lpstr>
      <vt:lpstr>Opening Existing Ticket</vt:lpstr>
      <vt:lpstr>Viewing Ticket</vt:lpstr>
      <vt:lpstr>Ticket Logs</vt:lpstr>
      <vt:lpstr>Ticket Send Message</vt:lpstr>
      <vt:lpstr>Resolving Tickets</vt:lpstr>
      <vt:lpstr>Resolve a Ticket</vt:lpstr>
      <vt:lpstr>Bulk Resolve Tickets</vt:lpstr>
      <vt:lpstr>Ticket Watchers</vt:lpstr>
      <vt:lpstr>Ticket Queues</vt:lpstr>
      <vt:lpstr>Pro Tip: Recurring Tickets </vt:lpstr>
      <vt:lpstr>Lab: Ticket Console </vt:lpstr>
      <vt:lpstr>Lab: Ticket Console </vt:lpstr>
      <vt:lpstr>Ticket Administration</vt:lpstr>
      <vt:lpstr>Objectives </vt:lpstr>
      <vt:lpstr>Section Overview</vt:lpstr>
      <vt:lpstr>Ticket Queues</vt:lpstr>
      <vt:lpstr>Ticket Queues: Editing</vt:lpstr>
      <vt:lpstr>Ticket Queues: Properties</vt:lpstr>
      <vt:lpstr>Ticket Queues: Delete</vt:lpstr>
      <vt:lpstr>PowerPoint Presentation</vt:lpstr>
      <vt:lpstr>Creating Tickets for Elements</vt:lpstr>
      <vt:lpstr>Escalations</vt:lpstr>
      <vt:lpstr>Use Case: Escalations</vt:lpstr>
      <vt:lpstr>Escalations: Settings Detail</vt:lpstr>
      <vt:lpstr>Escalations: Create</vt:lpstr>
      <vt:lpstr>PowerPoint Presentation</vt:lpstr>
      <vt:lpstr>Customizations: Ticketing</vt:lpstr>
      <vt:lpstr>Customizations: Document Templates</vt:lpstr>
      <vt:lpstr>Ticket Templates</vt:lpstr>
      <vt:lpstr>Ticket Template: Create</vt:lpstr>
      <vt:lpstr>Ticket Template: EM7 System Variables</vt:lpstr>
      <vt:lpstr>PowerPoint Presentation</vt:lpstr>
      <vt:lpstr>Automatic Ticket Generation</vt:lpstr>
      <vt:lpstr>Tickets From Email</vt:lpstr>
      <vt:lpstr>Use Case: Ticket from Email</vt:lpstr>
      <vt:lpstr>Tickets from Email: Requirements</vt:lpstr>
      <vt:lpstr>Ticket from Email: mailparse.py</vt:lpstr>
      <vt:lpstr>Tickets From Email: Template Example</vt:lpstr>
      <vt:lpstr>Tickets From Email: Create</vt:lpstr>
      <vt:lpstr>Run Book Ticket Creation: Requirements</vt:lpstr>
      <vt:lpstr>Use Case: Ticket from Run Book Automation</vt:lpstr>
      <vt:lpstr>Scheduler Tickets</vt:lpstr>
      <vt:lpstr>Tickets From Email: Troubleshooting</vt:lpstr>
      <vt:lpstr>Tickets From Email: Troubleshooting (cont.)</vt:lpstr>
      <vt:lpstr>Resources and Questions</vt:lpstr>
      <vt:lpstr>Reports and Dashboard Widgets</vt:lpstr>
      <vt:lpstr>Ticketing Hooks</vt:lpstr>
      <vt:lpstr>Ticketing Hooks (cont.)</vt:lpstr>
      <vt:lpstr>Included Keys</vt:lpstr>
      <vt:lpstr>Process Manager, System Settings, and Data Retentions</vt:lpstr>
      <vt:lpstr>API Ticket Resources</vt:lpstr>
      <vt:lpstr>API Ticket Sub-Resources</vt:lpstr>
      <vt:lpstr>Lab Goals</vt:lpstr>
      <vt:lpstr>  Dynamic Applications Administration</vt:lpstr>
      <vt:lpstr>Dynamic Applications Objectives</vt:lpstr>
      <vt:lpstr>Section Overview</vt:lpstr>
      <vt:lpstr>Use Case</vt:lpstr>
      <vt:lpstr>Dynamic Applications: Types</vt:lpstr>
      <vt:lpstr>Dynamic Applications: Data Types </vt:lpstr>
      <vt:lpstr>Dynamic Applications: Data Types </vt:lpstr>
      <vt:lpstr>Dynamic Applications: Parts</vt:lpstr>
      <vt:lpstr>Dynamic Applications: Building Process</vt:lpstr>
      <vt:lpstr>Dynamic Applications: Create Performance App</vt:lpstr>
      <vt:lpstr>Dynamic Applications: Performance Collection Objects</vt:lpstr>
      <vt:lpstr>Dynamic Apps: Collection Objects Formula</vt:lpstr>
      <vt:lpstr>Dynamic Apps: Presentation Objects</vt:lpstr>
      <vt:lpstr>Dynamic Apps: Presentations Formula Editor</vt:lpstr>
      <vt:lpstr>Dynamic Apps: Thresholds</vt:lpstr>
      <vt:lpstr>Dynamic Apps: Alerts</vt:lpstr>
      <vt:lpstr>Dynamic Applications: Define an Alert</vt:lpstr>
      <vt:lpstr>Dynamic Applications: Formula Editor</vt:lpstr>
      <vt:lpstr>Dynamic Applications: Alert Functions</vt:lpstr>
      <vt:lpstr>Formula Editor: Unhealthy Alert</vt:lpstr>
      <vt:lpstr>Formula Editor: Healthy Alert</vt:lpstr>
      <vt:lpstr>Dynamic Applications: Alert Object Registry</vt:lpstr>
      <vt:lpstr>Dynamic Applications: Best Practice</vt:lpstr>
      <vt:lpstr>Dynamic Applications: Configuration</vt:lpstr>
      <vt:lpstr>Dynamic Applications: Create</vt:lpstr>
      <vt:lpstr>Dynamic Applications: Configuration Collections</vt:lpstr>
      <vt:lpstr>Dynamic Applications: Configuration Grouping</vt:lpstr>
      <vt:lpstr>Dynamic Applications: Importing Mibs</vt:lpstr>
      <vt:lpstr>OID Browser &amp; Dynamic App Creation</vt:lpstr>
      <vt:lpstr>Lab</vt:lpstr>
      <vt:lpstr>Dynamic Applications: SNMP Walker</vt:lpstr>
      <vt:lpstr>Dynamic Applications: SNMP Walker Tool</vt:lpstr>
      <vt:lpstr>Dynamic Applications: SNMP Walker &amp; Dynamic App Creation</vt:lpstr>
      <vt:lpstr>Dynamic Applications: SNMP Walker &amp; Dynamic App Creation</vt:lpstr>
      <vt:lpstr>Dynamic Applications: Manually Assign</vt:lpstr>
      <vt:lpstr>Dynamic Apps: Test Run</vt:lpstr>
      <vt:lpstr>Dynamic Applications: Log files</vt:lpstr>
      <vt:lpstr>Dynamic Applications: Discovery Object</vt:lpstr>
      <vt:lpstr>Dynamic Applications: Create a Discovery Object</vt:lpstr>
      <vt:lpstr>Dynamic Applications: Global Discovery </vt:lpstr>
      <vt:lpstr>Dynamic Applications: Subscribers</vt:lpstr>
      <vt:lpstr>Dynamic Applications: Admin and Deleting </vt:lpstr>
      <vt:lpstr>Dynamic Applications: Templates</vt:lpstr>
      <vt:lpstr>Dynamic Applications: Best Practices</vt:lpstr>
      <vt:lpstr>Resources and Questions</vt:lpstr>
      <vt:lpstr>Dynamic Applications: Reports and Dashboard Widgets</vt:lpstr>
      <vt:lpstr>Dynamic Applications: Access Hooks and Keys: </vt:lpstr>
      <vt:lpstr>Dynamic Applications: Process Manager, System Settings, and Data Retentions</vt:lpstr>
      <vt:lpstr>Dynamic Applications: API Resources</vt:lpstr>
      <vt:lpstr>Variables Table</vt:lpstr>
      <vt:lpstr>Variables Table Cont.</vt:lpstr>
      <vt:lpstr>Variables Table Cont.</vt:lpstr>
      <vt:lpstr>Variables Table Cont.</vt:lpstr>
      <vt:lpstr>Variables Table Cont.</vt:lpstr>
      <vt:lpstr>Lab</vt:lpstr>
      <vt:lpstr>Lab</vt:lpstr>
      <vt:lpstr>  Power-Packs</vt:lpstr>
      <vt:lpstr>Dynamic Applications Objectives</vt:lpstr>
      <vt:lpstr>Power-Packs</vt:lpstr>
      <vt:lpstr>Power-Packs: Viewing</vt:lpstr>
      <vt:lpstr>Community Power-Packs</vt:lpstr>
      <vt:lpstr>Power-Packs: Importing &amp; Installing</vt:lpstr>
      <vt:lpstr>Power-Packs: Caveats</vt:lpstr>
      <vt:lpstr>Power-Packs: Create</vt:lpstr>
      <vt:lpstr>Power-Packs: Create</vt:lpstr>
      <vt:lpstr>Power-Packs: Exporting</vt:lpstr>
      <vt:lpstr>Resources and Questions</vt:lpstr>
      <vt:lpstr>Power-Pack: Reports</vt:lpstr>
      <vt:lpstr>Access Hooks and Keys</vt:lpstr>
      <vt:lpstr>Lab</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Chambers</dc:creator>
  <cp:lastModifiedBy>Ron Burch</cp:lastModifiedBy>
  <cp:revision>566</cp:revision>
  <cp:lastPrinted>2014-07-24T16:53:07Z</cp:lastPrinted>
  <dcterms:created xsi:type="dcterms:W3CDTF">2013-10-15T20:26:51Z</dcterms:created>
  <dcterms:modified xsi:type="dcterms:W3CDTF">2015-06-18T00:16:52Z</dcterms:modified>
</cp:coreProperties>
</file>